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25"/>
  </p:normalViewPr>
  <p:slideViewPr>
    <p:cSldViewPr snapToGrid="0">
      <p:cViewPr varScale="1">
        <p:scale>
          <a:sx n="102" d="100"/>
          <a:sy n="102" d="100"/>
        </p:scale>
        <p:origin x="1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7AB1-68FA-B97E-9DF5-25CF4B9B7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5AAEF-16C0-3B41-C22A-48F42D97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EB84-E0FF-0EAF-EF0B-62F89521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D0337-0492-93DD-375B-D1FCF2A9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225E3-CAC8-80CE-B6DB-FF1B0667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7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676D-A55C-745F-33B0-F568B4B2D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803C9-9372-8DCA-110C-53B637B89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6E63F-69F2-657A-D628-C308D9F0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3504-9B5F-7CB5-EAE0-9E96859A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A176E-F269-8160-DB1F-DBCBEDD0F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11722B-DC78-9BAA-5E7F-9FBA33763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621BA-9B93-D080-A157-BC3BCE441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1157C-1007-2112-141E-703827FC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0FF0-DB95-108C-C8F0-54B79888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74A9A-E397-6C6A-7896-8E09E501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997-6B94-04DB-1161-E27A0729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2A7EA-95D3-1CAE-CE09-8C208729D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5DD9-AA19-9998-9C46-2E575D6A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1E2C-7DE8-8468-AAE8-C538E59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06E7-A07A-217C-449A-8A6A1820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BC26-54A9-7847-5616-C27DE2B0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8CA00-84F8-3118-114C-AC96D3C2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6FBEB-4E09-C163-0CC8-3FE4D571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A606A-BA06-2B56-B457-5A613301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228D8-F344-FD69-20E6-9808A96C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3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DEA0-2CCD-79CA-FC59-734C608C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E915-A336-F0C7-49A8-1C52B25ED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28496-0CDF-0B0A-2E77-682C48D8B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4D7C6-D6D2-8FF5-1218-B3D4A017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C2AF7-1B1A-D5D4-EEB2-EDFE6574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5FE1A-9575-0693-014D-01B3E053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1DCF-B6B5-D190-4565-BEC67569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6C89C-6001-5185-F603-C56B3AB40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3D906-920E-140D-C725-D4464FFDA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BE859-986C-B064-1304-24F3747D0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45967-D432-D3B5-2D2C-232625AE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631C4-C982-FB95-0CC5-DC6B9B91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74DCA-B9AF-B510-8A64-C61261A4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0A70B-F7D5-5BED-18EA-5E8E5B159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C5EC-DF82-63D9-4CCB-C262BB5D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B8E0E-8D6E-E47F-8477-92AF50AF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7E29D-30B4-80AF-C7D0-FAA4AE21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154B7-0FDD-03B5-3C24-57C246AC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59AB5-72F7-7834-1E2B-85FDC747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57DDE-48AE-5343-7949-95F85997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AAE94-EEAE-AB83-0B71-2C2DD072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0837-CED4-5660-7D20-AFC38505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C561-ED8D-014B-0D70-405FBC00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6E048-D49F-6740-769C-BE56FE1CA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9AD25-CDD9-6DC0-6851-0D1703B3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69264-14E4-3E7A-5CF7-CB5F40BD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7538-410F-0112-08FC-9945779C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EA40-59BE-E973-BFBF-422C0526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24D95-555F-1409-93B5-0ECA50AD0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9ECD4-846A-233E-01D5-5AB9A602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404A9-68C7-3E73-0F7A-65E473CA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C6D37-BA82-3328-268D-1497FDE9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CFD7E-933E-EE8B-CC9A-30B2E94F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166B8-F99C-048F-7F00-C91AF466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8542D-34C4-19ED-50C7-FDEB213E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7E3D-FCF6-0360-9DA1-5D5A91E6A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60158-1916-CA48-8FD5-ED56E8EEC388}" type="datetimeFigureOut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C2D69-0EAF-95F4-EB49-DC8432531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1709-8DF7-D352-A178-494DF4C1B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38D92-5E3B-5244-8574-D7DD845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Josh%201.1;nlt?t=bibli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792E-10A6-0038-C599-C418A3232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88BBB-AB48-FBAC-486A-1C5863027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2EDF9CC2-77AD-3C4F-D211-1A17CDC2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0D0A8-2FA3-1E27-ED21-6A535D8F8A59}"/>
              </a:ext>
            </a:extLst>
          </p:cNvPr>
          <p:cNvSpPr txBox="1"/>
          <p:nvPr/>
        </p:nvSpPr>
        <p:spPr>
          <a:xfrm>
            <a:off x="2232763" y="1647895"/>
            <a:ext cx="8292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Faithful Living. . . .Fearless Leading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Joshua 1</a:t>
            </a:r>
          </a:p>
        </p:txBody>
      </p:sp>
    </p:spTree>
    <p:extLst>
      <p:ext uri="{BB962C8B-B14F-4D97-AF65-F5344CB8AC3E}">
        <p14:creationId xmlns:p14="http://schemas.microsoft.com/office/powerpoint/2010/main" val="399997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320EE-7F47-6124-FF5C-A9BCA9FA8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9470-021D-1F6C-42B2-63DE9945E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B45F6-721E-9812-5B07-B30822B72D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1E51E029-E6B3-4538-351C-402FD30C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533C9-9CEF-DDCD-6751-AC186C794C41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03E87-A73C-8632-727F-50357D784273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June 28, 2020 - Joshua 13-14 Joshua Divides the Land - Grace Baptist Church">
            <a:extLst>
              <a:ext uri="{FF2B5EF4-FFF2-40B4-BE49-F238E27FC236}">
                <a16:creationId xmlns:a16="http://schemas.microsoft.com/office/drawing/2014/main" id="{3430680E-A677-F242-A810-E517F4A4F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69" y="0"/>
            <a:ext cx="5649239" cy="6919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6AA55-DF43-BA8D-100D-070D55BF8D1A}"/>
              </a:ext>
            </a:extLst>
          </p:cNvPr>
          <p:cNvSpPr txBox="1"/>
          <p:nvPr/>
        </p:nvSpPr>
        <p:spPr>
          <a:xfrm>
            <a:off x="844255" y="1600200"/>
            <a:ext cx="5091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Longitude  and Latitude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of Boundaries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4E7C3-4CCE-FF37-9DD6-86D5AEDE1DF5}"/>
              </a:ext>
            </a:extLst>
          </p:cNvPr>
          <p:cNvSpPr txBox="1"/>
          <p:nvPr/>
        </p:nvSpPr>
        <p:spPr>
          <a:xfrm>
            <a:off x="331739" y="3348282"/>
            <a:ext cx="576792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Every place the sole of your feet</a:t>
            </a:r>
          </a:p>
          <a:p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go, I will give it to you.  </a:t>
            </a:r>
          </a:p>
          <a:p>
            <a:r>
              <a:rPr lang="en-US" sz="3200" kern="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Joshua 1:3</a:t>
            </a:r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18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7105D-4ACB-617A-3D68-F0F2E688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E1D6D-2B5D-B2A9-98B6-746834F6AE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912E6-300D-E149-2723-B8263F7BC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9F228334-9DD6-D2BE-D61A-EE08F4F4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A85032-01D9-106A-2283-93B3F110C560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2B813-FECD-F68C-EC1F-048BCBD7E7D4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C16CA-BF02-C8ED-65B3-5947DC818C0E}"/>
              </a:ext>
            </a:extLst>
          </p:cNvPr>
          <p:cNvSpPr txBox="1"/>
          <p:nvPr/>
        </p:nvSpPr>
        <p:spPr>
          <a:xfrm>
            <a:off x="405009" y="197991"/>
            <a:ext cx="1178699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God gives instructions and assurance to Joshua as he and the people of Israel move closer to the promise land.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What assurances does God give Joshua in……</a:t>
            </a:r>
          </a:p>
          <a:p>
            <a:r>
              <a:rPr lang="en-US" sz="3200" dirty="0">
                <a:solidFill>
                  <a:schemeClr val="bg1"/>
                </a:solidFill>
              </a:rPr>
              <a:t>Verse 2 &amp; 4 </a:t>
            </a:r>
          </a:p>
          <a:p>
            <a:r>
              <a:rPr lang="en-US" sz="3200" dirty="0">
                <a:solidFill>
                  <a:schemeClr val="bg1"/>
                </a:solidFill>
              </a:rPr>
              <a:t>Verse 3 </a:t>
            </a:r>
          </a:p>
          <a:p>
            <a:r>
              <a:rPr lang="en-US" sz="3200" dirty="0">
                <a:solidFill>
                  <a:schemeClr val="bg1"/>
                </a:solidFill>
              </a:rPr>
              <a:t>Verse 5-9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What assurances does Joshua give to the leaders and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to the people of Israel in……..</a:t>
            </a:r>
          </a:p>
          <a:p>
            <a:r>
              <a:rPr lang="en-US" sz="3200" dirty="0">
                <a:solidFill>
                  <a:schemeClr val="bg1"/>
                </a:solidFill>
              </a:rPr>
              <a:t>Verses 11</a:t>
            </a:r>
          </a:p>
          <a:p>
            <a:r>
              <a:rPr lang="en-US" sz="3200" dirty="0">
                <a:solidFill>
                  <a:schemeClr val="bg1"/>
                </a:solidFill>
              </a:rPr>
              <a:t>Verse 13 &amp; 15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What is the response of the people in verses 16-18?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5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597BA-C81C-7925-A614-57C24BE84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9248-DDCA-108F-C044-B05DDA54D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02BB92-53F2-8F1E-8F49-E63E5FCDF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2CB154B5-E94B-0675-AED5-87FC7132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F0F68-09D3-D930-750E-98B18695E026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5BC74-DAB6-3402-B0E6-C8BC82FF227E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A6491-62F3-F466-01E0-BE0C5269E301}"/>
              </a:ext>
            </a:extLst>
          </p:cNvPr>
          <p:cNvSpPr txBox="1"/>
          <p:nvPr/>
        </p:nvSpPr>
        <p:spPr>
          <a:xfrm>
            <a:off x="676405" y="428178"/>
            <a:ext cx="11010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30" name="Picture 6" descr="Trainer teaching preschool girl how to swim on her back in indoor pool by  Mariakray Vectors &amp; Illustrations with Unlimited Downloads - Yayimages">
            <a:extLst>
              <a:ext uri="{FF2B5EF4-FFF2-40B4-BE49-F238E27FC236}">
                <a16:creationId xmlns:a16="http://schemas.microsoft.com/office/drawing/2014/main" id="{D00BDD51-6C41-A89D-003C-EFE74BD6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0"/>
            <a:ext cx="556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DB499-68D1-30EF-A453-72FC14CE7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656" y="0"/>
            <a:ext cx="514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3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77FA-EBCD-2330-FA5C-CC1C2A4F7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38E-2B03-CE67-7C4D-D1066EA63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39DEF-DC9C-1F00-31F6-A66A41ACED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0E416917-075E-6BCB-78D5-CE54E9C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3912C3-ED63-F1AC-A3F1-7EA0E5D08F5F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48DE8-6824-B7BF-A5C0-648935C1BD5B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2F60A-9E4E-6783-2DC7-A269B225AA39}"/>
              </a:ext>
            </a:extLst>
          </p:cNvPr>
          <p:cNvSpPr txBox="1"/>
          <p:nvPr/>
        </p:nvSpPr>
        <p:spPr>
          <a:xfrm>
            <a:off x="400833" y="428178"/>
            <a:ext cx="114988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How many times does the Lord say to Joshua to be </a:t>
            </a:r>
            <a:r>
              <a:rPr lang="en-US" sz="3600" u="sng" dirty="0">
                <a:solidFill>
                  <a:schemeClr val="bg1"/>
                </a:solidFill>
              </a:rPr>
              <a:t>Strong and Courageous?</a:t>
            </a:r>
          </a:p>
          <a:p>
            <a:endParaRPr lang="en-US" sz="3600" u="sng" dirty="0">
              <a:solidFill>
                <a:schemeClr val="bg1"/>
              </a:solidFill>
            </a:endParaRPr>
          </a:p>
          <a:p>
            <a:r>
              <a:rPr lang="en-US" sz="3600" u="sng" dirty="0">
                <a:solidFill>
                  <a:schemeClr val="bg1"/>
                </a:solidFill>
              </a:rPr>
              <a:t>Why do you think this is?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0" marR="0"/>
            <a:endParaRPr lang="en-US" sz="3200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6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strength and courage of the Lord will be evident in our life, when our focus is on the Lord and His Word, not our situation.</a:t>
            </a:r>
          </a:p>
          <a:p>
            <a:pPr marL="0" marR="0"/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10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7CF03-0B04-483C-D475-E5E978F9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6AA8-D5DC-7829-0909-8A7D30E4E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57931-A0C3-D47E-443D-E214BAF60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5F57E93B-8026-ACA4-4DBB-3EE49FC90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003C4-49D1-4331-0FBB-5393D94AD17D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3C753-7FCD-122A-B56B-1119EF59EB89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017E3-6871-800D-ABCC-1DAE806A668D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Bear Charges ...">
            <a:extLst>
              <a:ext uri="{FF2B5EF4-FFF2-40B4-BE49-F238E27FC236}">
                <a16:creationId xmlns:a16="http://schemas.microsoft.com/office/drawing/2014/main" id="{43738DBD-CB71-B08A-1B1A-F3E6F4F8E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4" y="597124"/>
            <a:ext cx="11138410" cy="583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765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5986E-54F6-2C7D-3841-B247360B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896-6F1C-3FA2-8BA9-F85B1E350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BB388-AA95-03FA-4F9F-DBD8B4D29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A1AFE617-F2F4-D5AB-71C5-8A635126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4A7D9-5C06-C8D3-F930-8B7AD4E74B8D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EE9C4-6373-0E34-B4B2-6B728F0744F9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6F40F-019E-1286-03B2-E5BA3F904218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92A4B-8074-5837-6432-3C93C1DD2E2D}"/>
              </a:ext>
            </a:extLst>
          </p:cNvPr>
          <p:cNvSpPr txBox="1"/>
          <p:nvPr/>
        </p:nvSpPr>
        <p:spPr>
          <a:xfrm>
            <a:off x="392483" y="586891"/>
            <a:ext cx="112943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Leadership Principles from Joshua 1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good leader doesn’t just talk about strength and courage; he demonstrates it to those around him. </a:t>
            </a:r>
          </a:p>
          <a:p>
            <a:pPr algn="ctr"/>
            <a:r>
              <a:rPr lang="en-US" sz="32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proclaimed…its proven.</a:t>
            </a:r>
          </a:p>
          <a:p>
            <a:pPr algn="ctr"/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3A959-203B-FD0A-FCBD-0E3194B0521E}"/>
              </a:ext>
            </a:extLst>
          </p:cNvPr>
          <p:cNvSpPr txBox="1"/>
          <p:nvPr/>
        </p:nvSpPr>
        <p:spPr>
          <a:xfrm>
            <a:off x="1229908" y="4025654"/>
            <a:ext cx="990337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good leader not only knows what his responsibility is, but he has others following his leadership and vision.</a:t>
            </a: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5405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24ED3-D15A-C6AA-E0D2-699920619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D11F-5188-9A74-BDC7-5040C4EA2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7DE5E-AE02-D2C7-0A17-DFCDF308C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BE1AF160-F920-1F67-3EF1-FB189666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422E13-894B-A231-B2A2-8423A21D8055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176C0-E8AB-DE40-1D0A-52C5AB95F0CD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331A6-D997-880C-D9F9-6B1589B771C2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4918D-A00C-50A6-398C-5C394CF9F012}"/>
              </a:ext>
            </a:extLst>
          </p:cNvPr>
          <p:cNvSpPr txBox="1"/>
          <p:nvPr/>
        </p:nvSpPr>
        <p:spPr>
          <a:xfrm>
            <a:off x="392483" y="462975"/>
            <a:ext cx="112943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Leadership Principles from Joshua 1</a:t>
            </a: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Obedience follows obedience</a:t>
            </a: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People may follow your leadership because of your title, but you can be </a:t>
            </a:r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certain 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people will follow your leadership if you do what you say you will do.</a:t>
            </a: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DD40F-0806-CD0E-6951-BBB8D3D84DE9}"/>
              </a:ext>
            </a:extLst>
          </p:cNvPr>
          <p:cNvSpPr txBox="1"/>
          <p:nvPr/>
        </p:nvSpPr>
        <p:spPr>
          <a:xfrm>
            <a:off x="1420157" y="4429919"/>
            <a:ext cx="990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379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E76A8-1002-A7C3-A587-14BF88BD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E671-8A41-50D2-01E7-616DCFA22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E792C-F304-5EF6-5FD8-178E9A759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068AF0C0-265D-6FDE-601A-6940D9B1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6F01D-124C-ACA9-B6DB-BE7153663147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B1141-FEE2-F3D1-C678-F3FA8AE098BE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09AB2-83A4-CA91-3F27-3B71EDD45318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170CD-3469-699F-AAA8-1DFB28C11D3E}"/>
              </a:ext>
            </a:extLst>
          </p:cNvPr>
          <p:cNvSpPr txBox="1"/>
          <p:nvPr/>
        </p:nvSpPr>
        <p:spPr>
          <a:xfrm>
            <a:off x="171189" y="462975"/>
            <a:ext cx="46575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. . .the land that Moses the servant of the Lord gave you beyond the Jordan toward the sunrise.</a:t>
            </a:r>
          </a:p>
          <a:p>
            <a:r>
              <a:rPr lang="en-US" sz="3400" dirty="0">
                <a:solidFill>
                  <a:schemeClr val="bg1"/>
                </a:solidFill>
              </a:rPr>
              <a:t>Joshua 1:15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A0AE1-87BB-E00C-E072-B632420148A2}"/>
              </a:ext>
            </a:extLst>
          </p:cNvPr>
          <p:cNvSpPr txBox="1"/>
          <p:nvPr/>
        </p:nvSpPr>
        <p:spPr>
          <a:xfrm>
            <a:off x="1420157" y="4429919"/>
            <a:ext cx="990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6962EA-64AF-0BF4-6AD2-D7C17F07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8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DF94D-40B0-1588-D41E-493BBB40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4E5A-D850-B5BF-DAC0-70D708A645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AAD6B-5B31-4EFD-F224-59D6BE8D8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91F72B90-0C58-0226-DE86-5C06A0B1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3D9DD-B429-BE3B-0A97-C47838334FA7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1C026-D91D-BBB3-6E39-83E1D8383D7C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A711C-C183-3E56-2527-D4A1BAE3A81A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BE9E4-5EEA-3CB7-0C16-3FE273AB50A3}"/>
              </a:ext>
            </a:extLst>
          </p:cNvPr>
          <p:cNvSpPr txBox="1"/>
          <p:nvPr/>
        </p:nvSpPr>
        <p:spPr>
          <a:xfrm>
            <a:off x="392483" y="462975"/>
            <a:ext cx="11294301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Sermon outline on Joshua 1</a:t>
            </a:r>
          </a:p>
          <a:p>
            <a:pPr algn="ctr"/>
            <a:endParaRPr lang="en-US" sz="36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transfer of leadership and responsibility to Joshua.</a:t>
            </a: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God’s instruction to Joshua.</a:t>
            </a:r>
          </a:p>
          <a:p>
            <a:pPr algn="ctr"/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God’s assurance to Joshua.</a:t>
            </a:r>
          </a:p>
          <a:p>
            <a:pPr algn="ctr"/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God’s people respond to Joshua.</a:t>
            </a:r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sz="32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99259-5553-35ED-941B-3C035A07022A}"/>
              </a:ext>
            </a:extLst>
          </p:cNvPr>
          <p:cNvSpPr txBox="1"/>
          <p:nvPr/>
        </p:nvSpPr>
        <p:spPr>
          <a:xfrm>
            <a:off x="1244792" y="5846717"/>
            <a:ext cx="990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78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CA757-5A29-5B90-E2EE-275893C3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42E8-576E-7D7F-F4D9-9B2CD0B37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ABAE2-D724-C8E2-DD35-CBFF40A2E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F32CE1C0-666B-3494-462A-C2BB3067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588511-3FB1-8E21-7052-A59D035C7CAF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EF353-0E77-EF9C-8DFE-3C2CBF22A615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A606B-32B4-21D5-AB9F-2120D7674476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3AFB8-E3BA-E3E9-5442-6A89B6F02E44}"/>
              </a:ext>
            </a:extLst>
          </p:cNvPr>
          <p:cNvSpPr txBox="1"/>
          <p:nvPr/>
        </p:nvSpPr>
        <p:spPr>
          <a:xfrm>
            <a:off x="392483" y="805651"/>
            <a:ext cx="112943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Bondad</a:t>
            </a:r>
            <a:r>
              <a:rPr lang="en-US" sz="3600" dirty="0">
                <a:solidFill>
                  <a:schemeClr val="bg1"/>
                </a:solidFill>
              </a:rPr>
              <a:t> De Dios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</a:rPr>
              <a:t>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amo</a:t>
            </a:r>
            <a:r>
              <a:rPr lang="en-US" sz="3600" dirty="0">
                <a:solidFill>
                  <a:schemeClr val="bg1"/>
                </a:solidFill>
              </a:rPr>
              <a:t> Dios Tu amor </a:t>
            </a:r>
            <a:r>
              <a:rPr lang="en-US" sz="3600" dirty="0" err="1">
                <a:solidFill>
                  <a:schemeClr val="bg1"/>
                </a:solidFill>
              </a:rPr>
              <a:t>nunca</a:t>
            </a:r>
            <a:r>
              <a:rPr lang="en-US" sz="3600" dirty="0">
                <a:solidFill>
                  <a:schemeClr val="bg1"/>
                </a:solidFill>
              </a:rPr>
              <a:t> me </a:t>
            </a:r>
            <a:r>
              <a:rPr lang="en-US" sz="3600" dirty="0" err="1">
                <a:solidFill>
                  <a:schemeClr val="bg1"/>
                </a:solidFill>
              </a:rPr>
              <a:t>falla</a:t>
            </a:r>
            <a:r>
              <a:rPr lang="en-US" sz="3600" dirty="0">
                <a:solidFill>
                  <a:schemeClr val="bg1"/>
                </a:solidFill>
              </a:rPr>
              <a:t> Mi </a:t>
            </a:r>
            <a:r>
              <a:rPr lang="en-US" sz="3600" dirty="0" err="1">
                <a:solidFill>
                  <a:schemeClr val="bg1"/>
                </a:solidFill>
              </a:rPr>
              <a:t>existir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Tus manos </a:t>
            </a:r>
            <a:r>
              <a:rPr lang="en-US" sz="3600" dirty="0" err="1">
                <a:solidFill>
                  <a:schemeClr val="bg1"/>
                </a:solidFill>
              </a:rPr>
              <a:t>está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Desde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momento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que </a:t>
            </a:r>
            <a:r>
              <a:rPr lang="en-US" sz="3600" dirty="0" err="1">
                <a:solidFill>
                  <a:schemeClr val="bg1"/>
                </a:solidFill>
              </a:rPr>
              <a:t>despierto</a:t>
            </a:r>
            <a:r>
              <a:rPr lang="en-US" sz="3600" dirty="0">
                <a:solidFill>
                  <a:schemeClr val="bg1"/>
                </a:solidFill>
              </a:rPr>
              <a:t> Hasta </a:t>
            </a:r>
            <a:r>
              <a:rPr lang="en-US" sz="3600" dirty="0" err="1">
                <a:solidFill>
                  <a:schemeClr val="bg1"/>
                </a:solidFill>
              </a:rPr>
              <a:t>el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anochecer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Yo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cantare</a:t>
            </a:r>
            <a:r>
              <a:rPr lang="en-US" sz="3600" dirty="0">
                <a:solidFill>
                  <a:schemeClr val="bg1"/>
                </a:solidFill>
              </a:rPr>
              <a:t> de la </a:t>
            </a:r>
            <a:r>
              <a:rPr lang="en-US" sz="3600" dirty="0" err="1">
                <a:solidFill>
                  <a:schemeClr val="bg1"/>
                </a:solidFill>
              </a:rPr>
              <a:t>bondad</a:t>
            </a:r>
            <a:r>
              <a:rPr lang="en-US" sz="3600" dirty="0">
                <a:solidFill>
                  <a:schemeClr val="bg1"/>
                </a:solidFill>
              </a:rPr>
              <a:t> de Dios</a:t>
            </a:r>
          </a:p>
          <a:p>
            <a:pPr algn="ctr"/>
            <a:endParaRPr lang="en-US" sz="3600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En mi </a:t>
            </a:r>
            <a:r>
              <a:rPr lang="en-US" sz="3600" dirty="0" err="1">
                <a:solidFill>
                  <a:schemeClr val="bg1"/>
                </a:solidFill>
              </a:rPr>
              <a:t>vida</a:t>
            </a:r>
            <a:r>
              <a:rPr lang="en-US" sz="3600" dirty="0">
                <a:solidFill>
                  <a:schemeClr val="bg1"/>
                </a:solidFill>
              </a:rPr>
              <a:t> has </a:t>
            </a:r>
            <a:r>
              <a:rPr lang="en-US" sz="3600" dirty="0" err="1">
                <a:solidFill>
                  <a:schemeClr val="bg1"/>
                </a:solidFill>
              </a:rPr>
              <a:t>sido</a:t>
            </a:r>
            <a:r>
              <a:rPr lang="en-US" sz="3600" dirty="0">
                <a:solidFill>
                  <a:schemeClr val="bg1"/>
                </a:solidFill>
              </a:rPr>
              <a:t> bueno En mi </a:t>
            </a:r>
            <a:r>
              <a:rPr lang="en-US" sz="3600" dirty="0" err="1">
                <a:solidFill>
                  <a:schemeClr val="bg1"/>
                </a:solidFill>
              </a:rPr>
              <a:t>vida</a:t>
            </a:r>
            <a:r>
              <a:rPr lang="en-US" sz="3600" dirty="0">
                <a:solidFill>
                  <a:schemeClr val="bg1"/>
                </a:solidFill>
              </a:rPr>
              <a:t> has </a:t>
            </a:r>
            <a:r>
              <a:rPr lang="en-US" sz="3600" dirty="0" err="1">
                <a:solidFill>
                  <a:schemeClr val="bg1"/>
                </a:solidFill>
              </a:rPr>
              <a:t>sido</a:t>
            </a:r>
            <a:r>
              <a:rPr lang="en-US" sz="3600" dirty="0">
                <a:solidFill>
                  <a:schemeClr val="bg1"/>
                </a:solidFill>
              </a:rPr>
              <a:t> tan </a:t>
            </a:r>
            <a:r>
              <a:rPr lang="en-US" sz="3600" dirty="0" err="1">
                <a:solidFill>
                  <a:schemeClr val="bg1"/>
                </a:solidFill>
              </a:rPr>
              <a:t>fiel</a:t>
            </a:r>
            <a:r>
              <a:rPr lang="en-US" sz="3600" dirty="0">
                <a:solidFill>
                  <a:schemeClr val="bg1"/>
                </a:solidFill>
              </a:rPr>
              <a:t> Con mi ser, con </a:t>
            </a:r>
            <a:r>
              <a:rPr lang="en-US" sz="3600" dirty="0" err="1">
                <a:solidFill>
                  <a:schemeClr val="bg1"/>
                </a:solidFill>
              </a:rPr>
              <a:t>cada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aliento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Yo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cantare</a:t>
            </a:r>
            <a:r>
              <a:rPr lang="en-US" sz="3600" dirty="0">
                <a:solidFill>
                  <a:schemeClr val="bg1"/>
                </a:solidFill>
              </a:rPr>
              <a:t> de la </a:t>
            </a:r>
            <a:r>
              <a:rPr lang="en-US" sz="3600" dirty="0" err="1">
                <a:solidFill>
                  <a:schemeClr val="bg1"/>
                </a:solidFill>
              </a:rPr>
              <a:t>bondad</a:t>
            </a:r>
            <a:r>
              <a:rPr lang="en-US" sz="3600" dirty="0">
                <a:solidFill>
                  <a:schemeClr val="bg1"/>
                </a:solidFill>
              </a:rPr>
              <a:t> de Dios</a:t>
            </a:r>
            <a:endParaRPr lang="en-US" sz="3600" kern="10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C5AE5-EEC6-FDF0-20EC-BDFDC9023B45}"/>
              </a:ext>
            </a:extLst>
          </p:cNvPr>
          <p:cNvSpPr txBox="1"/>
          <p:nvPr/>
        </p:nvSpPr>
        <p:spPr>
          <a:xfrm>
            <a:off x="1244792" y="5846717"/>
            <a:ext cx="990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49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2721-B3F2-78E4-B84E-7F0FB93E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n Idea That Stuck: How George de Mestral Invented Velcro">
            <a:extLst>
              <a:ext uri="{FF2B5EF4-FFF2-40B4-BE49-F238E27FC236}">
                <a16:creationId xmlns:a16="http://schemas.microsoft.com/office/drawing/2014/main" id="{923F93F4-E88D-30F5-EDB5-0C0F580CD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5" y="22476"/>
            <a:ext cx="10260510" cy="68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96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6D08C-A580-A2FC-B0F1-E07123F1C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6DBB-F729-FD01-1651-988997A05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67F6B-178A-0103-7379-BDBFEF3A32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E3E475C9-AA97-C4CF-D0C4-45DC8CDCE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D1C27-4CBA-0FCF-89F6-470BEE26134E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6664E-68FC-A8F7-7C5E-4F8C8F3B98C0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654CC-ACA6-C170-69B4-FAC6984B19C0}"/>
              </a:ext>
            </a:extLst>
          </p:cNvPr>
          <p:cNvSpPr txBox="1"/>
          <p:nvPr/>
        </p:nvSpPr>
        <p:spPr>
          <a:xfrm>
            <a:off x="676405" y="428178"/>
            <a:ext cx="110103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19903-18E0-A953-A168-B890B3C61BB3}"/>
              </a:ext>
            </a:extLst>
          </p:cNvPr>
          <p:cNvSpPr txBox="1"/>
          <p:nvPr/>
        </p:nvSpPr>
        <p:spPr>
          <a:xfrm>
            <a:off x="448849" y="616863"/>
            <a:ext cx="1129430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Bondad</a:t>
            </a:r>
            <a:r>
              <a:rPr lang="en-US" sz="3600" dirty="0">
                <a:solidFill>
                  <a:schemeClr val="bg1"/>
                </a:solidFill>
              </a:rPr>
              <a:t> De Dios</a:t>
            </a:r>
            <a:endParaRPr lang="en-US" sz="3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</a:rPr>
              <a:t>Yo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amo</a:t>
            </a:r>
            <a:r>
              <a:rPr lang="en-US" sz="3600" dirty="0">
                <a:solidFill>
                  <a:schemeClr val="bg1"/>
                </a:solidFill>
              </a:rPr>
              <a:t> Tu </a:t>
            </a:r>
            <a:r>
              <a:rPr lang="en-US" sz="3600" dirty="0" err="1">
                <a:solidFill>
                  <a:schemeClr val="bg1"/>
                </a:solidFill>
              </a:rPr>
              <a:t>voz</a:t>
            </a:r>
            <a:r>
              <a:rPr lang="en-US" sz="3600" dirty="0">
                <a:solidFill>
                  <a:schemeClr val="bg1"/>
                </a:solidFill>
              </a:rPr>
              <a:t> Me has </a:t>
            </a:r>
            <a:r>
              <a:rPr lang="en-US" sz="3600" dirty="0" err="1">
                <a:solidFill>
                  <a:schemeClr val="bg1"/>
                </a:solidFill>
              </a:rPr>
              <a:t>guiado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por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el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fuego</a:t>
            </a:r>
            <a:r>
              <a:rPr lang="en-US" sz="3600" dirty="0">
                <a:solidFill>
                  <a:schemeClr val="bg1"/>
                </a:solidFill>
              </a:rPr>
              <a:t> Tu </a:t>
            </a:r>
            <a:r>
              <a:rPr lang="en-US" sz="3600" dirty="0" err="1">
                <a:solidFill>
                  <a:schemeClr val="bg1"/>
                </a:solidFill>
              </a:rPr>
              <a:t>cerca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estás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oscuridad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conozco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como</a:t>
            </a:r>
            <a:r>
              <a:rPr lang="en-US" sz="3600" dirty="0">
                <a:solidFill>
                  <a:schemeClr val="bg1"/>
                </a:solidFill>
              </a:rPr>
              <a:t> Padre Y </a:t>
            </a:r>
            <a:r>
              <a:rPr lang="en-US" sz="3600" dirty="0" err="1">
                <a:solidFill>
                  <a:schemeClr val="bg1"/>
                </a:solidFill>
              </a:rPr>
              <a:t>como</a:t>
            </a:r>
            <a:r>
              <a:rPr lang="en-US" sz="3600" dirty="0">
                <a:solidFill>
                  <a:schemeClr val="bg1"/>
                </a:solidFill>
              </a:rPr>
              <a:t> amigo </a:t>
            </a:r>
            <a:r>
              <a:rPr lang="en-US" sz="3600" dirty="0" err="1">
                <a:solidFill>
                  <a:schemeClr val="bg1"/>
                </a:solidFill>
              </a:rPr>
              <a:t>fiel</a:t>
            </a:r>
            <a:r>
              <a:rPr lang="en-US" sz="3600" dirty="0">
                <a:solidFill>
                  <a:schemeClr val="bg1"/>
                </a:solidFill>
              </a:rPr>
              <a:t> Mi </a:t>
            </a:r>
            <a:r>
              <a:rPr lang="en-US" sz="3600" dirty="0" err="1">
                <a:solidFill>
                  <a:schemeClr val="bg1"/>
                </a:solidFill>
              </a:rPr>
              <a:t>vida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está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bondad</a:t>
            </a:r>
            <a:r>
              <a:rPr lang="en-US" sz="3600" dirty="0">
                <a:solidFill>
                  <a:schemeClr val="bg1"/>
                </a:solidFill>
              </a:rPr>
              <a:t> de Dios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Tu </a:t>
            </a:r>
            <a:r>
              <a:rPr lang="en-US" sz="3600" dirty="0" err="1">
                <a:solidFill>
                  <a:schemeClr val="bg1"/>
                </a:solidFill>
              </a:rPr>
              <a:t>fidelidad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sigue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persiguiéndome</a:t>
            </a:r>
            <a:r>
              <a:rPr lang="en-US" sz="3600" dirty="0">
                <a:solidFill>
                  <a:schemeClr val="bg1"/>
                </a:solidFill>
              </a:rPr>
              <a:t> Tu </a:t>
            </a:r>
            <a:r>
              <a:rPr lang="en-US" sz="3600" dirty="0" err="1">
                <a:solidFill>
                  <a:schemeClr val="bg1"/>
                </a:solidFill>
              </a:rPr>
              <a:t>fidelidad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sigue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persiguiéndome</a:t>
            </a:r>
            <a:r>
              <a:rPr lang="en-US" sz="3600" dirty="0">
                <a:solidFill>
                  <a:schemeClr val="bg1"/>
                </a:solidFill>
              </a:rPr>
              <a:t> Todo lo que soy </a:t>
            </a:r>
            <a:r>
              <a:rPr lang="en-US" sz="3600" dirty="0" err="1">
                <a:solidFill>
                  <a:schemeClr val="bg1"/>
                </a:solidFill>
              </a:rPr>
              <a:t>te</a:t>
            </a:r>
            <a:r>
              <a:rPr lang="en-US" sz="3600" dirty="0">
                <a:solidFill>
                  <a:schemeClr val="bg1"/>
                </a:solidFill>
              </a:rPr>
              <a:t> lo </a:t>
            </a:r>
            <a:r>
              <a:rPr lang="en-US" sz="3600" dirty="0" err="1">
                <a:solidFill>
                  <a:schemeClr val="bg1"/>
                </a:solidFill>
              </a:rPr>
              <a:t>entrego</a:t>
            </a:r>
            <a:r>
              <a:rPr lang="en-US" sz="3600" dirty="0">
                <a:solidFill>
                  <a:schemeClr val="bg1"/>
                </a:solidFill>
              </a:rPr>
              <a:t> hoy A Ti me </a:t>
            </a:r>
            <a:r>
              <a:rPr lang="en-US" sz="3600" dirty="0" err="1">
                <a:solidFill>
                  <a:schemeClr val="bg1"/>
                </a:solidFill>
              </a:rPr>
              <a:t>rendire</a:t>
            </a:r>
            <a:r>
              <a:rPr lang="en-US" sz="3600" dirty="0">
                <a:solidFill>
                  <a:schemeClr val="bg1"/>
                </a:solidFill>
              </a:rPr>
              <a:t> Tu </a:t>
            </a:r>
            <a:r>
              <a:rPr lang="en-US" sz="3600" dirty="0" err="1">
                <a:solidFill>
                  <a:schemeClr val="bg1"/>
                </a:solidFill>
              </a:rPr>
              <a:t>fidelidad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sigue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persiguiéndome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91B0F-DC73-8EA5-7E74-B1473E756136}"/>
              </a:ext>
            </a:extLst>
          </p:cNvPr>
          <p:cNvSpPr txBox="1"/>
          <p:nvPr/>
        </p:nvSpPr>
        <p:spPr>
          <a:xfrm>
            <a:off x="1244792" y="5846717"/>
            <a:ext cx="990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806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D78A8-C32F-555A-3C7D-BA711FCD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83F1-2B4A-8DF5-C2FC-874E7694D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61108-7522-C513-4A54-382DF9674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04D371DE-A682-B142-A478-5FAB17E8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576AFB-15EE-CB5B-F408-FD78E650598F}"/>
              </a:ext>
            </a:extLst>
          </p:cNvPr>
          <p:cNvSpPr txBox="1"/>
          <p:nvPr/>
        </p:nvSpPr>
        <p:spPr>
          <a:xfrm>
            <a:off x="2680569" y="723037"/>
            <a:ext cx="7265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do we know about Joshua?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25FE5-2CF7-F2B3-A392-E81DD1432117}"/>
              </a:ext>
            </a:extLst>
          </p:cNvPr>
          <p:cNvSpPr txBox="1"/>
          <p:nvPr/>
        </p:nvSpPr>
        <p:spPr>
          <a:xfrm>
            <a:off x="1060061" y="1946831"/>
            <a:ext cx="940847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Joshua means – Yahweh  saves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Joshua was one of the twelve spies sent by Moses</a:t>
            </a:r>
          </a:p>
          <a:p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to explore the land of Canaan. (Numbers 13)</a:t>
            </a:r>
            <a:endParaRPr lang="en-US" sz="3200" kern="0" dirty="0">
              <a:solidFill>
                <a:srgbClr val="001D3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kern="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 military strategist who will lead the people of Israel</a:t>
            </a:r>
          </a:p>
          <a:p>
            <a:r>
              <a:rPr lang="en-US" sz="3200" kern="1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under God’s command into the promise land.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6C21FFE0-A1EA-D124-D6FB-416470FAAAE5}"/>
              </a:ext>
            </a:extLst>
          </p:cNvPr>
          <p:cNvSpPr/>
          <p:nvPr/>
        </p:nvSpPr>
        <p:spPr>
          <a:xfrm>
            <a:off x="453026" y="1900200"/>
            <a:ext cx="492690" cy="53235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4BD28181-BAB3-1BC0-E348-CA82C94C8E5C}"/>
              </a:ext>
            </a:extLst>
          </p:cNvPr>
          <p:cNvSpPr/>
          <p:nvPr/>
        </p:nvSpPr>
        <p:spPr>
          <a:xfrm>
            <a:off x="461615" y="2791636"/>
            <a:ext cx="492690" cy="53235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455EF9F6-702F-8ABD-7952-589B65EA6D43}"/>
              </a:ext>
            </a:extLst>
          </p:cNvPr>
          <p:cNvSpPr/>
          <p:nvPr/>
        </p:nvSpPr>
        <p:spPr>
          <a:xfrm>
            <a:off x="510199" y="4292462"/>
            <a:ext cx="492690" cy="53235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B248D-4D6E-8062-CA56-CF5EF401C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87F9-4F68-CE70-FF97-A1CD7E77F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0D898-9305-D7FE-FFF8-B0C6A60384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3AE8DED0-2CB8-48C5-7322-B365FEEB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91E8B9-D5E4-A6B0-1BA7-18E104949FBD}"/>
              </a:ext>
            </a:extLst>
          </p:cNvPr>
          <p:cNvSpPr txBox="1"/>
          <p:nvPr/>
        </p:nvSpPr>
        <p:spPr>
          <a:xfrm>
            <a:off x="2680569" y="49806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Why study the book of Joshua?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D7761F-A05F-7508-0323-24E52D6482DA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71374FA-F467-A2E7-3512-91C67F420353}"/>
              </a:ext>
            </a:extLst>
          </p:cNvPr>
          <p:cNvSpPr/>
          <p:nvPr/>
        </p:nvSpPr>
        <p:spPr>
          <a:xfrm>
            <a:off x="468477" y="1680653"/>
            <a:ext cx="492690" cy="53235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22408B1-0E2F-8955-1111-52223D054DBF}"/>
              </a:ext>
            </a:extLst>
          </p:cNvPr>
          <p:cNvSpPr/>
          <p:nvPr/>
        </p:nvSpPr>
        <p:spPr>
          <a:xfrm>
            <a:off x="468477" y="4003148"/>
            <a:ext cx="492690" cy="532356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72A9D-0038-7C60-ED5E-A983003BF07E}"/>
              </a:ext>
            </a:extLst>
          </p:cNvPr>
          <p:cNvSpPr txBox="1"/>
          <p:nvPr/>
        </p:nvSpPr>
        <p:spPr>
          <a:xfrm>
            <a:off x="1152426" y="1381548"/>
            <a:ext cx="103401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events of the book of Joshua span about twenty-five years, starting soon after the death of Moses (</a:t>
            </a:r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 1:1</a:t>
            </a:r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around 1406 BC.</a:t>
            </a:r>
          </a:p>
          <a:p>
            <a:endParaRPr lang="en-US" sz="3200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B67B-6AB4-9433-A3C8-18D451A98100}"/>
              </a:ext>
            </a:extLst>
          </p:cNvPr>
          <p:cNvSpPr txBox="1"/>
          <p:nvPr/>
        </p:nvSpPr>
        <p:spPr>
          <a:xfrm>
            <a:off x="1152426" y="3509963"/>
            <a:ext cx="10340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effectLst/>
              </a:rPr>
              <a:t>Joshua not only documents the high points of Israel's quest for the Promised Land but offers valuable leadership lessons applicable to anyone guiding their family, organization, church, or community.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B159-C5C8-4026-8906-0F400BFEA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433B-9717-688C-0FAA-630E006C8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1775F-4A72-7344-35DF-3CB6FB67EF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53280CF4-14B2-9854-0D63-182AB853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AB8A1-C443-6E8A-5BE4-CF1B32194F9E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Observations on Joshua 1:1-18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1F271-E768-3CE9-F818-97510BD056D3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B650-5AE7-ADBE-0F41-A46758B83D94}"/>
              </a:ext>
            </a:extLst>
          </p:cNvPr>
          <p:cNvSpPr txBox="1"/>
          <p:nvPr/>
        </p:nvSpPr>
        <p:spPr>
          <a:xfrm>
            <a:off x="1244792" y="2034791"/>
            <a:ext cx="10340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Asks the question:  What do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passage that stands out? Look for key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phrases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comparisons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contrasts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uestions like – Who? What? Where? When? How? and Why?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 teaches </a:t>
            </a:r>
            <a:r>
              <a:rPr lang="en-US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see exactly what the passage says. It is the basis for accurate interpretation and correct application.  </a:t>
            </a: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The Lancet Global Health Commission - Global Eye Health">
            <a:extLst>
              <a:ext uri="{FF2B5EF4-FFF2-40B4-BE49-F238E27FC236}">
                <a16:creationId xmlns:a16="http://schemas.microsoft.com/office/drawing/2014/main" id="{894BF696-E12C-15F0-C7D2-8C75A8EF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510802"/>
            <a:ext cx="2543978" cy="1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AE5AE-8D46-CB0C-A8CB-3EE4578D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6EF4-A4A4-B8EA-35BA-9083AE869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DAB2A-75D7-0D7F-4C72-4C45DDF3F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9F27D9A1-A5B8-7021-1A4D-EFE431D13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B8A6E-C2D6-A35A-873D-6D6EB3B9A8AE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Observations on Joshua 1:1-18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AB161-968A-5319-B43C-7CABEBD0D882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04BB6A-2634-5660-D8AF-1FEAE8D6E01C}"/>
              </a:ext>
            </a:extLst>
          </p:cNvPr>
          <p:cNvSpPr txBox="1"/>
          <p:nvPr/>
        </p:nvSpPr>
        <p:spPr>
          <a:xfrm>
            <a:off x="814192" y="2034791"/>
            <a:ext cx="107707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some observations we can make about: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Joshua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God’s instructions to Joshua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people of Israel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The Lancet Global Health Commission - Global Eye Health">
            <a:extLst>
              <a:ext uri="{FF2B5EF4-FFF2-40B4-BE49-F238E27FC236}">
                <a16:creationId xmlns:a16="http://schemas.microsoft.com/office/drawing/2014/main" id="{04E2E872-F92E-6205-1EFC-D76BF85A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510802"/>
            <a:ext cx="2543978" cy="1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85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D817A-8A7F-B480-1FD6-B127A6DB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7E1F-68BD-189A-8619-84259E27E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6BE28-D56C-E32D-2553-1EBA97670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CDEC12DB-AA71-3BAE-FC17-3F8E03A5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51D32-6CE5-C0DB-38F0-72E6FF3B3399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Observations on Joshua 1:1-18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C17FC-A6A3-8245-2A1C-939A3BC2E227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98A63-2725-8FB4-DEAD-EC2B0940E338}"/>
              </a:ext>
            </a:extLst>
          </p:cNvPr>
          <p:cNvSpPr txBox="1"/>
          <p:nvPr/>
        </p:nvSpPr>
        <p:spPr>
          <a:xfrm>
            <a:off x="814192" y="2034791"/>
            <a:ext cx="107707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Transfer of Leadership and Responsibilities</a:t>
            </a:r>
          </a:p>
          <a:p>
            <a:pPr marL="0" marR="0"/>
            <a:endParaRPr lang="en-US" sz="3200" b="1" kern="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endParaRPr lang="en-US" sz="3200" kern="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God has selected Joshua as the new leader of</a:t>
            </a: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Israel after Moses death. “After the death of</a:t>
            </a: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Moses…”</a:t>
            </a:r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kern="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 = 11 times (shows credibility)</a:t>
            </a:r>
          </a:p>
        </p:txBody>
      </p:sp>
      <p:pic>
        <p:nvPicPr>
          <p:cNvPr id="13" name="Picture 5" descr="The Lancet Global Health Commission - Global Eye Health">
            <a:extLst>
              <a:ext uri="{FF2B5EF4-FFF2-40B4-BE49-F238E27FC236}">
                <a16:creationId xmlns:a16="http://schemas.microsoft.com/office/drawing/2014/main" id="{337CB43C-FB1D-742D-E649-AC885DCFF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510802"/>
            <a:ext cx="2543978" cy="1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assing of the Torch">
            <a:extLst>
              <a:ext uri="{FF2B5EF4-FFF2-40B4-BE49-F238E27FC236}">
                <a16:creationId xmlns:a16="http://schemas.microsoft.com/office/drawing/2014/main" id="{DA4EA069-3BF9-9DAA-D565-8DFC7133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37178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1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4880F-2216-740B-B0A1-2E0BBCA6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C789-31EB-9B9D-1ABF-A62E20877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29D7A-F79B-949C-7599-422F835846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33996B56-8DDD-AAFA-B565-3228AB9D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44E10C-A4F0-63E1-9929-4A4211B78A63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Observations on Joshua 1:1-18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3533E-DFAA-C480-92A7-D8883660038E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A4491-5732-6DA1-241B-8AC9DA46DD55}"/>
              </a:ext>
            </a:extLst>
          </p:cNvPr>
          <p:cNvSpPr txBox="1"/>
          <p:nvPr/>
        </p:nvSpPr>
        <p:spPr>
          <a:xfrm>
            <a:off x="814192" y="2034791"/>
            <a:ext cx="107707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3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When selecting leaders:</a:t>
            </a:r>
            <a:endParaRPr lang="en-US" sz="3200" b="1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-observe their character</a:t>
            </a:r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-observe their abilities (their skill set, giftedness)</a:t>
            </a: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	- are they available, faithful and teachable</a:t>
            </a:r>
            <a:r>
              <a:rPr lang="en-US" sz="3200" kern="0" dirty="0">
                <a:solidFill>
                  <a:schemeClr val="bg1"/>
                </a:solidFill>
                <a:ea typeface="Times New Roman" panose="02020603050405020304" pitchFamily="18" charset="0"/>
              </a:rPr>
              <a:t>.</a:t>
            </a:r>
          </a:p>
          <a:p>
            <a:pPr marL="0" marR="0"/>
            <a:endParaRPr lang="en-US" sz="3200" kern="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Ask…what kind of leaders am I looking for?</a:t>
            </a: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(Character)</a:t>
            </a: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role or responsibility do I want them to fill?</a:t>
            </a: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The Lancet Global Health Commission - Global Eye Health">
            <a:extLst>
              <a:ext uri="{FF2B5EF4-FFF2-40B4-BE49-F238E27FC236}">
                <a16:creationId xmlns:a16="http://schemas.microsoft.com/office/drawing/2014/main" id="{8E44789D-F8E7-11A3-F129-DA22FC8E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510802"/>
            <a:ext cx="2543978" cy="1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assing of the Torch">
            <a:extLst>
              <a:ext uri="{FF2B5EF4-FFF2-40B4-BE49-F238E27FC236}">
                <a16:creationId xmlns:a16="http://schemas.microsoft.com/office/drawing/2014/main" id="{9C50FED2-A37E-74DB-5725-B32FF8F1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74" y="4121524"/>
            <a:ext cx="2736476" cy="2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5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06B14-1D9B-8A28-3030-548262B67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D519-5C09-395C-7E47-19A611F3C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E92B-6B1C-901D-951B-441C4EF09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imple and cool 3d abstract background design suitable for pc backgrounds  and others 21739427 Vector Art at Vecteezy">
            <a:extLst>
              <a:ext uri="{FF2B5EF4-FFF2-40B4-BE49-F238E27FC236}">
                <a16:creationId xmlns:a16="http://schemas.microsoft.com/office/drawing/2014/main" id="{87D6F516-5477-E355-4371-4B9AA9E4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6B191-28E2-8DCE-00DE-59E753782518}"/>
              </a:ext>
            </a:extLst>
          </p:cNvPr>
          <p:cNvSpPr txBox="1"/>
          <p:nvPr/>
        </p:nvSpPr>
        <p:spPr>
          <a:xfrm>
            <a:off x="3073706" y="597124"/>
            <a:ext cx="72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Observations on Joshua 1:1-18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CDB5F-4E9E-C5C3-10D1-25CDDB637B55}"/>
              </a:ext>
            </a:extLst>
          </p:cNvPr>
          <p:cNvSpPr txBox="1"/>
          <p:nvPr/>
        </p:nvSpPr>
        <p:spPr>
          <a:xfrm>
            <a:off x="1060061" y="1946831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3775F-34C2-C23E-6FF0-F3B5DE6C6DAC}"/>
              </a:ext>
            </a:extLst>
          </p:cNvPr>
          <p:cNvSpPr txBox="1"/>
          <p:nvPr/>
        </p:nvSpPr>
        <p:spPr>
          <a:xfrm>
            <a:off x="710613" y="1415087"/>
            <a:ext cx="107707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of us </a:t>
            </a:r>
            <a:r>
              <a:rPr lang="en-US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 element of fear when stepping out.</a:t>
            </a:r>
          </a:p>
          <a:p>
            <a:pPr marL="0" marR="0"/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Fear of things</a:t>
            </a:r>
          </a:p>
          <a:p>
            <a:pPr marL="0" marR="0"/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Fear of failure</a:t>
            </a:r>
          </a:p>
          <a:p>
            <a:pPr marL="0" marR="0"/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3200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Fear of the unknown</a:t>
            </a:r>
            <a:endParaRPr lang="en-US" sz="3200" kern="100" dirty="0">
              <a:solidFill>
                <a:schemeClr val="bg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The Lancet Global Health Commission - Global Eye Health">
            <a:extLst>
              <a:ext uri="{FF2B5EF4-FFF2-40B4-BE49-F238E27FC236}">
                <a16:creationId xmlns:a16="http://schemas.microsoft.com/office/drawing/2014/main" id="{18F3C83E-6E2C-492B-CE4F-E942395BD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8" y="510802"/>
            <a:ext cx="2543978" cy="14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assing of the Torch">
            <a:extLst>
              <a:ext uri="{FF2B5EF4-FFF2-40B4-BE49-F238E27FC236}">
                <a16:creationId xmlns:a16="http://schemas.microsoft.com/office/drawing/2014/main" id="{7011C5B1-EC2E-9D4A-0056-1006A306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74" y="4121524"/>
            <a:ext cx="2736476" cy="27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97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778</Words>
  <Application>Microsoft Macintosh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Peters</dc:creator>
  <cp:lastModifiedBy>Craig Peters</cp:lastModifiedBy>
  <cp:revision>30</cp:revision>
  <dcterms:created xsi:type="dcterms:W3CDTF">2025-02-15T15:54:26Z</dcterms:created>
  <dcterms:modified xsi:type="dcterms:W3CDTF">2025-03-24T23:08:27Z</dcterms:modified>
</cp:coreProperties>
</file>