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8" r:id="rId4"/>
    <p:sldId id="269" r:id="rId5"/>
    <p:sldId id="270" r:id="rId6"/>
    <p:sldId id="271" r:id="rId7"/>
    <p:sldId id="272" r:id="rId8"/>
    <p:sldId id="273" r:id="rId9"/>
    <p:sldId id="259" r:id="rId10"/>
    <p:sldId id="260" r:id="rId11"/>
    <p:sldId id="261" r:id="rId12"/>
    <p:sldId id="262" r:id="rId13"/>
    <p:sldId id="263" r:id="rId14"/>
    <p:sldId id="264"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p:restoredTop sz="94625"/>
  </p:normalViewPr>
  <p:slideViewPr>
    <p:cSldViewPr snapToGrid="0">
      <p:cViewPr varScale="1">
        <p:scale>
          <a:sx n="96" d="100"/>
          <a:sy n="96" d="100"/>
        </p:scale>
        <p:origin x="200"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BDFDF-6BCA-6A17-261A-3B85D918D0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CD26AB-0C10-4D4B-5940-2B57995850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C6E742-4C96-9252-DB15-8FC26A1AFB1C}"/>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3F2E3175-AE40-37B2-9F93-A905594EE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0EBC77-0C00-7688-A806-E6BD455EC098}"/>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390258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DB67C-23D4-CDFA-6563-A1C02A8750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BBAD8F-C6D8-D72F-B3DF-8FD11D6F7F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6971C2-AE47-A595-5998-6069D8EE2558}"/>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BE494AF0-8882-6A24-C158-91F12FEB91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A618FA-B03F-4AFA-6BC6-5F607C071BEB}"/>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145129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D999E-CD8D-E022-344E-19152B3DC7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5DFBED-1DD9-E434-C397-64A2CD5AF8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792DC-2D53-0648-F6D2-230622C024A2}"/>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3A0E70BE-CA6C-639C-F6C0-D94E1CCC1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3BF3FC-E999-4CB0-601B-A3508EC1175A}"/>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3039325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0441-97EF-4958-4960-809B884D50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097812-5A98-D84C-4900-3F1EC98E41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F04686-12E4-9D1D-EF44-BCCDDEF66582}"/>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A8517FF9-51FA-9C14-B6CF-220BF5FF2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D96A6-C851-5B76-A89A-7183B9A38C56}"/>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1704152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4BD6A-B081-84A6-F5FE-E9AD12006C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639BB7-6123-002C-5A30-6DFAF11BA5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34D933-C319-C19C-7DB9-B3304C4D5757}"/>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F5BD1D40-487F-997B-C644-D7FEAD10B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FBABD5-AA23-4B03-5DDA-9D8EF25D3835}"/>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1214151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1B8F9-929F-DAA7-F390-086F1E2BC6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1CEB29-2160-2525-B502-5EDDA393F2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D74C41-26E3-6B49-D890-21C827D152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2A49FD-27E8-A268-4C8F-9A289D808F86}"/>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6" name="Footer Placeholder 5">
            <a:extLst>
              <a:ext uri="{FF2B5EF4-FFF2-40B4-BE49-F238E27FC236}">
                <a16:creationId xmlns:a16="http://schemas.microsoft.com/office/drawing/2014/main" id="{D5C3C8B5-29F3-4527-61FF-2FDA562966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ED46FD-815E-82FA-02C8-F50EEC692E53}"/>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3172213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2A146-55DE-2C03-AE56-B6747CD8DB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32A217-E2D2-3CC3-5814-CB5FF07BE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517660-7C8A-D257-36CA-0D5A50FF93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63485B-F05F-F15E-BEBE-40BC3087DF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F454BF-2A58-F065-ACA8-28881A0105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86CAAA-452A-4E8B-1744-3464EDA5D7CA}"/>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8" name="Footer Placeholder 7">
            <a:extLst>
              <a:ext uri="{FF2B5EF4-FFF2-40B4-BE49-F238E27FC236}">
                <a16:creationId xmlns:a16="http://schemas.microsoft.com/office/drawing/2014/main" id="{CA0A8F77-9843-5719-5E28-9DF2DDBF19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FE2DC3-6D75-D302-AB7B-47B87B199DB5}"/>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2286349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64D1-4288-98B2-EBA0-A9C2E530D3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A58D81-FC60-4B9A-8773-50AE03CDBFBA}"/>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4" name="Footer Placeholder 3">
            <a:extLst>
              <a:ext uri="{FF2B5EF4-FFF2-40B4-BE49-F238E27FC236}">
                <a16:creationId xmlns:a16="http://schemas.microsoft.com/office/drawing/2014/main" id="{4EEF2E31-5EEE-F3E3-6CB3-333F1B1CEB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EBAC5A-6531-79C1-E0BC-58F0A1C59A5E}"/>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281942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984E9B-275A-F2D3-5F33-2EAFB1590F39}"/>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3" name="Footer Placeholder 2">
            <a:extLst>
              <a:ext uri="{FF2B5EF4-FFF2-40B4-BE49-F238E27FC236}">
                <a16:creationId xmlns:a16="http://schemas.microsoft.com/office/drawing/2014/main" id="{C733C757-6518-9A21-6AEC-1927EA610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771E93-C843-30DF-1680-B4D69147F9DA}"/>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3626775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96F66-8B58-0638-1238-31829319B2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7F3329-9B1F-E2C4-DD23-23D16DFC19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AABD49-F224-37DD-574A-BD946BCF8B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588648-F4CA-4F14-F5BC-38824BA67B78}"/>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6" name="Footer Placeholder 5">
            <a:extLst>
              <a:ext uri="{FF2B5EF4-FFF2-40B4-BE49-F238E27FC236}">
                <a16:creationId xmlns:a16="http://schemas.microsoft.com/office/drawing/2014/main" id="{ED5C0506-2912-BC63-885F-24CFBEF9A5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2514AD-FFD8-FB91-4D8A-7334BBBFD879}"/>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2044521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9644-A5DF-A4D2-7C8F-5E6DB50FA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230C99-2126-DC8B-22BB-4CE9AC1951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E79E99-CFA4-39F4-D32F-315E7F6F1B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57301B-17FE-569F-3C47-889848AE4109}"/>
              </a:ext>
            </a:extLst>
          </p:cNvPr>
          <p:cNvSpPr>
            <a:spLocks noGrp="1"/>
          </p:cNvSpPr>
          <p:nvPr>
            <p:ph type="dt" sz="half" idx="10"/>
          </p:nvPr>
        </p:nvSpPr>
        <p:spPr/>
        <p:txBody>
          <a:bodyPr/>
          <a:lstStyle/>
          <a:p>
            <a:fld id="{C98DFEAC-2F38-D940-8E25-12F83E665625}" type="datetimeFigureOut">
              <a:rPr lang="en-US" smtClean="0"/>
              <a:t>3/22/25</a:t>
            </a:fld>
            <a:endParaRPr lang="en-US"/>
          </a:p>
        </p:txBody>
      </p:sp>
      <p:sp>
        <p:nvSpPr>
          <p:cNvPr id="6" name="Footer Placeholder 5">
            <a:extLst>
              <a:ext uri="{FF2B5EF4-FFF2-40B4-BE49-F238E27FC236}">
                <a16:creationId xmlns:a16="http://schemas.microsoft.com/office/drawing/2014/main" id="{271AAE62-00C7-FD71-994C-3002B865D2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FCC95F-5C4A-690E-E0CA-8E4F0C0A13D6}"/>
              </a:ext>
            </a:extLst>
          </p:cNvPr>
          <p:cNvSpPr>
            <a:spLocks noGrp="1"/>
          </p:cNvSpPr>
          <p:nvPr>
            <p:ph type="sldNum" sz="quarter" idx="12"/>
          </p:nvPr>
        </p:nvSpPr>
        <p:spPr/>
        <p:txBody>
          <a:bodyPr/>
          <a:lstStyle/>
          <a:p>
            <a:fld id="{F35D776F-2D94-424C-921B-EA4D4D762050}" type="slidenum">
              <a:rPr lang="en-US" smtClean="0"/>
              <a:t>‹#›</a:t>
            </a:fld>
            <a:endParaRPr lang="en-US"/>
          </a:p>
        </p:txBody>
      </p:sp>
    </p:spTree>
    <p:extLst>
      <p:ext uri="{BB962C8B-B14F-4D97-AF65-F5344CB8AC3E}">
        <p14:creationId xmlns:p14="http://schemas.microsoft.com/office/powerpoint/2010/main" val="2711024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7508F4-ED2E-9C7D-59E2-063BA94510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F4686A-6E08-0072-3DD5-61B75C2891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2187B-36DB-47FA-EEE9-CFC6547B09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8DFEAC-2F38-D940-8E25-12F83E665625}" type="datetimeFigureOut">
              <a:rPr lang="en-US" smtClean="0"/>
              <a:t>3/22/25</a:t>
            </a:fld>
            <a:endParaRPr lang="en-US"/>
          </a:p>
        </p:txBody>
      </p:sp>
      <p:sp>
        <p:nvSpPr>
          <p:cNvPr id="5" name="Footer Placeholder 4">
            <a:extLst>
              <a:ext uri="{FF2B5EF4-FFF2-40B4-BE49-F238E27FC236}">
                <a16:creationId xmlns:a16="http://schemas.microsoft.com/office/drawing/2014/main" id="{CB68D5E8-4CE0-68DD-D842-42B85B2DB6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3161243-CF54-1F44-E7D3-A2AC4A206B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5D776F-2D94-424C-921B-EA4D4D762050}" type="slidenum">
              <a:rPr lang="en-US" smtClean="0"/>
              <a:t>‹#›</a:t>
            </a:fld>
            <a:endParaRPr lang="en-US"/>
          </a:p>
        </p:txBody>
      </p:sp>
    </p:spTree>
    <p:extLst>
      <p:ext uri="{BB962C8B-B14F-4D97-AF65-F5344CB8AC3E}">
        <p14:creationId xmlns:p14="http://schemas.microsoft.com/office/powerpoint/2010/main" val="2150281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2792E-10A6-0038-C599-C418A3232F8D}"/>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F488BBB-AB48-FBAC-486A-1C58630277E8}"/>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2EDF9CC2-77AD-3C4F-D211-1A17CDC2DA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63" y="-10499"/>
            <a:ext cx="12233063" cy="688109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500D0A8-2FA3-1E27-ED21-6A535D8F8A59}"/>
              </a:ext>
            </a:extLst>
          </p:cNvPr>
          <p:cNvSpPr txBox="1"/>
          <p:nvPr/>
        </p:nvSpPr>
        <p:spPr>
          <a:xfrm>
            <a:off x="1928980" y="478246"/>
            <a:ext cx="8292976" cy="1938992"/>
          </a:xfrm>
          <a:prstGeom prst="rect">
            <a:avLst/>
          </a:prstGeom>
          <a:noFill/>
        </p:spPr>
        <p:txBody>
          <a:bodyPr wrap="none" rtlCol="0">
            <a:spAutoFit/>
          </a:bodyPr>
          <a:lstStyle/>
          <a:p>
            <a:r>
              <a:rPr lang="en-US" sz="4000" b="1" dirty="0">
                <a:solidFill>
                  <a:schemeClr val="bg1"/>
                </a:solidFill>
              </a:rPr>
              <a:t>Faithful Living. . . .Fearless Leading</a:t>
            </a:r>
          </a:p>
          <a:p>
            <a:r>
              <a:rPr lang="en-US" sz="4000" b="1" dirty="0">
                <a:solidFill>
                  <a:schemeClr val="bg1"/>
                </a:solidFill>
              </a:rPr>
              <a:t>			Joshua 2</a:t>
            </a:r>
            <a:endParaRPr lang="en-US" sz="4000" dirty="0">
              <a:solidFill>
                <a:schemeClr val="bg1"/>
              </a:solidFill>
            </a:endParaRPr>
          </a:p>
          <a:p>
            <a:r>
              <a:rPr lang="en-US" sz="4000" b="1" dirty="0">
                <a:solidFill>
                  <a:schemeClr val="bg1"/>
                </a:solidFill>
              </a:rPr>
              <a:t>                 Rahab and the Spies</a:t>
            </a:r>
          </a:p>
        </p:txBody>
      </p:sp>
      <p:pic>
        <p:nvPicPr>
          <p:cNvPr id="3074" name="Picture 2" descr="What did God see in Rahab?">
            <a:extLst>
              <a:ext uri="{FF2B5EF4-FFF2-40B4-BE49-F238E27FC236}">
                <a16:creationId xmlns:a16="http://schemas.microsoft.com/office/drawing/2014/main" id="{7E2724F3-69D1-DB79-3982-00213E4F12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4893" y="2486417"/>
            <a:ext cx="6017736" cy="4110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978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5A026-C0D4-25D9-6257-68DF7AF7C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B1590-6847-7535-910A-3ECD7C82E147}"/>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EE866B4-6B7B-2108-F095-FD742F655B0B}"/>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8B33FADE-47EA-21AC-BF2E-C464A2AEF2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02041D0-A064-F52D-F22F-C189025A9190}"/>
              </a:ext>
            </a:extLst>
          </p:cNvPr>
          <p:cNvSpPr txBox="1"/>
          <p:nvPr/>
        </p:nvSpPr>
        <p:spPr>
          <a:xfrm>
            <a:off x="791227" y="363915"/>
            <a:ext cx="10960274" cy="7263527"/>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 </a:t>
            </a:r>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2 -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Be specific and strategic – 2:1 		“especially Jericho”</a:t>
            </a:r>
          </a:p>
          <a:p>
            <a:endPar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22860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Jericho was the first city, and the first obstacle for Israel which needed to be dealt with.  Tackle one obstacle at a time.  Don’t get ahead of yourself. </a:t>
            </a:r>
          </a:p>
          <a:p>
            <a:pPr marL="22860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pic>
        <p:nvPicPr>
          <p:cNvPr id="1026" name="Picture 2" descr="Business Strategy EXPLAINED with ...">
            <a:extLst>
              <a:ext uri="{FF2B5EF4-FFF2-40B4-BE49-F238E27FC236}">
                <a16:creationId xmlns:a16="http://schemas.microsoft.com/office/drawing/2014/main" id="{230B571A-1BA5-DFC6-2A9D-B9CA102D9E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24729" y="4955255"/>
            <a:ext cx="3057939" cy="17124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708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C611D-16CA-A329-16BD-0C6EEA71BC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15541-A357-3A9C-F0A0-CAF120F41807}"/>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7BC3267D-3392-CC6A-ED34-07D53C531984}"/>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338599CC-F57B-D150-9A83-DA72BECC06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46B0E80-02DD-E1AD-39DB-59ED5BD14E85}"/>
              </a:ext>
            </a:extLst>
          </p:cNvPr>
          <p:cNvSpPr txBox="1"/>
          <p:nvPr/>
        </p:nvSpPr>
        <p:spPr>
          <a:xfrm>
            <a:off x="791227" y="363915"/>
            <a:ext cx="10960274" cy="8371523"/>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 3 -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Don’t have to many cooks in the kitchen.</a:t>
            </a:r>
          </a:p>
          <a:p>
            <a:pPr marL="0" marR="0"/>
            <a:endParaRPr lang="en-US" sz="3600" kern="100" dirty="0">
              <a:solidFill>
                <a:schemeClr val="bg1"/>
              </a:solidFill>
              <a:ea typeface="Aptos" panose="020B0004020202020204" pitchFamily="34" charset="0"/>
              <a:cs typeface="Times New Roman" panose="02020603050405020304" pitchFamily="18" charset="0"/>
            </a:endParaRPr>
          </a:p>
          <a:p>
            <a:pPr marL="0" marR="0"/>
            <a:r>
              <a:rPr lang="en-US" sz="3600" b="1" dirty="0">
                <a:solidFill>
                  <a:schemeClr val="bg1"/>
                </a:solidFill>
                <a:effectLst/>
                <a:ea typeface="Aptos" panose="020B0004020202020204" pitchFamily="34" charset="0"/>
                <a:cs typeface="Times New Roman" panose="02020603050405020304" pitchFamily="18" charset="0"/>
              </a:rPr>
              <a:t>Joshua only selected 2 men to scout out Jericho</a:t>
            </a:r>
            <a:r>
              <a:rPr lang="en-US" sz="3600" b="1" dirty="0">
                <a:solidFill>
                  <a:schemeClr val="bg1"/>
                </a:solidFill>
                <a:ea typeface="Aptos" panose="020B0004020202020204" pitchFamily="34" charset="0"/>
                <a:cs typeface="Times New Roman" panose="02020603050405020304" pitchFamily="18" charset="0"/>
              </a:rPr>
              <a:t>.</a:t>
            </a:r>
            <a:r>
              <a:rPr lang="en-US" sz="3600" b="1" dirty="0">
                <a:solidFill>
                  <a:schemeClr val="bg1"/>
                </a:solidFill>
                <a:effectLst/>
                <a:ea typeface="Aptos" panose="020B0004020202020204" pitchFamily="34" charset="0"/>
                <a:cs typeface="Times New Roman" panose="02020603050405020304" pitchFamily="18" charset="0"/>
              </a:rPr>
              <a:t> Moses selected 12 men in Numbers 13.</a:t>
            </a:r>
            <a:r>
              <a:rPr lang="en-US" sz="3600" b="1" dirty="0">
                <a:solidFill>
                  <a:schemeClr val="bg1"/>
                </a:solidFill>
                <a:effectLst/>
              </a:rPr>
              <a:t> </a:t>
            </a:r>
            <a:endParaRPr lang="en-US" sz="3600" b="1" kern="100" dirty="0">
              <a:solidFill>
                <a:schemeClr val="bg1"/>
              </a:solidFill>
              <a:effectLst/>
              <a:ea typeface="Aptos" panose="020B0004020202020204" pitchFamily="34" charset="0"/>
              <a:cs typeface="Times New Roman" panose="02020603050405020304" pitchFamily="18" charset="0"/>
            </a:endParaRPr>
          </a:p>
          <a:p>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p>
          <a:p>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Major decisions for your ministry, family, or business can easily get </a:t>
            </a:r>
            <a:r>
              <a:rPr lang="en-US" sz="3600" b="1" i="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stalled</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or </a:t>
            </a:r>
            <a:r>
              <a:rPr lang="en-US" sz="3600" b="1" i="1"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sidetracked</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if too many people have a say.</a:t>
            </a:r>
          </a:p>
          <a:p>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spTree>
    <p:extLst>
      <p:ext uri="{BB962C8B-B14F-4D97-AF65-F5344CB8AC3E}">
        <p14:creationId xmlns:p14="http://schemas.microsoft.com/office/powerpoint/2010/main" val="3647548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649E4-16BD-F23A-DD08-3A911E19A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D00B8-FDBA-62E5-D44C-C81AB4726FEA}"/>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C324262-714B-1AFA-E57A-825712516BCB}"/>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BAE1716F-2B58-0AE1-9132-357088F5EF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D046FF7-BAE4-20E7-415C-9750FE3B90E3}"/>
              </a:ext>
            </a:extLst>
          </p:cNvPr>
          <p:cNvSpPr txBox="1"/>
          <p:nvPr/>
        </p:nvSpPr>
        <p:spPr>
          <a:xfrm>
            <a:off x="791227" y="363915"/>
            <a:ext cx="10960274" cy="6155531"/>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 4 - </a:t>
            </a: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Don’t delay but also don’t rush forward in </a:t>
            </a:r>
            <a:r>
              <a:rPr lang="en-US" sz="3600" b="1" dirty="0">
                <a:solidFill>
                  <a:schemeClr val="bg1"/>
                </a:solidFill>
                <a:latin typeface="Aptos" panose="020B0004020202020204" pitchFamily="34" charset="0"/>
                <a:ea typeface="Aptos" panose="020B0004020202020204" pitchFamily="34" charset="0"/>
                <a:cs typeface="Times New Roman" panose="02020603050405020304" pitchFamily="18" charset="0"/>
              </a:rPr>
              <a:t>making a quick decision.</a:t>
            </a: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(2:16)</a:t>
            </a:r>
          </a:p>
          <a:p>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2860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Discern between forcing a decision and making a calculated decision.  Is God really in this?</a:t>
            </a:r>
          </a:p>
          <a:p>
            <a:pPr marL="22860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spTree>
    <p:extLst>
      <p:ext uri="{BB962C8B-B14F-4D97-AF65-F5344CB8AC3E}">
        <p14:creationId xmlns:p14="http://schemas.microsoft.com/office/powerpoint/2010/main" val="1113232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BCF22-5E58-CA19-E07F-6890286EC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5C304D-7862-6E90-E016-B8BD6ECB831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A01CB9B4-BE48-D0AD-606D-D1D0E0C8B9A8}"/>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E405DE96-EDB9-5825-B568-C9F59617FF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2C0D9D2-6102-B563-FEF5-35248084BA59}"/>
              </a:ext>
            </a:extLst>
          </p:cNvPr>
          <p:cNvSpPr txBox="1"/>
          <p:nvPr/>
        </p:nvSpPr>
        <p:spPr>
          <a:xfrm>
            <a:off x="791227" y="363915"/>
            <a:ext cx="10960274" cy="7263527"/>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22860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 5 -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What’s the word on the street?</a:t>
            </a:r>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28600" marR="0"/>
            <a:endParaRPr lang="en-US" sz="3600" b="1"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28600" marR="0"/>
            <a:r>
              <a:rPr lang="en-US" sz="3600" b="1" kern="100">
                <a:solidFill>
                  <a:schemeClr val="bg1"/>
                </a:solidFill>
                <a:effectLst/>
                <a:latin typeface="Aptos" panose="020B0004020202020204" pitchFamily="34" charset="0"/>
                <a:ea typeface="Aptos" panose="020B0004020202020204" pitchFamily="34" charset="0"/>
                <a:cs typeface="Times New Roman" panose="02020603050405020304" pitchFamily="18" charset="0"/>
              </a:rPr>
              <a:t>If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God is in this, nothing will stop it! (Acts 5:39)</a:t>
            </a:r>
          </a:p>
          <a:p>
            <a:pPr marL="22860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 .the two spies stayed at Rahab’s house, and she went into great detail of how afraid the people were of the Israelites because of the power and might of their God. Vs.9-11</a:t>
            </a:r>
          </a:p>
          <a:p>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spTree>
    <p:extLst>
      <p:ext uri="{BB962C8B-B14F-4D97-AF65-F5344CB8AC3E}">
        <p14:creationId xmlns:p14="http://schemas.microsoft.com/office/powerpoint/2010/main" val="970969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F9696-D952-6796-4386-DB9667E03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FC3948-C0BA-80B1-2C2C-A0B9BB1EB92A}"/>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81BA886F-2020-6301-2D6A-59E91A1AC136}"/>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23FFBA9C-0D04-96E2-EFC5-4C290F517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748FC80-17D6-4399-3A5B-394692E5FC50}"/>
              </a:ext>
            </a:extLst>
          </p:cNvPr>
          <p:cNvSpPr txBox="1"/>
          <p:nvPr/>
        </p:nvSpPr>
        <p:spPr>
          <a:xfrm>
            <a:off x="551145" y="363915"/>
            <a:ext cx="11200356" cy="8094524"/>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R="0" lvl="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#6 - Don’t gossip, go straight to the leader. </a:t>
            </a:r>
          </a:p>
          <a:p>
            <a:pPr marL="457200" marR="0"/>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45720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When Joshua’s men returned, they went straight to Joshua to give their report. vs.23</a:t>
            </a:r>
          </a:p>
          <a:p>
            <a:pPr marL="457200" marR="0"/>
            <a:endPar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45720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Share a time in ministry where </a:t>
            </a:r>
            <a:endPar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457200" marR="0"/>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nstead of </a:t>
            </a:r>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someone </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going to the person</a:t>
            </a:r>
          </a:p>
          <a:p>
            <a:pPr marL="457200" marR="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they had a problem with, t</a:t>
            </a:r>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hey went to</a:t>
            </a:r>
          </a:p>
          <a:p>
            <a:pPr marL="457200" marR="0"/>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several other people instead.</a:t>
            </a:r>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457200" marR="0"/>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28600"/>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pic>
        <p:nvPicPr>
          <p:cNvPr id="1026" name="Picture 2" descr="Leader Arrow Stock Illustrations – 26 ...">
            <a:extLst>
              <a:ext uri="{FF2B5EF4-FFF2-40B4-BE49-F238E27FC236}">
                <a16:creationId xmlns:a16="http://schemas.microsoft.com/office/drawing/2014/main" id="{A3E0B0FD-F961-31A0-2AFF-CB7E14F4AB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63311" y="4835047"/>
            <a:ext cx="2408439" cy="1946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7903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18E7A-A6F8-4484-EDD7-28F557EBA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A3175-7729-A628-6E7D-4B0DDB4E5902}"/>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70D4E5D-F6A4-DD81-EE40-A964F979827A}"/>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48A5D809-23B9-693E-2AA0-77B7C0D1A7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A1B20CB-6DFD-E152-E58A-EAAEB4992741}"/>
              </a:ext>
            </a:extLst>
          </p:cNvPr>
          <p:cNvSpPr txBox="1"/>
          <p:nvPr/>
        </p:nvSpPr>
        <p:spPr>
          <a:xfrm>
            <a:off x="551145" y="363915"/>
            <a:ext cx="11200356" cy="5262979"/>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R="0" lvl="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#7 – Seek quality people not quantity people.</a:t>
            </a:r>
          </a:p>
          <a:p>
            <a:pPr marL="228600"/>
            <a:endParaRPr lang="en-US" sz="3600" b="1" kern="100" dirty="0">
              <a:solidFill>
                <a:schemeClr val="bg1"/>
              </a:solidFill>
              <a:effectLst/>
              <a:ea typeface="Aptos" panose="020B0004020202020204" pitchFamily="34" charset="0"/>
              <a:cs typeface="Times New Roman" panose="02020603050405020304" pitchFamily="18" charset="0"/>
            </a:endParaRPr>
          </a:p>
          <a:p>
            <a:pPr marL="457200" marR="0"/>
            <a:r>
              <a:rPr lang="en-US" sz="3600" kern="100" dirty="0">
                <a:solidFill>
                  <a:schemeClr val="bg1"/>
                </a:solidFill>
                <a:effectLst/>
                <a:ea typeface="Aptos" panose="020B0004020202020204" pitchFamily="34" charset="0"/>
                <a:cs typeface="Times New Roman" panose="02020603050405020304" pitchFamily="18" charset="0"/>
              </a:rPr>
              <a:t>Pick high quality, godly, trustworthy men who are </a:t>
            </a:r>
            <a:r>
              <a:rPr lang="en-US" sz="3600" kern="100" dirty="0">
                <a:solidFill>
                  <a:schemeClr val="bg1"/>
                </a:solidFill>
                <a:ea typeface="Aptos" panose="020B0004020202020204" pitchFamily="34" charset="0"/>
                <a:cs typeface="Times New Roman" panose="02020603050405020304" pitchFamily="18" charset="0"/>
              </a:rPr>
              <a:t>ava</a:t>
            </a:r>
            <a:r>
              <a:rPr lang="en-US" sz="3600" kern="100" dirty="0">
                <a:solidFill>
                  <a:schemeClr val="bg1"/>
                </a:solidFill>
                <a:effectLst/>
                <a:ea typeface="Aptos" panose="020B0004020202020204" pitchFamily="34" charset="0"/>
                <a:cs typeface="Times New Roman" panose="02020603050405020304" pitchFamily="18" charset="0"/>
              </a:rPr>
              <a:t>ilable, faithful, teachable.</a:t>
            </a:r>
          </a:p>
          <a:p>
            <a:endParaRPr lang="en-US" sz="3600" b="1" i="1" u="sng" dirty="0">
              <a:solidFill>
                <a:schemeClr val="bg1"/>
              </a:solidFill>
              <a:ea typeface="Aptos" panose="020B0004020202020204" pitchFamily="34" charset="0"/>
              <a:cs typeface="Times New Roman" panose="02020603050405020304" pitchFamily="18" charset="0"/>
            </a:endParaRPr>
          </a:p>
          <a:p>
            <a:r>
              <a:rPr lang="en-US" sz="3600" b="1" i="1" u="sng" dirty="0">
                <a:solidFill>
                  <a:schemeClr val="bg1"/>
                </a:solidFill>
                <a:ea typeface="Aptos" panose="020B0004020202020204" pitchFamily="34" charset="0"/>
                <a:cs typeface="Times New Roman" panose="02020603050405020304" pitchFamily="18" charset="0"/>
              </a:rPr>
              <a:t>T</a:t>
            </a:r>
            <a:r>
              <a:rPr lang="en-US" sz="3600" b="1" i="1" u="sng" dirty="0">
                <a:solidFill>
                  <a:schemeClr val="bg1"/>
                </a:solidFill>
                <a:effectLst/>
                <a:ea typeface="Aptos" panose="020B0004020202020204" pitchFamily="34" charset="0"/>
                <a:cs typeface="Times New Roman" panose="02020603050405020304" pitchFamily="18" charset="0"/>
              </a:rPr>
              <a:t>ake</a:t>
            </a:r>
            <a:r>
              <a:rPr lang="en-US" sz="3600" dirty="0">
                <a:solidFill>
                  <a:schemeClr val="bg1"/>
                </a:solidFill>
                <a:effectLst/>
                <a:ea typeface="Aptos" panose="020B0004020202020204" pitchFamily="34" charset="0"/>
                <a:cs typeface="Times New Roman" panose="02020603050405020304" pitchFamily="18" charset="0"/>
              </a:rPr>
              <a:t> your </a:t>
            </a:r>
            <a:r>
              <a:rPr lang="en-US" sz="3600" b="1" i="1" u="sng" dirty="0">
                <a:solidFill>
                  <a:schemeClr val="bg1"/>
                </a:solidFill>
                <a:effectLst/>
                <a:ea typeface="Aptos" panose="020B0004020202020204" pitchFamily="34" charset="0"/>
                <a:cs typeface="Times New Roman" panose="02020603050405020304" pitchFamily="18" charset="0"/>
              </a:rPr>
              <a:t>time</a:t>
            </a:r>
            <a:r>
              <a:rPr lang="en-US" sz="3600" dirty="0">
                <a:solidFill>
                  <a:schemeClr val="bg1"/>
                </a:solidFill>
                <a:effectLst/>
                <a:ea typeface="Aptos" panose="020B0004020202020204" pitchFamily="34" charset="0"/>
                <a:cs typeface="Times New Roman" panose="02020603050405020304" pitchFamily="18" charset="0"/>
              </a:rPr>
              <a:t> to select high quality people.</a:t>
            </a:r>
            <a:r>
              <a:rPr lang="en-US" sz="3600" dirty="0">
                <a:solidFill>
                  <a:schemeClr val="bg1"/>
                </a:solidFill>
                <a:effectLst/>
              </a:rPr>
              <a:t> </a:t>
            </a:r>
            <a:endParaRPr lang="en-US" sz="3600" b="1" kern="100" dirty="0">
              <a:solidFill>
                <a:schemeClr val="bg1"/>
              </a:solidFill>
              <a:effectLst/>
              <a:ea typeface="Aptos" panose="020B0004020202020204" pitchFamily="34" charset="0"/>
              <a:cs typeface="Times New Roman" panose="02020603050405020304" pitchFamily="18" charset="0"/>
            </a:endParaRPr>
          </a:p>
          <a:p>
            <a:endParaRPr lang="en-US" sz="4000" b="1" dirty="0">
              <a:solidFill>
                <a:schemeClr val="bg1"/>
              </a:solidFill>
            </a:endParaRPr>
          </a:p>
        </p:txBody>
      </p:sp>
      <p:pic>
        <p:nvPicPr>
          <p:cNvPr id="6" name="Picture 2" descr="Quality vs. Quantity - My Inner Shakti">
            <a:extLst>
              <a:ext uri="{FF2B5EF4-FFF2-40B4-BE49-F238E27FC236}">
                <a16:creationId xmlns:a16="http://schemas.microsoft.com/office/drawing/2014/main" id="{2C1CD295-4125-3131-0AA3-31E994DC4A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22853" y="4872624"/>
            <a:ext cx="2948897" cy="1962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5666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D6608-1525-2AD3-C205-1B00A8D4E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F3AE3C-A68A-A7EA-18C9-7F9B85E6EB19}"/>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362C10A2-DABF-8173-4D9C-06B3DFF68C9E}"/>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1D581F6F-82C3-7F0E-C1C3-828832ADAE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53A8358-490B-C26F-41A4-2350448D3EA5}"/>
              </a:ext>
            </a:extLst>
          </p:cNvPr>
          <p:cNvSpPr txBox="1"/>
          <p:nvPr/>
        </p:nvSpPr>
        <p:spPr>
          <a:xfrm>
            <a:off x="551145" y="363915"/>
            <a:ext cx="11200356" cy="4708981"/>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R="0" lvl="0"/>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#8 – Be a Leader of your word. (2:12-21)</a:t>
            </a:r>
          </a:p>
          <a:p>
            <a:pPr marR="0" lvl="0"/>
            <a:endParaRPr lang="en-US" sz="3600" b="1" kern="100" dirty="0">
              <a:solidFill>
                <a:schemeClr val="bg1"/>
              </a:solidFill>
              <a:latin typeface="Aptos" panose="020B0004020202020204" pitchFamily="34" charset="0"/>
              <a:cs typeface="Times New Roman" panose="02020603050405020304" pitchFamily="18" charset="0"/>
            </a:endParaRPr>
          </a:p>
          <a:p>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Some will</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follow your lead because of your title, but many will follow because you will do what you say you will do.</a:t>
            </a:r>
          </a:p>
          <a:p>
            <a:pPr marR="0" lvl="0"/>
            <a:endParaRPr lang="en-US" sz="4000" b="1" dirty="0">
              <a:solidFill>
                <a:schemeClr val="bg1"/>
              </a:solidFill>
            </a:endParaRPr>
          </a:p>
        </p:txBody>
      </p:sp>
    </p:spTree>
    <p:extLst>
      <p:ext uri="{BB962C8B-B14F-4D97-AF65-F5344CB8AC3E}">
        <p14:creationId xmlns:p14="http://schemas.microsoft.com/office/powerpoint/2010/main" val="877577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98C0A-5841-6002-6FCD-8ABC40C83B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30501-7D46-BEB4-F917-5B82BEA31038}"/>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E4AA834B-706D-3DC9-6742-569FC4AFABD4}"/>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7EF4739E-3DDC-DF4B-E3A1-3ACC101D16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263752A-0C80-4CF1-3B3E-4C14AAEFC679}"/>
              </a:ext>
            </a:extLst>
          </p:cNvPr>
          <p:cNvSpPr txBox="1"/>
          <p:nvPr/>
        </p:nvSpPr>
        <p:spPr>
          <a:xfrm>
            <a:off x="626301" y="938480"/>
            <a:ext cx="11200356" cy="1323439"/>
          </a:xfrm>
          <a:prstGeom prst="rect">
            <a:avLst/>
          </a:prstGeom>
          <a:noFill/>
        </p:spPr>
        <p:txBody>
          <a:bodyPr wrap="square" rtlCol="0">
            <a:spAutoFit/>
          </a:bodyPr>
          <a:lstStyle/>
          <a:p>
            <a:pPr marR="0" lvl="0"/>
            <a:endParaRPr lang="en-US" sz="4000" b="1" dirty="0">
              <a:solidFill>
                <a:schemeClr val="bg1"/>
              </a:solidFill>
            </a:endParaRPr>
          </a:p>
          <a:p>
            <a:pPr marR="0" lvl="0"/>
            <a:endParaRPr lang="en-US" sz="4000" b="1" dirty="0">
              <a:solidFill>
                <a:schemeClr val="bg1"/>
              </a:solidFill>
            </a:endParaRPr>
          </a:p>
        </p:txBody>
      </p:sp>
      <p:pic>
        <p:nvPicPr>
          <p:cNvPr id="1026" name="Picture 2" descr="Rahab - LDS Women Project">
            <a:extLst>
              <a:ext uri="{FF2B5EF4-FFF2-40B4-BE49-F238E27FC236}">
                <a16:creationId xmlns:a16="http://schemas.microsoft.com/office/drawing/2014/main" id="{138813AF-C35D-C0C6-275D-93004E4234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027" y="172278"/>
            <a:ext cx="11900452" cy="652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5201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595BC-C1A8-806A-B01C-6653CCCB89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73C64-BEFA-24F0-E04D-1E35F6EA544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3E95B28-3E10-7DA0-0F2D-E4D91FB8B653}"/>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57E35D37-B575-664C-D10D-0AF99627AE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AB2DB4C-F76C-91A9-260E-D0910674BABB}"/>
              </a:ext>
            </a:extLst>
          </p:cNvPr>
          <p:cNvSpPr txBox="1"/>
          <p:nvPr/>
        </p:nvSpPr>
        <p:spPr>
          <a:xfrm>
            <a:off x="1101841" y="103326"/>
            <a:ext cx="10192457" cy="6247864"/>
          </a:xfrm>
          <a:prstGeom prst="rect">
            <a:avLst/>
          </a:prstGeom>
          <a:noFill/>
        </p:spPr>
        <p:txBody>
          <a:bodyPr wrap="square" rtlCol="0">
            <a:spAutoFit/>
          </a:bodyPr>
          <a:lstStyle/>
          <a:p>
            <a:endParaRPr lang="en-US" sz="4000" b="1" dirty="0">
              <a:solidFill>
                <a:schemeClr val="bg1"/>
              </a:solidFill>
            </a:endParaRPr>
          </a:p>
          <a:p>
            <a:r>
              <a:rPr lang="en-US" sz="4000" b="1" dirty="0">
                <a:solidFill>
                  <a:schemeClr val="bg1"/>
                </a:solidFill>
              </a:rPr>
              <a:t>Read Joshua 2:1-24</a:t>
            </a:r>
          </a:p>
          <a:p>
            <a:r>
              <a:rPr lang="en-US" sz="4000" b="1" dirty="0">
                <a:solidFill>
                  <a:schemeClr val="bg1"/>
                </a:solidFill>
              </a:rPr>
              <a:t>Then in groups of 3-4:</a:t>
            </a:r>
          </a:p>
          <a:p>
            <a:r>
              <a:rPr lang="en-US" sz="4000" b="1" dirty="0">
                <a:solidFill>
                  <a:schemeClr val="bg1"/>
                </a:solidFill>
              </a:rPr>
              <a:t>What are some observations that stand</a:t>
            </a:r>
          </a:p>
          <a:p>
            <a:r>
              <a:rPr lang="en-US" sz="4000" b="1" dirty="0">
                <a:solidFill>
                  <a:schemeClr val="bg1"/>
                </a:solidFill>
              </a:rPr>
              <a:t> out from this chapter regarding. . .</a:t>
            </a:r>
          </a:p>
          <a:p>
            <a:r>
              <a:rPr lang="en-US" sz="4000" b="1" dirty="0">
                <a:solidFill>
                  <a:schemeClr val="bg1"/>
                </a:solidFill>
              </a:rPr>
              <a:t>The Two Spies</a:t>
            </a:r>
          </a:p>
          <a:p>
            <a:endParaRPr lang="en-US" sz="4000" b="1" dirty="0">
              <a:solidFill>
                <a:schemeClr val="bg1"/>
              </a:solidFill>
            </a:endParaRPr>
          </a:p>
          <a:p>
            <a:r>
              <a:rPr lang="en-US" sz="4000" b="1" dirty="0">
                <a:solidFill>
                  <a:schemeClr val="bg1"/>
                </a:solidFill>
              </a:rPr>
              <a:t>Rahab</a:t>
            </a:r>
          </a:p>
          <a:p>
            <a:endParaRPr lang="en-US" sz="4000" b="1" dirty="0">
              <a:solidFill>
                <a:schemeClr val="bg1"/>
              </a:solidFill>
            </a:endParaRPr>
          </a:p>
          <a:p>
            <a:r>
              <a:rPr lang="en-US" sz="4000" b="1" dirty="0">
                <a:solidFill>
                  <a:schemeClr val="bg1"/>
                </a:solidFill>
              </a:rPr>
              <a:t>The Reputation of God (vs.8-11)</a:t>
            </a:r>
          </a:p>
        </p:txBody>
      </p:sp>
      <p:sp>
        <p:nvSpPr>
          <p:cNvPr id="7" name="Triangle 6">
            <a:extLst>
              <a:ext uri="{FF2B5EF4-FFF2-40B4-BE49-F238E27FC236}">
                <a16:creationId xmlns:a16="http://schemas.microsoft.com/office/drawing/2014/main" id="{91418213-9725-A0E1-939D-0DDA85535CD2}"/>
              </a:ext>
            </a:extLst>
          </p:cNvPr>
          <p:cNvSpPr/>
          <p:nvPr/>
        </p:nvSpPr>
        <p:spPr>
          <a:xfrm>
            <a:off x="483444" y="4343926"/>
            <a:ext cx="559496" cy="526898"/>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8" name="Triangle 7">
            <a:extLst>
              <a:ext uri="{FF2B5EF4-FFF2-40B4-BE49-F238E27FC236}">
                <a16:creationId xmlns:a16="http://schemas.microsoft.com/office/drawing/2014/main" id="{1F285E0A-B334-EC39-B283-717758DF7277}"/>
              </a:ext>
            </a:extLst>
          </p:cNvPr>
          <p:cNvSpPr/>
          <p:nvPr/>
        </p:nvSpPr>
        <p:spPr>
          <a:xfrm>
            <a:off x="542345" y="5536400"/>
            <a:ext cx="559496" cy="526898"/>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Triangle 8">
            <a:extLst>
              <a:ext uri="{FF2B5EF4-FFF2-40B4-BE49-F238E27FC236}">
                <a16:creationId xmlns:a16="http://schemas.microsoft.com/office/drawing/2014/main" id="{FE220D30-76C4-138A-34D1-B197756F7D93}"/>
              </a:ext>
            </a:extLst>
          </p:cNvPr>
          <p:cNvSpPr/>
          <p:nvPr/>
        </p:nvSpPr>
        <p:spPr>
          <a:xfrm>
            <a:off x="542345" y="3151452"/>
            <a:ext cx="559496" cy="526898"/>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95434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8415F-B055-FF3F-BBC5-41CB38B3E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A2229-171A-36DB-7144-2BBDA064CE01}"/>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B7D4D99A-3B4F-6085-9DEB-739EF4AA0DE5}"/>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B0E02F53-3215-B98E-E06D-5D6E8D0845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3743DAF-2A9D-A3D0-CDB2-84EBD0571A6B}"/>
              </a:ext>
            </a:extLst>
          </p:cNvPr>
          <p:cNvSpPr txBox="1"/>
          <p:nvPr/>
        </p:nvSpPr>
        <p:spPr>
          <a:xfrm>
            <a:off x="4684343" y="373073"/>
            <a:ext cx="2291012" cy="1323439"/>
          </a:xfrm>
          <a:prstGeom prst="rect">
            <a:avLst/>
          </a:prstGeom>
          <a:noFill/>
        </p:spPr>
        <p:txBody>
          <a:bodyPr wrap="none" rtlCol="0">
            <a:spAutoFit/>
          </a:bodyPr>
          <a:lstStyle/>
          <a:p>
            <a:pPr algn="ctr"/>
            <a:r>
              <a:rPr lang="en-US" sz="4000" b="1" dirty="0">
                <a:solidFill>
                  <a:schemeClr val="bg1"/>
                </a:solidFill>
              </a:rPr>
              <a:t>Joshua 2 </a:t>
            </a:r>
          </a:p>
          <a:p>
            <a:pPr algn="ctr"/>
            <a:r>
              <a:rPr lang="en-US" sz="4000" b="1" dirty="0">
                <a:solidFill>
                  <a:schemeClr val="bg1"/>
                </a:solidFill>
              </a:rPr>
              <a:t>Quiz</a:t>
            </a:r>
          </a:p>
        </p:txBody>
      </p:sp>
      <p:sp>
        <p:nvSpPr>
          <p:cNvPr id="7" name="TextBox 6">
            <a:extLst>
              <a:ext uri="{FF2B5EF4-FFF2-40B4-BE49-F238E27FC236}">
                <a16:creationId xmlns:a16="http://schemas.microsoft.com/office/drawing/2014/main" id="{0B2D774E-122C-893E-4D2F-95BA75FD1C8C}"/>
              </a:ext>
            </a:extLst>
          </p:cNvPr>
          <p:cNvSpPr txBox="1"/>
          <p:nvPr/>
        </p:nvSpPr>
        <p:spPr>
          <a:xfrm>
            <a:off x="742166" y="1696512"/>
            <a:ext cx="8088683" cy="2759730"/>
          </a:xfrm>
          <a:prstGeom prst="rect">
            <a:avLst/>
          </a:prstGeom>
          <a:noFill/>
        </p:spPr>
        <p:txBody>
          <a:bodyPr wrap="square">
            <a:spAutoFit/>
          </a:bodyPr>
          <a:lstStyle/>
          <a:p>
            <a:pPr algn="l" fontAlgn="base"/>
            <a:r>
              <a:rPr lang="en-US" sz="3200" b="0" i="0" dirty="0">
                <a:solidFill>
                  <a:schemeClr val="bg1"/>
                </a:solidFill>
                <a:effectLst/>
                <a:latin typeface="inherit"/>
              </a:rPr>
              <a:t>1. Where was Joshua when he sent the spies?</a:t>
            </a:r>
          </a:p>
          <a:p>
            <a:pPr algn="l" fontAlgn="base">
              <a:spcBef>
                <a:spcPts val="375"/>
              </a:spcBef>
            </a:pPr>
            <a:r>
              <a:rPr lang="en-US" sz="3200" b="0" i="0" dirty="0">
                <a:solidFill>
                  <a:schemeClr val="bg1"/>
                </a:solidFill>
                <a:effectLst/>
                <a:latin typeface="inherit"/>
              </a:rPr>
              <a:t>-Salem</a:t>
            </a:r>
          </a:p>
          <a:p>
            <a:pPr algn="l" fontAlgn="base">
              <a:spcBef>
                <a:spcPts val="375"/>
              </a:spcBef>
            </a:pPr>
            <a:r>
              <a:rPr lang="en-US" sz="3200" b="0" i="0" dirty="0">
                <a:solidFill>
                  <a:schemeClr val="bg1"/>
                </a:solidFill>
                <a:effectLst/>
                <a:latin typeface="inherit"/>
              </a:rPr>
              <a:t>-El-bethel</a:t>
            </a:r>
          </a:p>
          <a:p>
            <a:pPr algn="l" fontAlgn="base">
              <a:spcBef>
                <a:spcPts val="375"/>
              </a:spcBef>
            </a:pPr>
            <a:r>
              <a:rPr lang="en-US" sz="3200" b="0" i="0" dirty="0">
                <a:solidFill>
                  <a:schemeClr val="bg1"/>
                </a:solidFill>
                <a:effectLst/>
                <a:latin typeface="inherit"/>
              </a:rPr>
              <a:t>-Shittim</a:t>
            </a:r>
          </a:p>
          <a:p>
            <a:pPr algn="l" fontAlgn="base">
              <a:spcBef>
                <a:spcPts val="375"/>
              </a:spcBef>
            </a:pPr>
            <a:r>
              <a:rPr lang="en-US" sz="3200" b="0" i="0" dirty="0">
                <a:solidFill>
                  <a:schemeClr val="bg1"/>
                </a:solidFill>
                <a:effectLst/>
                <a:latin typeface="inherit"/>
              </a:rPr>
              <a:t>-Shechem</a:t>
            </a:r>
          </a:p>
        </p:txBody>
      </p:sp>
      <p:sp>
        <p:nvSpPr>
          <p:cNvPr id="9" name="TextBox 8">
            <a:extLst>
              <a:ext uri="{FF2B5EF4-FFF2-40B4-BE49-F238E27FC236}">
                <a16:creationId xmlns:a16="http://schemas.microsoft.com/office/drawing/2014/main" id="{DFA8BA25-D18E-5BC1-7FF3-C717FDEF5670}"/>
              </a:ext>
            </a:extLst>
          </p:cNvPr>
          <p:cNvSpPr txBox="1"/>
          <p:nvPr/>
        </p:nvSpPr>
        <p:spPr>
          <a:xfrm>
            <a:off x="4581396" y="3260213"/>
            <a:ext cx="6194120" cy="2759730"/>
          </a:xfrm>
          <a:prstGeom prst="rect">
            <a:avLst/>
          </a:prstGeom>
          <a:noFill/>
        </p:spPr>
        <p:txBody>
          <a:bodyPr wrap="square">
            <a:spAutoFit/>
          </a:bodyPr>
          <a:lstStyle/>
          <a:p>
            <a:pPr algn="l" fontAlgn="base"/>
            <a:r>
              <a:rPr lang="en-US" sz="3200" b="0" i="0" dirty="0">
                <a:solidFill>
                  <a:schemeClr val="bg1"/>
                </a:solidFill>
                <a:effectLst/>
                <a:latin typeface="inherit"/>
              </a:rPr>
              <a:t>2. How many spies did Joshua send?</a:t>
            </a:r>
          </a:p>
          <a:p>
            <a:pPr algn="l" fontAlgn="base">
              <a:spcBef>
                <a:spcPts val="375"/>
              </a:spcBef>
            </a:pPr>
            <a:r>
              <a:rPr lang="en-US" sz="3200" b="0" i="0" dirty="0">
                <a:solidFill>
                  <a:schemeClr val="bg1"/>
                </a:solidFill>
                <a:effectLst/>
                <a:latin typeface="inherit"/>
              </a:rPr>
              <a:t>-3</a:t>
            </a:r>
          </a:p>
          <a:p>
            <a:pPr algn="l" fontAlgn="base">
              <a:spcBef>
                <a:spcPts val="375"/>
              </a:spcBef>
            </a:pPr>
            <a:r>
              <a:rPr lang="en-US" sz="3200" b="0" i="0" dirty="0">
                <a:solidFill>
                  <a:schemeClr val="bg1"/>
                </a:solidFill>
                <a:effectLst/>
                <a:latin typeface="inherit"/>
              </a:rPr>
              <a:t>-2</a:t>
            </a:r>
          </a:p>
          <a:p>
            <a:pPr algn="l" fontAlgn="base">
              <a:spcBef>
                <a:spcPts val="375"/>
              </a:spcBef>
            </a:pPr>
            <a:r>
              <a:rPr lang="en-US" sz="3200" dirty="0">
                <a:solidFill>
                  <a:schemeClr val="bg1"/>
                </a:solidFill>
                <a:latin typeface="inherit"/>
              </a:rPr>
              <a:t>-12</a:t>
            </a:r>
            <a:endParaRPr lang="en-US" sz="3200" b="0" i="0" dirty="0">
              <a:solidFill>
                <a:schemeClr val="bg1"/>
              </a:solidFill>
              <a:effectLst/>
              <a:latin typeface="inherit"/>
            </a:endParaRPr>
          </a:p>
          <a:p>
            <a:pPr algn="l" fontAlgn="base">
              <a:spcBef>
                <a:spcPts val="375"/>
              </a:spcBef>
            </a:pPr>
            <a:r>
              <a:rPr lang="en-US" sz="3200" b="0" i="0" dirty="0">
                <a:solidFill>
                  <a:schemeClr val="bg1"/>
                </a:solidFill>
                <a:effectLst/>
                <a:latin typeface="inherit"/>
              </a:rPr>
              <a:t>-5</a:t>
            </a:r>
          </a:p>
        </p:txBody>
      </p:sp>
    </p:spTree>
    <p:extLst>
      <p:ext uri="{BB962C8B-B14F-4D97-AF65-F5344CB8AC3E}">
        <p14:creationId xmlns:p14="http://schemas.microsoft.com/office/powerpoint/2010/main" val="205728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6E862-F36D-900E-4E7A-8054B7E806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A2A32-5271-C56F-A076-AFEA53906019}"/>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76749A33-F3C0-E7E9-D925-79C482470361}"/>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69238963-02EA-1BA2-5494-590775C37A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03E4734-1658-52FF-C542-5CE6F4A6EBD8}"/>
              </a:ext>
            </a:extLst>
          </p:cNvPr>
          <p:cNvSpPr txBox="1"/>
          <p:nvPr/>
        </p:nvSpPr>
        <p:spPr>
          <a:xfrm>
            <a:off x="4684343" y="373073"/>
            <a:ext cx="2291012" cy="1323439"/>
          </a:xfrm>
          <a:prstGeom prst="rect">
            <a:avLst/>
          </a:prstGeom>
          <a:noFill/>
        </p:spPr>
        <p:txBody>
          <a:bodyPr wrap="none" rtlCol="0">
            <a:spAutoFit/>
          </a:bodyPr>
          <a:lstStyle/>
          <a:p>
            <a:pPr algn="ctr"/>
            <a:r>
              <a:rPr lang="en-US" sz="4000" b="1" dirty="0">
                <a:solidFill>
                  <a:schemeClr val="bg1"/>
                </a:solidFill>
              </a:rPr>
              <a:t>Joshua 2 </a:t>
            </a:r>
          </a:p>
          <a:p>
            <a:pPr algn="ctr"/>
            <a:r>
              <a:rPr lang="en-US" sz="4000" b="1" dirty="0">
                <a:solidFill>
                  <a:schemeClr val="bg1"/>
                </a:solidFill>
              </a:rPr>
              <a:t>Quiz</a:t>
            </a:r>
          </a:p>
        </p:txBody>
      </p:sp>
      <p:sp>
        <p:nvSpPr>
          <p:cNvPr id="7" name="TextBox 6">
            <a:extLst>
              <a:ext uri="{FF2B5EF4-FFF2-40B4-BE49-F238E27FC236}">
                <a16:creationId xmlns:a16="http://schemas.microsoft.com/office/drawing/2014/main" id="{6AEC2D43-7716-925C-3DDC-675569B77FD7}"/>
              </a:ext>
            </a:extLst>
          </p:cNvPr>
          <p:cNvSpPr txBox="1"/>
          <p:nvPr/>
        </p:nvSpPr>
        <p:spPr>
          <a:xfrm>
            <a:off x="449893" y="1513185"/>
            <a:ext cx="8088683" cy="3744615"/>
          </a:xfrm>
          <a:prstGeom prst="rect">
            <a:avLst/>
          </a:prstGeom>
          <a:noFill/>
        </p:spPr>
        <p:txBody>
          <a:bodyPr wrap="square">
            <a:spAutoFit/>
          </a:bodyPr>
          <a:lstStyle/>
          <a:p>
            <a:pPr algn="l" fontAlgn="base"/>
            <a:r>
              <a:rPr lang="en-US" sz="3200" dirty="0">
                <a:solidFill>
                  <a:schemeClr val="bg1"/>
                </a:solidFill>
                <a:latin typeface="inherit"/>
              </a:rPr>
              <a:t>3</a:t>
            </a:r>
            <a:r>
              <a:rPr lang="en-US" sz="3200" b="0" i="0" dirty="0">
                <a:solidFill>
                  <a:schemeClr val="bg1"/>
                </a:solidFill>
                <a:effectLst/>
                <a:latin typeface="inherit"/>
              </a:rPr>
              <a:t>. According to the report given to the king of Jericho, what time did the spies enter the city?</a:t>
            </a:r>
          </a:p>
          <a:p>
            <a:pPr algn="l" fontAlgn="base">
              <a:spcBef>
                <a:spcPts val="375"/>
              </a:spcBef>
            </a:pPr>
            <a:r>
              <a:rPr lang="en-US" sz="3200" b="0" i="0" dirty="0">
                <a:solidFill>
                  <a:schemeClr val="bg1"/>
                </a:solidFill>
                <a:effectLst/>
                <a:latin typeface="inherit"/>
              </a:rPr>
              <a:t>-In the afternoon</a:t>
            </a:r>
          </a:p>
          <a:p>
            <a:pPr algn="l" fontAlgn="base">
              <a:spcBef>
                <a:spcPts val="375"/>
              </a:spcBef>
            </a:pPr>
            <a:r>
              <a:rPr lang="en-US" sz="3200" b="0" i="0" dirty="0">
                <a:solidFill>
                  <a:schemeClr val="bg1"/>
                </a:solidFill>
                <a:effectLst/>
                <a:latin typeface="inherit"/>
              </a:rPr>
              <a:t>-At dawn</a:t>
            </a:r>
          </a:p>
          <a:p>
            <a:pPr algn="l" fontAlgn="base">
              <a:spcBef>
                <a:spcPts val="375"/>
              </a:spcBef>
            </a:pPr>
            <a:r>
              <a:rPr lang="en-US" sz="3200" b="0" i="0" dirty="0">
                <a:solidFill>
                  <a:schemeClr val="bg1"/>
                </a:solidFill>
                <a:effectLst/>
                <a:latin typeface="inherit"/>
              </a:rPr>
              <a:t>-In the night</a:t>
            </a:r>
          </a:p>
          <a:p>
            <a:pPr algn="l" fontAlgn="base">
              <a:spcBef>
                <a:spcPts val="375"/>
              </a:spcBef>
            </a:pPr>
            <a:r>
              <a:rPr lang="en-US" sz="3200" b="0" i="0" dirty="0">
                <a:solidFill>
                  <a:schemeClr val="bg1"/>
                </a:solidFill>
                <a:effectLst/>
                <a:latin typeface="inherit"/>
              </a:rPr>
              <a:t>-At daybreak</a:t>
            </a:r>
          </a:p>
          <a:p>
            <a:pPr algn="l" fontAlgn="base"/>
            <a:endParaRPr lang="en-US" sz="3200" b="0" i="0" dirty="0">
              <a:solidFill>
                <a:schemeClr val="bg1"/>
              </a:solidFill>
              <a:effectLst/>
              <a:latin typeface="inherit"/>
            </a:endParaRPr>
          </a:p>
        </p:txBody>
      </p:sp>
      <p:sp>
        <p:nvSpPr>
          <p:cNvPr id="8" name="TextBox 7">
            <a:extLst>
              <a:ext uri="{FF2B5EF4-FFF2-40B4-BE49-F238E27FC236}">
                <a16:creationId xmlns:a16="http://schemas.microsoft.com/office/drawing/2014/main" id="{18E98E75-EED8-757B-EF9D-FB92C771CB7C}"/>
              </a:ext>
            </a:extLst>
          </p:cNvPr>
          <p:cNvSpPr txBox="1"/>
          <p:nvPr/>
        </p:nvSpPr>
        <p:spPr>
          <a:xfrm>
            <a:off x="4442042" y="3187679"/>
            <a:ext cx="8193067" cy="3252172"/>
          </a:xfrm>
          <a:prstGeom prst="rect">
            <a:avLst/>
          </a:prstGeom>
          <a:noFill/>
        </p:spPr>
        <p:txBody>
          <a:bodyPr wrap="square">
            <a:spAutoFit/>
          </a:bodyPr>
          <a:lstStyle/>
          <a:p>
            <a:pPr algn="l" fontAlgn="base"/>
            <a:r>
              <a:rPr lang="en-US" sz="3200" dirty="0">
                <a:solidFill>
                  <a:schemeClr val="bg1"/>
                </a:solidFill>
              </a:rPr>
              <a:t>4</a:t>
            </a:r>
            <a:r>
              <a:rPr lang="en-US" sz="3200" b="0" i="0" dirty="0">
                <a:solidFill>
                  <a:schemeClr val="bg1"/>
                </a:solidFill>
                <a:effectLst/>
              </a:rPr>
              <a:t>. </a:t>
            </a:r>
            <a:r>
              <a:rPr lang="en-US" sz="3200" dirty="0">
                <a:solidFill>
                  <a:schemeClr val="bg1"/>
                </a:solidFill>
              </a:rPr>
              <a:t>How </a:t>
            </a:r>
            <a:r>
              <a:rPr lang="en-US" sz="3200" b="0" i="0" dirty="0">
                <a:solidFill>
                  <a:schemeClr val="bg1"/>
                </a:solidFill>
                <a:effectLst/>
              </a:rPr>
              <a:t>would the invading Israelites</a:t>
            </a:r>
          </a:p>
          <a:p>
            <a:pPr algn="l" fontAlgn="base"/>
            <a:r>
              <a:rPr lang="en-US" sz="3200" b="0" i="0" dirty="0">
                <a:solidFill>
                  <a:schemeClr val="bg1"/>
                </a:solidFill>
                <a:effectLst/>
              </a:rPr>
              <a:t> identify Rahab's house?</a:t>
            </a:r>
          </a:p>
          <a:p>
            <a:pPr algn="l" fontAlgn="base">
              <a:spcBef>
                <a:spcPts val="375"/>
              </a:spcBef>
            </a:pPr>
            <a:r>
              <a:rPr lang="en-US" sz="3200" dirty="0">
                <a:solidFill>
                  <a:schemeClr val="bg1"/>
                </a:solidFill>
              </a:rPr>
              <a:t>-A scarlet thread hanging from her ceiling</a:t>
            </a:r>
            <a:r>
              <a:rPr lang="en-US" sz="3200" b="0" i="0" dirty="0">
                <a:solidFill>
                  <a:schemeClr val="bg1"/>
                </a:solidFill>
                <a:effectLst/>
              </a:rPr>
              <a:t>.</a:t>
            </a:r>
          </a:p>
          <a:p>
            <a:pPr algn="l" fontAlgn="base">
              <a:spcBef>
                <a:spcPts val="375"/>
              </a:spcBef>
            </a:pPr>
            <a:r>
              <a:rPr lang="en-US" sz="3200" b="0" i="0" dirty="0">
                <a:solidFill>
                  <a:schemeClr val="bg1"/>
                </a:solidFill>
                <a:effectLst/>
              </a:rPr>
              <a:t>-The color of her door.</a:t>
            </a:r>
          </a:p>
          <a:p>
            <a:pPr algn="l" fontAlgn="base">
              <a:spcBef>
                <a:spcPts val="375"/>
              </a:spcBef>
            </a:pPr>
            <a:r>
              <a:rPr lang="en-US" sz="3200" b="0" i="0" dirty="0">
                <a:solidFill>
                  <a:schemeClr val="bg1"/>
                </a:solidFill>
                <a:effectLst/>
              </a:rPr>
              <a:t>-A scarlet thread hanging from her window</a:t>
            </a:r>
          </a:p>
          <a:p>
            <a:pPr algn="l" fontAlgn="base">
              <a:spcBef>
                <a:spcPts val="375"/>
              </a:spcBef>
            </a:pPr>
            <a:r>
              <a:rPr lang="en-US" sz="3200" b="0" i="0" dirty="0">
                <a:solidFill>
                  <a:schemeClr val="bg1"/>
                </a:solidFill>
                <a:effectLst/>
              </a:rPr>
              <a:t>-A cord hanging from her window</a:t>
            </a:r>
          </a:p>
        </p:txBody>
      </p:sp>
    </p:spTree>
    <p:extLst>
      <p:ext uri="{BB962C8B-B14F-4D97-AF65-F5344CB8AC3E}">
        <p14:creationId xmlns:p14="http://schemas.microsoft.com/office/powerpoint/2010/main" val="2532968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24E18-DBD4-8B9D-3A5C-0287D2409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245E95-70B9-5687-7C07-916E72BB8436}"/>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CFDAD76F-5CA4-9ECE-FD45-A418EB666092}"/>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B5EA0A8C-ED77-484D-3546-116EC1913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B1A0C8C-851A-2332-9A70-5B0D528836E0}"/>
              </a:ext>
            </a:extLst>
          </p:cNvPr>
          <p:cNvSpPr txBox="1"/>
          <p:nvPr/>
        </p:nvSpPr>
        <p:spPr>
          <a:xfrm>
            <a:off x="4684343" y="373073"/>
            <a:ext cx="2291012" cy="1323439"/>
          </a:xfrm>
          <a:prstGeom prst="rect">
            <a:avLst/>
          </a:prstGeom>
          <a:noFill/>
        </p:spPr>
        <p:txBody>
          <a:bodyPr wrap="none" rtlCol="0">
            <a:spAutoFit/>
          </a:bodyPr>
          <a:lstStyle/>
          <a:p>
            <a:pPr algn="ctr"/>
            <a:r>
              <a:rPr lang="en-US" sz="4000" b="1" dirty="0">
                <a:solidFill>
                  <a:schemeClr val="bg1"/>
                </a:solidFill>
              </a:rPr>
              <a:t>Joshua 2 </a:t>
            </a:r>
          </a:p>
          <a:p>
            <a:pPr algn="ctr"/>
            <a:r>
              <a:rPr lang="en-US" sz="4000" b="1" dirty="0">
                <a:solidFill>
                  <a:schemeClr val="bg1"/>
                </a:solidFill>
              </a:rPr>
              <a:t>Quiz</a:t>
            </a:r>
          </a:p>
        </p:txBody>
      </p:sp>
      <p:sp>
        <p:nvSpPr>
          <p:cNvPr id="7" name="TextBox 6">
            <a:extLst>
              <a:ext uri="{FF2B5EF4-FFF2-40B4-BE49-F238E27FC236}">
                <a16:creationId xmlns:a16="http://schemas.microsoft.com/office/drawing/2014/main" id="{0751029D-3A3E-1392-60E8-D666192CAF06}"/>
              </a:ext>
            </a:extLst>
          </p:cNvPr>
          <p:cNvSpPr txBox="1"/>
          <p:nvPr/>
        </p:nvSpPr>
        <p:spPr>
          <a:xfrm>
            <a:off x="449893" y="1513185"/>
            <a:ext cx="8088683" cy="3252172"/>
          </a:xfrm>
          <a:prstGeom prst="rect">
            <a:avLst/>
          </a:prstGeom>
          <a:noFill/>
        </p:spPr>
        <p:txBody>
          <a:bodyPr wrap="square">
            <a:spAutoFit/>
          </a:bodyPr>
          <a:lstStyle/>
          <a:p>
            <a:pPr algn="l" fontAlgn="base"/>
            <a:r>
              <a:rPr lang="en-US" sz="3200" dirty="0">
                <a:solidFill>
                  <a:schemeClr val="bg1"/>
                </a:solidFill>
                <a:latin typeface="inherit"/>
              </a:rPr>
              <a:t>5</a:t>
            </a:r>
            <a:r>
              <a:rPr lang="en-US" sz="3200" b="0" i="0" dirty="0">
                <a:solidFill>
                  <a:schemeClr val="bg1"/>
                </a:solidFill>
                <a:effectLst/>
                <a:latin typeface="inherit"/>
              </a:rPr>
              <a:t>. For how long were the spies advised to hide before heading home?</a:t>
            </a:r>
          </a:p>
          <a:p>
            <a:pPr algn="l" fontAlgn="base">
              <a:spcBef>
                <a:spcPts val="375"/>
              </a:spcBef>
            </a:pPr>
            <a:r>
              <a:rPr lang="en-US" sz="3200" b="0" i="0" dirty="0">
                <a:solidFill>
                  <a:schemeClr val="bg1"/>
                </a:solidFill>
                <a:effectLst/>
                <a:latin typeface="inherit"/>
              </a:rPr>
              <a:t>-5 days</a:t>
            </a:r>
          </a:p>
          <a:p>
            <a:pPr algn="l" fontAlgn="base">
              <a:spcBef>
                <a:spcPts val="375"/>
              </a:spcBef>
            </a:pPr>
            <a:r>
              <a:rPr lang="en-US" sz="3200" b="0" i="0" dirty="0">
                <a:solidFill>
                  <a:schemeClr val="bg1"/>
                </a:solidFill>
                <a:effectLst/>
                <a:latin typeface="inherit"/>
              </a:rPr>
              <a:t>-3 days</a:t>
            </a:r>
          </a:p>
          <a:p>
            <a:pPr algn="l" fontAlgn="base">
              <a:spcBef>
                <a:spcPts val="375"/>
              </a:spcBef>
            </a:pPr>
            <a:r>
              <a:rPr lang="en-US" sz="3200" b="0" i="0" dirty="0">
                <a:solidFill>
                  <a:schemeClr val="bg1"/>
                </a:solidFill>
                <a:effectLst/>
                <a:latin typeface="inherit"/>
              </a:rPr>
              <a:t>-4 days</a:t>
            </a:r>
          </a:p>
          <a:p>
            <a:pPr algn="l" fontAlgn="base">
              <a:spcBef>
                <a:spcPts val="375"/>
              </a:spcBef>
            </a:pPr>
            <a:r>
              <a:rPr lang="en-US" sz="3200" b="0" i="0" dirty="0">
                <a:solidFill>
                  <a:schemeClr val="bg1"/>
                </a:solidFill>
                <a:effectLst/>
                <a:latin typeface="inherit"/>
              </a:rPr>
              <a:t>-1 day</a:t>
            </a:r>
          </a:p>
        </p:txBody>
      </p:sp>
      <p:sp>
        <p:nvSpPr>
          <p:cNvPr id="8" name="TextBox 7">
            <a:extLst>
              <a:ext uri="{FF2B5EF4-FFF2-40B4-BE49-F238E27FC236}">
                <a16:creationId xmlns:a16="http://schemas.microsoft.com/office/drawing/2014/main" id="{FF4114C8-7571-40DD-808A-111AA01A82E3}"/>
              </a:ext>
            </a:extLst>
          </p:cNvPr>
          <p:cNvSpPr txBox="1"/>
          <p:nvPr/>
        </p:nvSpPr>
        <p:spPr>
          <a:xfrm>
            <a:off x="3792776" y="3062837"/>
            <a:ext cx="8193067" cy="3252172"/>
          </a:xfrm>
          <a:prstGeom prst="rect">
            <a:avLst/>
          </a:prstGeom>
          <a:noFill/>
        </p:spPr>
        <p:txBody>
          <a:bodyPr wrap="square">
            <a:spAutoFit/>
          </a:bodyPr>
          <a:lstStyle/>
          <a:p>
            <a:pPr algn="l" fontAlgn="base"/>
            <a:r>
              <a:rPr lang="en-US" sz="3200" dirty="0">
                <a:solidFill>
                  <a:schemeClr val="bg1"/>
                </a:solidFill>
                <a:latin typeface="inherit"/>
              </a:rPr>
              <a:t>6.</a:t>
            </a:r>
            <a:r>
              <a:rPr lang="en-US" sz="3200" b="0" i="0" dirty="0">
                <a:solidFill>
                  <a:schemeClr val="bg1"/>
                </a:solidFill>
                <a:effectLst/>
                <a:latin typeface="inherit"/>
              </a:rPr>
              <a:t> Where did Rahab advise the spies to go and hide for some time before heading home?</a:t>
            </a:r>
          </a:p>
          <a:p>
            <a:pPr algn="l" fontAlgn="base">
              <a:spcBef>
                <a:spcPts val="375"/>
              </a:spcBef>
            </a:pPr>
            <a:r>
              <a:rPr lang="en-US" sz="3200" dirty="0">
                <a:solidFill>
                  <a:schemeClr val="bg1"/>
                </a:solidFill>
                <a:latin typeface="inherit"/>
              </a:rPr>
              <a:t>-Up in the hills</a:t>
            </a:r>
            <a:endParaRPr lang="en-US" sz="3200" b="0" i="0" dirty="0">
              <a:solidFill>
                <a:schemeClr val="bg1"/>
              </a:solidFill>
              <a:effectLst/>
              <a:latin typeface="inherit"/>
            </a:endParaRPr>
          </a:p>
          <a:p>
            <a:pPr algn="l" fontAlgn="base">
              <a:spcBef>
                <a:spcPts val="375"/>
              </a:spcBef>
            </a:pPr>
            <a:r>
              <a:rPr lang="en-US" sz="3200" b="0" i="0" dirty="0">
                <a:solidFill>
                  <a:schemeClr val="bg1"/>
                </a:solidFill>
                <a:effectLst/>
                <a:latin typeface="inherit"/>
              </a:rPr>
              <a:t>-On the mountain</a:t>
            </a:r>
          </a:p>
          <a:p>
            <a:pPr algn="l" fontAlgn="base">
              <a:spcBef>
                <a:spcPts val="375"/>
              </a:spcBef>
            </a:pPr>
            <a:r>
              <a:rPr lang="en-US" sz="3200" b="0" i="0" dirty="0">
                <a:solidFill>
                  <a:schemeClr val="bg1"/>
                </a:solidFill>
                <a:effectLst/>
                <a:latin typeface="inherit"/>
              </a:rPr>
              <a:t>-At the rear side of Jericho</a:t>
            </a:r>
          </a:p>
          <a:p>
            <a:pPr algn="l" fontAlgn="base">
              <a:spcBef>
                <a:spcPts val="375"/>
              </a:spcBef>
            </a:pPr>
            <a:r>
              <a:rPr lang="en-US" sz="3200" dirty="0">
                <a:solidFill>
                  <a:schemeClr val="bg1"/>
                </a:solidFill>
                <a:latin typeface="inherit"/>
              </a:rPr>
              <a:t>-Chinandega, Nicaragua</a:t>
            </a:r>
            <a:endParaRPr lang="en-US" sz="3200" b="0" i="0" dirty="0">
              <a:solidFill>
                <a:schemeClr val="bg1"/>
              </a:solidFill>
              <a:effectLst/>
              <a:latin typeface="inherit"/>
            </a:endParaRPr>
          </a:p>
        </p:txBody>
      </p:sp>
    </p:spTree>
    <p:extLst>
      <p:ext uri="{BB962C8B-B14F-4D97-AF65-F5344CB8AC3E}">
        <p14:creationId xmlns:p14="http://schemas.microsoft.com/office/powerpoint/2010/main" val="687367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31C75-D6F1-2B21-5B73-A49D449063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5E4A9-7B2F-F970-6956-B6ECE90A84DB}"/>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368831AC-2E5D-5E6C-0D27-918792A6B5D6}"/>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78EDA5CC-B64A-20B3-7793-D0E6AD706F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89A9B0B-ABF5-08A5-886D-ABE5D5C3A623}"/>
              </a:ext>
            </a:extLst>
          </p:cNvPr>
          <p:cNvSpPr txBox="1"/>
          <p:nvPr/>
        </p:nvSpPr>
        <p:spPr>
          <a:xfrm>
            <a:off x="4684343" y="373073"/>
            <a:ext cx="2291012" cy="1323439"/>
          </a:xfrm>
          <a:prstGeom prst="rect">
            <a:avLst/>
          </a:prstGeom>
          <a:noFill/>
        </p:spPr>
        <p:txBody>
          <a:bodyPr wrap="none" rtlCol="0">
            <a:spAutoFit/>
          </a:bodyPr>
          <a:lstStyle/>
          <a:p>
            <a:pPr algn="ctr"/>
            <a:r>
              <a:rPr lang="en-US" sz="4000" b="1" dirty="0">
                <a:solidFill>
                  <a:schemeClr val="bg1"/>
                </a:solidFill>
              </a:rPr>
              <a:t>Joshua 2 </a:t>
            </a:r>
          </a:p>
          <a:p>
            <a:pPr algn="ctr"/>
            <a:r>
              <a:rPr lang="en-US" sz="4000" b="1" dirty="0">
                <a:solidFill>
                  <a:schemeClr val="bg1"/>
                </a:solidFill>
              </a:rPr>
              <a:t>Quiz</a:t>
            </a:r>
          </a:p>
        </p:txBody>
      </p:sp>
      <p:sp>
        <p:nvSpPr>
          <p:cNvPr id="7" name="TextBox 6">
            <a:extLst>
              <a:ext uri="{FF2B5EF4-FFF2-40B4-BE49-F238E27FC236}">
                <a16:creationId xmlns:a16="http://schemas.microsoft.com/office/drawing/2014/main" id="{960D98B1-D036-4E50-A96D-F64EAAB91D6F}"/>
              </a:ext>
            </a:extLst>
          </p:cNvPr>
          <p:cNvSpPr txBox="1"/>
          <p:nvPr/>
        </p:nvSpPr>
        <p:spPr>
          <a:xfrm>
            <a:off x="839244" y="2069585"/>
            <a:ext cx="11119905" cy="4729500"/>
          </a:xfrm>
          <a:prstGeom prst="rect">
            <a:avLst/>
          </a:prstGeom>
          <a:noFill/>
        </p:spPr>
        <p:txBody>
          <a:bodyPr wrap="square">
            <a:spAutoFit/>
          </a:bodyPr>
          <a:lstStyle/>
          <a:p>
            <a:pPr algn="l" fontAlgn="base"/>
            <a:r>
              <a:rPr lang="en-US" sz="3200" dirty="0">
                <a:solidFill>
                  <a:schemeClr val="bg1"/>
                </a:solidFill>
              </a:rPr>
              <a:t>7</a:t>
            </a:r>
            <a:r>
              <a:rPr lang="en-US" sz="3200" b="0" i="0" dirty="0">
                <a:solidFill>
                  <a:schemeClr val="bg1"/>
                </a:solidFill>
                <a:effectLst/>
              </a:rPr>
              <a:t>. What did Rahab ask in return for the kindness she showed to the spies?</a:t>
            </a:r>
          </a:p>
          <a:p>
            <a:pPr algn="l" fontAlgn="base">
              <a:spcBef>
                <a:spcPts val="375"/>
              </a:spcBef>
            </a:pPr>
            <a:r>
              <a:rPr lang="en-US" sz="3200" b="0" i="0" dirty="0">
                <a:solidFill>
                  <a:schemeClr val="bg1"/>
                </a:solidFill>
                <a:effectLst/>
              </a:rPr>
              <a:t>-She asked the spies to come back for her before the fall of Jericho.</a:t>
            </a:r>
          </a:p>
          <a:p>
            <a:pPr algn="l" fontAlgn="base">
              <a:spcBef>
                <a:spcPts val="375"/>
              </a:spcBef>
            </a:pPr>
            <a:r>
              <a:rPr lang="en-US" sz="3200" b="0" i="0" dirty="0">
                <a:solidFill>
                  <a:schemeClr val="bg1"/>
                </a:solidFill>
                <a:effectLst/>
              </a:rPr>
              <a:t>-She asked the spies to remember her to Joshua.</a:t>
            </a:r>
          </a:p>
          <a:p>
            <a:pPr algn="l" fontAlgn="base">
              <a:spcBef>
                <a:spcPts val="375"/>
              </a:spcBef>
            </a:pPr>
            <a:r>
              <a:rPr lang="en-US" sz="3200" b="0" i="0" dirty="0">
                <a:solidFill>
                  <a:schemeClr val="bg1"/>
                </a:solidFill>
                <a:effectLst/>
              </a:rPr>
              <a:t>-She asked for pieces of silver from the spies.</a:t>
            </a:r>
          </a:p>
          <a:p>
            <a:pPr algn="l" fontAlgn="base">
              <a:spcBef>
                <a:spcPts val="375"/>
              </a:spcBef>
            </a:pPr>
            <a:r>
              <a:rPr lang="en-US" sz="3200" b="0" i="0" dirty="0">
                <a:solidFill>
                  <a:schemeClr val="bg1"/>
                </a:solidFill>
                <a:effectLst/>
              </a:rPr>
              <a:t>-She asked for her life and those of her family to be spared when the Israelites come to take Jericho.</a:t>
            </a:r>
          </a:p>
          <a:p>
            <a:pPr algn="l" fontAlgn="base"/>
            <a:endParaRPr lang="en-US" sz="3200" b="0" i="0" dirty="0">
              <a:solidFill>
                <a:schemeClr val="bg1"/>
              </a:solidFill>
              <a:effectLst/>
              <a:latin typeface="inherit"/>
            </a:endParaRPr>
          </a:p>
        </p:txBody>
      </p:sp>
    </p:spTree>
    <p:extLst>
      <p:ext uri="{BB962C8B-B14F-4D97-AF65-F5344CB8AC3E}">
        <p14:creationId xmlns:p14="http://schemas.microsoft.com/office/powerpoint/2010/main" val="80324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EE09E-5F25-ACC3-A06E-DF1AEF756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F0C16C-F87B-F92E-86DA-70E0B3680F86}"/>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84D09585-E7AC-3F1A-1E00-1F2B5F0A393A}"/>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ECECEA5F-ACC7-49EB-1EF7-A7422AF8A0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94AE87D-6071-21ED-73A4-3C60C7607E60}"/>
              </a:ext>
            </a:extLst>
          </p:cNvPr>
          <p:cNvSpPr txBox="1"/>
          <p:nvPr/>
        </p:nvSpPr>
        <p:spPr>
          <a:xfrm>
            <a:off x="4684342" y="373074"/>
            <a:ext cx="2405389" cy="1077218"/>
          </a:xfrm>
          <a:prstGeom prst="rect">
            <a:avLst/>
          </a:prstGeom>
          <a:noFill/>
        </p:spPr>
        <p:txBody>
          <a:bodyPr wrap="square" rtlCol="0">
            <a:spAutoFit/>
          </a:bodyPr>
          <a:lstStyle/>
          <a:p>
            <a:pPr algn="ctr"/>
            <a:r>
              <a:rPr lang="en-US" sz="3200" b="1" dirty="0">
                <a:solidFill>
                  <a:schemeClr val="bg1"/>
                </a:solidFill>
              </a:rPr>
              <a:t>Joshua 2 </a:t>
            </a:r>
          </a:p>
          <a:p>
            <a:pPr algn="ctr"/>
            <a:r>
              <a:rPr lang="en-US" sz="3200" b="1" dirty="0">
                <a:solidFill>
                  <a:schemeClr val="bg1"/>
                </a:solidFill>
              </a:rPr>
              <a:t>Quiz</a:t>
            </a:r>
          </a:p>
        </p:txBody>
      </p:sp>
      <p:sp>
        <p:nvSpPr>
          <p:cNvPr id="7" name="TextBox 6">
            <a:extLst>
              <a:ext uri="{FF2B5EF4-FFF2-40B4-BE49-F238E27FC236}">
                <a16:creationId xmlns:a16="http://schemas.microsoft.com/office/drawing/2014/main" id="{F804661F-358B-B0FC-028F-606B949901CE}"/>
              </a:ext>
            </a:extLst>
          </p:cNvPr>
          <p:cNvSpPr txBox="1"/>
          <p:nvPr/>
        </p:nvSpPr>
        <p:spPr>
          <a:xfrm>
            <a:off x="327083" y="1369622"/>
            <a:ext cx="11119905" cy="3744615"/>
          </a:xfrm>
          <a:prstGeom prst="rect">
            <a:avLst/>
          </a:prstGeom>
          <a:noFill/>
        </p:spPr>
        <p:txBody>
          <a:bodyPr wrap="square">
            <a:spAutoFit/>
          </a:bodyPr>
          <a:lstStyle/>
          <a:p>
            <a:pPr algn="l" fontAlgn="base"/>
            <a:r>
              <a:rPr lang="en-US" sz="3200" dirty="0">
                <a:solidFill>
                  <a:schemeClr val="bg1"/>
                </a:solidFill>
                <a:latin typeface="inherit"/>
              </a:rPr>
              <a:t>8</a:t>
            </a:r>
            <a:r>
              <a:rPr lang="en-US" sz="3200" b="0" i="0" dirty="0">
                <a:solidFill>
                  <a:schemeClr val="bg1"/>
                </a:solidFill>
                <a:effectLst/>
                <a:latin typeface="inherit"/>
              </a:rPr>
              <a:t>. The kings whom the Israelites defeated were from which nation?</a:t>
            </a:r>
          </a:p>
          <a:p>
            <a:pPr algn="l" fontAlgn="base">
              <a:spcBef>
                <a:spcPts val="375"/>
              </a:spcBef>
            </a:pPr>
            <a:r>
              <a:rPr lang="en-US" sz="3200" b="0" i="0" dirty="0">
                <a:solidFill>
                  <a:schemeClr val="bg1"/>
                </a:solidFill>
                <a:effectLst/>
                <a:latin typeface="inherit"/>
              </a:rPr>
              <a:t>-They were Amorites</a:t>
            </a:r>
          </a:p>
          <a:p>
            <a:pPr algn="l" fontAlgn="base">
              <a:spcBef>
                <a:spcPts val="375"/>
              </a:spcBef>
            </a:pPr>
            <a:r>
              <a:rPr lang="en-US" sz="3200" b="0" i="0" dirty="0">
                <a:solidFill>
                  <a:schemeClr val="bg1"/>
                </a:solidFill>
                <a:effectLst/>
                <a:latin typeface="inherit"/>
              </a:rPr>
              <a:t>-They were Hittites</a:t>
            </a:r>
          </a:p>
          <a:p>
            <a:pPr algn="l" fontAlgn="base">
              <a:spcBef>
                <a:spcPts val="375"/>
              </a:spcBef>
            </a:pPr>
            <a:r>
              <a:rPr lang="en-US" sz="3200" b="0" i="0" dirty="0">
                <a:solidFill>
                  <a:schemeClr val="bg1"/>
                </a:solidFill>
                <a:effectLst/>
                <a:latin typeface="inherit"/>
              </a:rPr>
              <a:t>-They were Hivites</a:t>
            </a:r>
          </a:p>
          <a:p>
            <a:pPr algn="l" fontAlgn="base">
              <a:spcBef>
                <a:spcPts val="375"/>
              </a:spcBef>
            </a:pPr>
            <a:r>
              <a:rPr lang="en-US" sz="3200" b="0" i="0" dirty="0">
                <a:solidFill>
                  <a:schemeClr val="bg1"/>
                </a:solidFill>
                <a:effectLst/>
                <a:latin typeface="inherit"/>
              </a:rPr>
              <a:t>-They were Chaldeans</a:t>
            </a:r>
          </a:p>
          <a:p>
            <a:pPr algn="l" fontAlgn="base"/>
            <a:endParaRPr lang="en-US" sz="3200" b="0" i="0" dirty="0">
              <a:solidFill>
                <a:schemeClr val="bg1"/>
              </a:solidFill>
              <a:effectLst/>
              <a:latin typeface="inherit"/>
            </a:endParaRPr>
          </a:p>
        </p:txBody>
      </p:sp>
      <p:sp>
        <p:nvSpPr>
          <p:cNvPr id="8" name="TextBox 7">
            <a:extLst>
              <a:ext uri="{FF2B5EF4-FFF2-40B4-BE49-F238E27FC236}">
                <a16:creationId xmlns:a16="http://schemas.microsoft.com/office/drawing/2014/main" id="{D5D8E8D8-6FF8-A958-A6E6-BD8D14036CB2}"/>
              </a:ext>
            </a:extLst>
          </p:cNvPr>
          <p:cNvSpPr txBox="1"/>
          <p:nvPr/>
        </p:nvSpPr>
        <p:spPr>
          <a:xfrm>
            <a:off x="4526828" y="2733947"/>
            <a:ext cx="8862089" cy="3252172"/>
          </a:xfrm>
          <a:prstGeom prst="rect">
            <a:avLst/>
          </a:prstGeom>
          <a:noFill/>
        </p:spPr>
        <p:txBody>
          <a:bodyPr wrap="square">
            <a:spAutoFit/>
          </a:bodyPr>
          <a:lstStyle/>
          <a:p>
            <a:pPr algn="l" fontAlgn="base"/>
            <a:r>
              <a:rPr lang="en-US" sz="3200" b="0" i="0" dirty="0">
                <a:solidFill>
                  <a:schemeClr val="bg1"/>
                </a:solidFill>
                <a:effectLst/>
                <a:latin typeface="inherit"/>
              </a:rPr>
              <a:t>9. Before Israel planned to capture Jericho, </a:t>
            </a:r>
          </a:p>
          <a:p>
            <a:pPr algn="l" fontAlgn="base"/>
            <a:r>
              <a:rPr lang="en-US" sz="3200" b="0" i="0" dirty="0">
                <a:solidFill>
                  <a:schemeClr val="bg1"/>
                </a:solidFill>
                <a:effectLst/>
                <a:latin typeface="inherit"/>
              </a:rPr>
              <a:t>which kings had they already defeated?</a:t>
            </a:r>
          </a:p>
          <a:p>
            <a:pPr algn="l" fontAlgn="base">
              <a:spcBef>
                <a:spcPts val="375"/>
              </a:spcBef>
            </a:pPr>
            <a:r>
              <a:rPr lang="en-US" sz="3200" b="0" i="0" dirty="0">
                <a:solidFill>
                  <a:schemeClr val="bg1"/>
                </a:solidFill>
                <a:effectLst/>
                <a:latin typeface="inherit"/>
              </a:rPr>
              <a:t>-</a:t>
            </a:r>
            <a:r>
              <a:rPr lang="en-US" sz="3200" b="0" i="0" dirty="0" err="1">
                <a:solidFill>
                  <a:schemeClr val="bg1"/>
                </a:solidFill>
                <a:effectLst/>
                <a:latin typeface="inherit"/>
              </a:rPr>
              <a:t>Balak</a:t>
            </a:r>
            <a:r>
              <a:rPr lang="en-US" sz="3200" b="0" i="0" dirty="0">
                <a:solidFill>
                  <a:schemeClr val="bg1"/>
                </a:solidFill>
                <a:effectLst/>
                <a:latin typeface="inherit"/>
              </a:rPr>
              <a:t> and Og</a:t>
            </a:r>
          </a:p>
          <a:p>
            <a:pPr algn="l" fontAlgn="base">
              <a:spcBef>
                <a:spcPts val="375"/>
              </a:spcBef>
            </a:pPr>
            <a:r>
              <a:rPr lang="en-US" sz="3200" b="0" i="0" dirty="0">
                <a:solidFill>
                  <a:schemeClr val="bg1"/>
                </a:solidFill>
                <a:effectLst/>
                <a:latin typeface="inherit"/>
              </a:rPr>
              <a:t>-</a:t>
            </a:r>
            <a:r>
              <a:rPr lang="en-US" sz="3200" b="0" i="0" dirty="0" err="1">
                <a:solidFill>
                  <a:schemeClr val="bg1"/>
                </a:solidFill>
                <a:effectLst/>
                <a:latin typeface="inherit"/>
              </a:rPr>
              <a:t>Sihon</a:t>
            </a:r>
            <a:r>
              <a:rPr lang="en-US" sz="3200" b="0" i="0" dirty="0">
                <a:solidFill>
                  <a:schemeClr val="bg1"/>
                </a:solidFill>
                <a:effectLst/>
                <a:latin typeface="inherit"/>
              </a:rPr>
              <a:t> and Og</a:t>
            </a:r>
          </a:p>
          <a:p>
            <a:pPr algn="l" fontAlgn="base">
              <a:spcBef>
                <a:spcPts val="375"/>
              </a:spcBef>
            </a:pPr>
            <a:r>
              <a:rPr lang="en-US" sz="3200" b="0" i="0" dirty="0">
                <a:solidFill>
                  <a:schemeClr val="bg1"/>
                </a:solidFill>
                <a:effectLst/>
                <a:latin typeface="inherit"/>
              </a:rPr>
              <a:t>-</a:t>
            </a:r>
            <a:r>
              <a:rPr lang="en-US" sz="3200" b="0" i="0" dirty="0" err="1">
                <a:solidFill>
                  <a:schemeClr val="bg1"/>
                </a:solidFill>
                <a:effectLst/>
                <a:latin typeface="inherit"/>
              </a:rPr>
              <a:t>Adoni</a:t>
            </a:r>
            <a:r>
              <a:rPr lang="en-US" sz="3200" b="0" i="0" dirty="0">
                <a:solidFill>
                  <a:schemeClr val="bg1"/>
                </a:solidFill>
                <a:effectLst/>
                <a:latin typeface="inherit"/>
              </a:rPr>
              <a:t> </a:t>
            </a:r>
            <a:r>
              <a:rPr lang="en-US" sz="3200" b="0" i="0" dirty="0" err="1">
                <a:solidFill>
                  <a:schemeClr val="bg1"/>
                </a:solidFill>
                <a:effectLst/>
                <a:latin typeface="inherit"/>
              </a:rPr>
              <a:t>Bezech</a:t>
            </a:r>
            <a:r>
              <a:rPr lang="en-US" sz="3200" b="0" i="0" dirty="0">
                <a:solidFill>
                  <a:schemeClr val="bg1"/>
                </a:solidFill>
                <a:effectLst/>
                <a:latin typeface="inherit"/>
              </a:rPr>
              <a:t> and Og</a:t>
            </a:r>
          </a:p>
          <a:p>
            <a:pPr algn="l" fontAlgn="base">
              <a:spcBef>
                <a:spcPts val="375"/>
              </a:spcBef>
            </a:pPr>
            <a:r>
              <a:rPr lang="en-US" sz="3200" b="0" i="0" dirty="0">
                <a:solidFill>
                  <a:schemeClr val="bg1"/>
                </a:solidFill>
                <a:effectLst/>
                <a:latin typeface="inherit"/>
              </a:rPr>
              <a:t>-</a:t>
            </a:r>
            <a:r>
              <a:rPr lang="en-US" sz="3200" b="0" i="0" dirty="0" err="1">
                <a:solidFill>
                  <a:schemeClr val="bg1"/>
                </a:solidFill>
                <a:effectLst/>
                <a:latin typeface="inherit"/>
              </a:rPr>
              <a:t>Adoni</a:t>
            </a:r>
            <a:r>
              <a:rPr lang="en-US" sz="3200" b="0" i="0" dirty="0">
                <a:solidFill>
                  <a:schemeClr val="bg1"/>
                </a:solidFill>
                <a:effectLst/>
                <a:latin typeface="inherit"/>
              </a:rPr>
              <a:t> </a:t>
            </a:r>
            <a:r>
              <a:rPr lang="en-US" sz="3200" b="0" i="0" dirty="0" err="1">
                <a:solidFill>
                  <a:schemeClr val="bg1"/>
                </a:solidFill>
                <a:effectLst/>
                <a:latin typeface="inherit"/>
              </a:rPr>
              <a:t>Bezech</a:t>
            </a:r>
            <a:r>
              <a:rPr lang="en-US" sz="3200" b="0" i="0" dirty="0">
                <a:solidFill>
                  <a:schemeClr val="bg1"/>
                </a:solidFill>
                <a:effectLst/>
                <a:latin typeface="inherit"/>
              </a:rPr>
              <a:t> and </a:t>
            </a:r>
            <a:r>
              <a:rPr lang="en-US" sz="3200" b="0" i="0" dirty="0" err="1">
                <a:solidFill>
                  <a:schemeClr val="bg1"/>
                </a:solidFill>
                <a:effectLst/>
                <a:latin typeface="inherit"/>
              </a:rPr>
              <a:t>Sihon</a:t>
            </a:r>
            <a:endParaRPr lang="en-US" sz="3200" b="0" i="0" dirty="0">
              <a:solidFill>
                <a:schemeClr val="bg1"/>
              </a:solidFill>
              <a:effectLst/>
              <a:latin typeface="inherit"/>
            </a:endParaRPr>
          </a:p>
        </p:txBody>
      </p:sp>
    </p:spTree>
    <p:extLst>
      <p:ext uri="{BB962C8B-B14F-4D97-AF65-F5344CB8AC3E}">
        <p14:creationId xmlns:p14="http://schemas.microsoft.com/office/powerpoint/2010/main" val="901400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32D28-266C-7330-B768-588FDFAD0B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0E5F8-1E8F-5884-E74E-0CCCED432B06}"/>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0606B779-E282-8890-A984-0B2FD883695A}"/>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8A2A4B07-F1DB-4707-8860-2FF9E9E41E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78A2C59-67C1-624E-D8DA-F5BC6BEC8121}"/>
              </a:ext>
            </a:extLst>
          </p:cNvPr>
          <p:cNvSpPr txBox="1"/>
          <p:nvPr/>
        </p:nvSpPr>
        <p:spPr>
          <a:xfrm>
            <a:off x="4684342" y="373074"/>
            <a:ext cx="2405389" cy="1077218"/>
          </a:xfrm>
          <a:prstGeom prst="rect">
            <a:avLst/>
          </a:prstGeom>
          <a:noFill/>
        </p:spPr>
        <p:txBody>
          <a:bodyPr wrap="square" rtlCol="0">
            <a:spAutoFit/>
          </a:bodyPr>
          <a:lstStyle/>
          <a:p>
            <a:pPr algn="ctr"/>
            <a:r>
              <a:rPr lang="en-US" sz="3200" b="1" dirty="0">
                <a:solidFill>
                  <a:schemeClr val="bg1"/>
                </a:solidFill>
              </a:rPr>
              <a:t>Joshua 2 </a:t>
            </a:r>
          </a:p>
          <a:p>
            <a:pPr algn="ctr"/>
            <a:r>
              <a:rPr lang="en-US" sz="3200" b="1" dirty="0">
                <a:solidFill>
                  <a:schemeClr val="bg1"/>
                </a:solidFill>
              </a:rPr>
              <a:t>Quiz</a:t>
            </a:r>
          </a:p>
        </p:txBody>
      </p:sp>
      <p:sp>
        <p:nvSpPr>
          <p:cNvPr id="8" name="TextBox 7">
            <a:extLst>
              <a:ext uri="{FF2B5EF4-FFF2-40B4-BE49-F238E27FC236}">
                <a16:creationId xmlns:a16="http://schemas.microsoft.com/office/drawing/2014/main" id="{449882BC-F439-004C-0057-3FFE957F2E48}"/>
              </a:ext>
            </a:extLst>
          </p:cNvPr>
          <p:cNvSpPr txBox="1"/>
          <p:nvPr/>
        </p:nvSpPr>
        <p:spPr>
          <a:xfrm>
            <a:off x="1169853" y="1954397"/>
            <a:ext cx="8862089" cy="2759730"/>
          </a:xfrm>
          <a:prstGeom prst="rect">
            <a:avLst/>
          </a:prstGeom>
          <a:noFill/>
        </p:spPr>
        <p:txBody>
          <a:bodyPr wrap="square">
            <a:spAutoFit/>
          </a:bodyPr>
          <a:lstStyle/>
          <a:p>
            <a:pPr algn="l" fontAlgn="base"/>
            <a:r>
              <a:rPr lang="en-US" sz="3200" dirty="0">
                <a:solidFill>
                  <a:schemeClr val="bg1"/>
                </a:solidFill>
                <a:latin typeface="inherit"/>
              </a:rPr>
              <a:t>10.</a:t>
            </a:r>
            <a:r>
              <a:rPr lang="en-US" sz="3200" b="0" i="0" dirty="0">
                <a:solidFill>
                  <a:schemeClr val="bg1"/>
                </a:solidFill>
                <a:effectLst/>
                <a:latin typeface="inherit"/>
              </a:rPr>
              <a:t> How did Rahab hide the spies?</a:t>
            </a:r>
          </a:p>
          <a:p>
            <a:pPr algn="l" fontAlgn="base">
              <a:spcBef>
                <a:spcPts val="375"/>
              </a:spcBef>
            </a:pPr>
            <a:r>
              <a:rPr lang="en-US" sz="3200" b="0" i="0" dirty="0">
                <a:solidFill>
                  <a:schemeClr val="bg1"/>
                </a:solidFill>
                <a:effectLst/>
                <a:latin typeface="inherit"/>
              </a:rPr>
              <a:t>-She hid them among sacks of wheat.</a:t>
            </a:r>
          </a:p>
          <a:p>
            <a:pPr algn="l" fontAlgn="base">
              <a:spcBef>
                <a:spcPts val="375"/>
              </a:spcBef>
            </a:pPr>
            <a:r>
              <a:rPr lang="en-US" sz="3200" b="0" i="0" dirty="0">
                <a:solidFill>
                  <a:schemeClr val="bg1"/>
                </a:solidFill>
                <a:effectLst/>
                <a:latin typeface="inherit"/>
              </a:rPr>
              <a:t>-She hid them among planks of wood.</a:t>
            </a:r>
          </a:p>
          <a:p>
            <a:pPr algn="l" fontAlgn="base">
              <a:spcBef>
                <a:spcPts val="375"/>
              </a:spcBef>
            </a:pPr>
            <a:r>
              <a:rPr lang="en-US" sz="3200" b="0" i="0" dirty="0">
                <a:solidFill>
                  <a:schemeClr val="bg1"/>
                </a:solidFill>
                <a:effectLst/>
                <a:latin typeface="inherit"/>
              </a:rPr>
              <a:t>-She hid them among stalks of flax.</a:t>
            </a:r>
          </a:p>
          <a:p>
            <a:pPr algn="l" fontAlgn="base">
              <a:spcBef>
                <a:spcPts val="375"/>
              </a:spcBef>
            </a:pPr>
            <a:r>
              <a:rPr lang="en-US" sz="3200" b="0" i="0" dirty="0">
                <a:solidFill>
                  <a:schemeClr val="bg1"/>
                </a:solidFill>
                <a:effectLst/>
                <a:latin typeface="inherit"/>
              </a:rPr>
              <a:t>-She hid them among sacks of corn.</a:t>
            </a:r>
          </a:p>
        </p:txBody>
      </p:sp>
    </p:spTree>
    <p:extLst>
      <p:ext uri="{BB962C8B-B14F-4D97-AF65-F5344CB8AC3E}">
        <p14:creationId xmlns:p14="http://schemas.microsoft.com/office/powerpoint/2010/main" val="135419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B4830-E6B4-CB31-73FD-B605F52FB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929A67-C34C-835A-0EFE-26A0866FB4A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912EED5-FA81-5568-D5C5-FCB5E7BF7A9D}"/>
              </a:ext>
            </a:extLst>
          </p:cNvPr>
          <p:cNvSpPr>
            <a:spLocks noGrp="1"/>
          </p:cNvSpPr>
          <p:nvPr>
            <p:ph type="subTitle" idx="1"/>
          </p:nvPr>
        </p:nvSpPr>
        <p:spPr/>
        <p:txBody>
          <a:bodyPr/>
          <a:lstStyle/>
          <a:p>
            <a:endParaRPr lang="en-US"/>
          </a:p>
        </p:txBody>
      </p:sp>
      <p:pic>
        <p:nvPicPr>
          <p:cNvPr id="4" name="Picture 2" descr="simple and cool 3d abstract background design suitable for pc backgrounds  and others 21739427 Vector Art at Vecteezy">
            <a:extLst>
              <a:ext uri="{FF2B5EF4-FFF2-40B4-BE49-F238E27FC236}">
                <a16:creationId xmlns:a16="http://schemas.microsoft.com/office/drawing/2014/main" id="{B6F2014A-4676-65ED-42AF-F013B0592F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7A92D3F-7126-D430-483D-B54039BC7403}"/>
              </a:ext>
            </a:extLst>
          </p:cNvPr>
          <p:cNvSpPr txBox="1"/>
          <p:nvPr/>
        </p:nvSpPr>
        <p:spPr>
          <a:xfrm>
            <a:off x="791227" y="363915"/>
            <a:ext cx="10960274" cy="6494085"/>
          </a:xfrm>
          <a:prstGeom prst="rect">
            <a:avLst/>
          </a:prstGeom>
          <a:noFill/>
        </p:spPr>
        <p:txBody>
          <a:bodyPr wrap="square" rtlCol="0">
            <a:spAutoFit/>
          </a:bodyPr>
          <a:lstStyle/>
          <a:p>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8</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Life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eadership </a:t>
            </a:r>
            <a:r>
              <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essons from Joshua 2:1-24</a:t>
            </a:r>
          </a:p>
          <a:p>
            <a:endParaRPr lang="en-US" sz="40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Lesson # 1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t>
            </a:r>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Somethings are best kept secret (2:1)</a:t>
            </a:r>
          </a:p>
          <a:p>
            <a:r>
              <a:rPr lang="en-US" sz="36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“secretly sent”</a:t>
            </a:r>
          </a:p>
          <a:p>
            <a:endParaRPr lang="en-US"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Joshua decided to send the spies into Jericho secretly without public knowledge.  Why is this important?</a:t>
            </a:r>
          </a:p>
          <a:p>
            <a:endParaRPr lang="en-US"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4000" b="1" dirty="0">
              <a:solidFill>
                <a:schemeClr val="bg1"/>
              </a:solidFill>
            </a:endParaRPr>
          </a:p>
        </p:txBody>
      </p:sp>
      <p:pic>
        <p:nvPicPr>
          <p:cNvPr id="1026" name="Picture 2" descr="Why It's So Hard to Keep a Secret ...">
            <a:extLst>
              <a:ext uri="{FF2B5EF4-FFF2-40B4-BE49-F238E27FC236}">
                <a16:creationId xmlns:a16="http://schemas.microsoft.com/office/drawing/2014/main" id="{B6D6946B-BAD4-3392-8270-CFAC5C9822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4729" y="4466807"/>
            <a:ext cx="2477022" cy="2235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03746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874</Words>
  <Application>Microsoft Macintosh PowerPoint</Application>
  <PresentationFormat>Widescreen</PresentationFormat>
  <Paragraphs>139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inherit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Craig Peters</dc:creator>
  <cp:lastModifiedBy>Craig Peters</cp:lastModifiedBy>
  <cp:revision>24</cp:revision>
  <dcterms:created xsi:type="dcterms:W3CDTF">2025-03-08T13:45:35Z</dcterms:created>
  <dcterms:modified xsi:type="dcterms:W3CDTF">2025-03-22T15:37:26Z</dcterms:modified>
</cp:coreProperties>
</file>