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5" r:id="rId3"/>
    <p:sldId id="260" r:id="rId4"/>
    <p:sldId id="258" r:id="rId5"/>
    <p:sldId id="261" r:id="rId6"/>
    <p:sldId id="262" r:id="rId7"/>
    <p:sldId id="263" r:id="rId8"/>
    <p:sldId id="266" r:id="rId9"/>
    <p:sldId id="268" r:id="rId10"/>
    <p:sldId id="267" r:id="rId11"/>
    <p:sldId id="269" r:id="rId12"/>
    <p:sldId id="270" r:id="rId13"/>
    <p:sldId id="271"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25"/>
  </p:normalViewPr>
  <p:slideViewPr>
    <p:cSldViewPr snapToGrid="0">
      <p:cViewPr varScale="1">
        <p:scale>
          <a:sx n="102" d="100"/>
          <a:sy n="102" d="100"/>
        </p:scale>
        <p:origin x="119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D2FE-B26C-DCBD-CA3A-6832DC0FDC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9D761-6F9B-CD7A-0FC5-6BD519305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089495-5089-FFC2-6FDD-765A4C3406D7}"/>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5" name="Footer Placeholder 4">
            <a:extLst>
              <a:ext uri="{FF2B5EF4-FFF2-40B4-BE49-F238E27FC236}">
                <a16:creationId xmlns:a16="http://schemas.microsoft.com/office/drawing/2014/main" id="{F6979126-E123-1B29-D588-BEAC7F8F3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6640-BDF2-508E-A6CB-2767971F0502}"/>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246856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32DE-8EFB-347C-FA26-B2D842DEA9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7B44E7-3D2A-0938-AAAA-72F9192F8A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A89C9-1231-A430-AE68-361C99AFA83F}"/>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5" name="Footer Placeholder 4">
            <a:extLst>
              <a:ext uri="{FF2B5EF4-FFF2-40B4-BE49-F238E27FC236}">
                <a16:creationId xmlns:a16="http://schemas.microsoft.com/office/drawing/2014/main" id="{4A47AD12-D76A-6937-847B-5F2A2A125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8E9DE-5415-5016-0ED0-5867F0F85E46}"/>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302342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4E49B9-9837-EC6C-D106-BCC648B138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9C313F-AEF8-B5B3-C3C8-B53648B7C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FC821-0FA0-9220-C56A-D8A2998B7A76}"/>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5" name="Footer Placeholder 4">
            <a:extLst>
              <a:ext uri="{FF2B5EF4-FFF2-40B4-BE49-F238E27FC236}">
                <a16:creationId xmlns:a16="http://schemas.microsoft.com/office/drawing/2014/main" id="{5C7B94C9-E9E6-D6E8-11A8-F26C5B309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7332B-8122-8ABD-4B23-51C8CFAAA7EA}"/>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2473230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190F-83AF-D085-EDF9-B50FC5840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C1F17-0679-5DA4-7C23-9D0F8C990F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60054-5FBF-F133-2C6A-52408E48D462}"/>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5" name="Footer Placeholder 4">
            <a:extLst>
              <a:ext uri="{FF2B5EF4-FFF2-40B4-BE49-F238E27FC236}">
                <a16:creationId xmlns:a16="http://schemas.microsoft.com/office/drawing/2014/main" id="{9D4E373D-E09A-8EB5-9B41-D56811D7C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4B610-3232-855D-0A17-AF24B126900B}"/>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348614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4781-9CB4-1A0A-B8A8-00794DD3E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990CFC-2F6E-637A-08B2-48C841F6B0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F31EEC-C4A5-F9C5-9185-96DC6C239F32}"/>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5" name="Footer Placeholder 4">
            <a:extLst>
              <a:ext uri="{FF2B5EF4-FFF2-40B4-BE49-F238E27FC236}">
                <a16:creationId xmlns:a16="http://schemas.microsoft.com/office/drawing/2014/main" id="{05DB897E-32BF-8E0F-93DF-15EBB5401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381D8-7646-4FA4-5E9C-B0C6CEE5657B}"/>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199371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826A-9134-7A8B-C81F-889BB30A6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33BAC-8EFB-82FE-1E1F-47F05DC16C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A7050-F0EF-7B2E-CDFC-789A00ED1E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61A730-EA24-6C96-CA88-92860E6BB8A0}"/>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6" name="Footer Placeholder 5">
            <a:extLst>
              <a:ext uri="{FF2B5EF4-FFF2-40B4-BE49-F238E27FC236}">
                <a16:creationId xmlns:a16="http://schemas.microsoft.com/office/drawing/2014/main" id="{4A80414E-E45B-3492-431E-7A1C99CB4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94442-C9F7-E0DF-62A1-328B8974341E}"/>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81599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EE0E-326B-78D8-1CB4-E652A38E80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8BC52A-3D6B-58B8-4C8C-1DA37EE7E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10D017-34B1-D2D3-F2B9-A599CEC1CB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DCC84B-FE51-6F2E-89E5-9A5551B11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1CE2AC-3339-6DDA-151C-5DFF771B4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19C8A1-03C5-45FA-868E-DA71E6771E2F}"/>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8" name="Footer Placeholder 7">
            <a:extLst>
              <a:ext uri="{FF2B5EF4-FFF2-40B4-BE49-F238E27FC236}">
                <a16:creationId xmlns:a16="http://schemas.microsoft.com/office/drawing/2014/main" id="{1AFEB4B0-307F-9C97-2AC7-D57C04C1F9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A39B5E-2DBD-21C3-92B9-8C4A214B831D}"/>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305459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E860-9455-0E52-1539-AED7A2DA74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13BA86-BA88-B143-C5B1-C49874E1D0F1}"/>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4" name="Footer Placeholder 3">
            <a:extLst>
              <a:ext uri="{FF2B5EF4-FFF2-40B4-BE49-F238E27FC236}">
                <a16:creationId xmlns:a16="http://schemas.microsoft.com/office/drawing/2014/main" id="{93014A53-5B19-5ED8-2B3F-367DE0AD0C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95E30-2EFB-097A-0AF7-03AC4CDE823D}"/>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272886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B7099-89CD-6BAE-EDCF-E5377A3F9434}"/>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3" name="Footer Placeholder 2">
            <a:extLst>
              <a:ext uri="{FF2B5EF4-FFF2-40B4-BE49-F238E27FC236}">
                <a16:creationId xmlns:a16="http://schemas.microsoft.com/office/drawing/2014/main" id="{403D9D00-CB1F-8F58-2C91-1FE2ED5333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534211-1B24-8691-E793-6948A78F94A0}"/>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51207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503B-598A-A827-1763-11A1A548C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EADB03-88D7-A40A-CF1E-13A7F1567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1BEEC4-ED5C-BD26-5C67-92D343266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40284-5148-9D97-3313-3416BE6BCD6F}"/>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6" name="Footer Placeholder 5">
            <a:extLst>
              <a:ext uri="{FF2B5EF4-FFF2-40B4-BE49-F238E27FC236}">
                <a16:creationId xmlns:a16="http://schemas.microsoft.com/office/drawing/2014/main" id="{7AB9DA7E-7DA5-9AA1-62D1-CDD1A6798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938463-EF0C-0ADF-797D-E84AD09DDF14}"/>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282354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45BF-FEA4-48E0-754A-5DEFE9826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26DF5-58AD-243D-D15E-ED044060D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9D9F4-DE33-4572-4DE0-5A17FFD70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07307-67A0-FEAA-1B43-79D141242805}"/>
              </a:ext>
            </a:extLst>
          </p:cNvPr>
          <p:cNvSpPr>
            <a:spLocks noGrp="1"/>
          </p:cNvSpPr>
          <p:nvPr>
            <p:ph type="dt" sz="half" idx="10"/>
          </p:nvPr>
        </p:nvSpPr>
        <p:spPr/>
        <p:txBody>
          <a:bodyPr/>
          <a:lstStyle/>
          <a:p>
            <a:fld id="{103624BD-1BBE-7B49-9F4A-DEF7BAD043B2}" type="datetimeFigureOut">
              <a:rPr lang="en-US" smtClean="0"/>
              <a:t>4/10/25</a:t>
            </a:fld>
            <a:endParaRPr lang="en-US"/>
          </a:p>
        </p:txBody>
      </p:sp>
      <p:sp>
        <p:nvSpPr>
          <p:cNvPr id="6" name="Footer Placeholder 5">
            <a:extLst>
              <a:ext uri="{FF2B5EF4-FFF2-40B4-BE49-F238E27FC236}">
                <a16:creationId xmlns:a16="http://schemas.microsoft.com/office/drawing/2014/main" id="{4B218D9A-0D56-CD8A-05F4-0DF1DF124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D4E0A-C59C-EC21-1551-0EB3705002B2}"/>
              </a:ext>
            </a:extLst>
          </p:cNvPr>
          <p:cNvSpPr>
            <a:spLocks noGrp="1"/>
          </p:cNvSpPr>
          <p:nvPr>
            <p:ph type="sldNum" sz="quarter" idx="12"/>
          </p:nvPr>
        </p:nvSpPr>
        <p:spPr/>
        <p:txBody>
          <a:bodyPr/>
          <a:lstStyle/>
          <a:p>
            <a:fld id="{42B3592F-6056-1640-A0F2-87A5D5D15A2D}" type="slidenum">
              <a:rPr lang="en-US" smtClean="0"/>
              <a:t>‹#›</a:t>
            </a:fld>
            <a:endParaRPr lang="en-US"/>
          </a:p>
        </p:txBody>
      </p:sp>
    </p:spTree>
    <p:extLst>
      <p:ext uri="{BB962C8B-B14F-4D97-AF65-F5344CB8AC3E}">
        <p14:creationId xmlns:p14="http://schemas.microsoft.com/office/powerpoint/2010/main" val="16960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E0379-C16E-AFFE-E82C-8EC744C9B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2CD73D-B514-3898-6B74-CC5338F6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C1378-CD6A-677B-25F2-52E0E67409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3624BD-1BBE-7B49-9F4A-DEF7BAD043B2}" type="datetimeFigureOut">
              <a:rPr lang="en-US" smtClean="0"/>
              <a:t>4/10/25</a:t>
            </a:fld>
            <a:endParaRPr lang="en-US"/>
          </a:p>
        </p:txBody>
      </p:sp>
      <p:sp>
        <p:nvSpPr>
          <p:cNvPr id="5" name="Footer Placeholder 4">
            <a:extLst>
              <a:ext uri="{FF2B5EF4-FFF2-40B4-BE49-F238E27FC236}">
                <a16:creationId xmlns:a16="http://schemas.microsoft.com/office/drawing/2014/main" id="{2282E431-4227-4F3E-0884-39128920F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627674-C3C5-A898-F7EA-7E5C49125D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B3592F-6056-1640-A0F2-87A5D5D15A2D}" type="slidenum">
              <a:rPr lang="en-US" smtClean="0"/>
              <a:t>‹#›</a:t>
            </a:fld>
            <a:endParaRPr lang="en-US"/>
          </a:p>
        </p:txBody>
      </p:sp>
    </p:spTree>
    <p:extLst>
      <p:ext uri="{BB962C8B-B14F-4D97-AF65-F5344CB8AC3E}">
        <p14:creationId xmlns:p14="http://schemas.microsoft.com/office/powerpoint/2010/main" val="3930778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4789-9114-CA69-E356-A6459249BC90}"/>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DA1C807E-72BA-EA1B-FFE7-F5093C565813}"/>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64992FFC-4524-049D-2778-F134E00D1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985025-4714-8BFA-CF35-AA79E790BF3F}"/>
              </a:ext>
            </a:extLst>
          </p:cNvPr>
          <p:cNvSpPr txBox="1"/>
          <p:nvPr/>
        </p:nvSpPr>
        <p:spPr>
          <a:xfrm>
            <a:off x="1524000" y="1342461"/>
            <a:ext cx="8896410" cy="4154984"/>
          </a:xfrm>
          <a:prstGeom prst="rect">
            <a:avLst/>
          </a:prstGeom>
          <a:noFill/>
        </p:spPr>
        <p:txBody>
          <a:bodyPr wrap="none" rtlCol="0">
            <a:spAutoFit/>
          </a:bodyPr>
          <a:lstStyle/>
          <a:p>
            <a:r>
              <a:rPr lang="en-US" sz="4400" b="1" dirty="0">
                <a:solidFill>
                  <a:schemeClr val="bg1"/>
                </a:solidFill>
              </a:rPr>
              <a:t>Faithful Living…..Fearless Leading</a:t>
            </a:r>
          </a:p>
          <a:p>
            <a:endParaRPr lang="en-US" sz="4400" b="1" dirty="0">
              <a:solidFill>
                <a:schemeClr val="bg1"/>
              </a:solidFill>
            </a:endParaRPr>
          </a:p>
          <a:p>
            <a:pPr algn="ctr"/>
            <a:r>
              <a:rPr lang="en-US" sz="4400" b="1" dirty="0">
                <a:solidFill>
                  <a:schemeClr val="bg1"/>
                </a:solidFill>
              </a:rPr>
              <a:t>Joshua 7:1-26</a:t>
            </a:r>
          </a:p>
          <a:p>
            <a:pPr algn="ctr"/>
            <a:endParaRPr lang="en-US" sz="4400" b="1" dirty="0">
              <a:solidFill>
                <a:schemeClr val="bg1"/>
              </a:solidFill>
            </a:endParaRPr>
          </a:p>
          <a:p>
            <a:pPr algn="ctr"/>
            <a:r>
              <a:rPr lang="en-US" sz="4400" b="1" dirty="0">
                <a:solidFill>
                  <a:schemeClr val="bg1"/>
                </a:solidFill>
              </a:rPr>
              <a:t>The Thrill of Victory and the </a:t>
            </a:r>
          </a:p>
          <a:p>
            <a:pPr algn="ctr"/>
            <a:r>
              <a:rPr lang="en-US" sz="4400" b="1" dirty="0">
                <a:solidFill>
                  <a:schemeClr val="bg1"/>
                </a:solidFill>
              </a:rPr>
              <a:t>Agony of Defeat</a:t>
            </a:r>
          </a:p>
        </p:txBody>
      </p:sp>
    </p:spTree>
    <p:extLst>
      <p:ext uri="{BB962C8B-B14F-4D97-AF65-F5344CB8AC3E}">
        <p14:creationId xmlns:p14="http://schemas.microsoft.com/office/powerpoint/2010/main" val="1015780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AF753-D44F-56F9-E7D1-79B2981AF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42F09-8403-D77D-6838-14A0EE01D5DD}"/>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B518D072-29C0-4AF2-C002-65669646B653}"/>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C2AE574D-B6CD-B92B-F9F7-EC80A8843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B67725-FE31-2476-D4C0-0B88477F7EA6}"/>
              </a:ext>
            </a:extLst>
          </p:cNvPr>
          <p:cNvSpPr txBox="1"/>
          <p:nvPr/>
        </p:nvSpPr>
        <p:spPr>
          <a:xfrm>
            <a:off x="688931" y="712749"/>
            <a:ext cx="11047956" cy="6370975"/>
          </a:xfrm>
          <a:prstGeom prst="rect">
            <a:avLst/>
          </a:prstGeom>
          <a:noFill/>
        </p:spPr>
        <p:txBody>
          <a:bodyPr wrap="square" rtlCol="0">
            <a:spAutoFit/>
          </a:bodyPr>
          <a:lstStyle/>
          <a:p>
            <a:pPr algn="ctr"/>
            <a:r>
              <a:rPr lang="en-US" sz="3600" b="1" dirty="0">
                <a:solidFill>
                  <a:schemeClr val="bg1"/>
                </a:solidFill>
              </a:rPr>
              <a:t>The Confession and Consequences of </a:t>
            </a:r>
            <a:r>
              <a:rPr lang="en-US" sz="3600" b="1" dirty="0" err="1">
                <a:solidFill>
                  <a:schemeClr val="bg1"/>
                </a:solidFill>
              </a:rPr>
              <a:t>Achans</a:t>
            </a:r>
            <a:r>
              <a:rPr lang="en-US" sz="3600" b="1" dirty="0">
                <a:solidFill>
                  <a:schemeClr val="bg1"/>
                </a:solidFill>
              </a:rPr>
              <a:t>’ Sin</a:t>
            </a:r>
          </a:p>
          <a:p>
            <a:pPr algn="ctr"/>
            <a:r>
              <a:rPr lang="en-US" sz="3600" b="1" dirty="0">
                <a:solidFill>
                  <a:schemeClr val="bg1"/>
                </a:solidFill>
              </a:rPr>
              <a:t>7:16-26</a:t>
            </a:r>
          </a:p>
          <a:p>
            <a:endParaRPr lang="en-US" sz="3200" b="1" dirty="0">
              <a:solidFill>
                <a:schemeClr val="bg1"/>
              </a:solidFill>
            </a:endParaRPr>
          </a:p>
          <a:p>
            <a:r>
              <a:rPr lang="en-US" sz="3400" b="1" dirty="0">
                <a:solidFill>
                  <a:schemeClr val="bg1"/>
                </a:solidFill>
              </a:rPr>
              <a:t>The Consequences of </a:t>
            </a:r>
            <a:r>
              <a:rPr lang="en-US" sz="3400" b="1" dirty="0" err="1">
                <a:solidFill>
                  <a:schemeClr val="bg1"/>
                </a:solidFill>
              </a:rPr>
              <a:t>Achan’s</a:t>
            </a:r>
            <a:r>
              <a:rPr lang="en-US" sz="3400" b="1" dirty="0">
                <a:solidFill>
                  <a:schemeClr val="bg1"/>
                </a:solidFill>
              </a:rPr>
              <a:t> sin:</a:t>
            </a:r>
          </a:p>
          <a:p>
            <a:endParaRPr lang="en-US" sz="3400" dirty="0">
              <a:solidFill>
                <a:schemeClr val="bg1"/>
              </a:solidFill>
            </a:endParaRPr>
          </a:p>
          <a:p>
            <a:r>
              <a:rPr lang="en-US" sz="3400" dirty="0">
                <a:solidFill>
                  <a:schemeClr val="bg1"/>
                </a:solidFill>
              </a:rPr>
              <a:t>	The devoted things are found in </a:t>
            </a:r>
            <a:r>
              <a:rPr lang="en-US" sz="3400" dirty="0" err="1">
                <a:solidFill>
                  <a:schemeClr val="bg1"/>
                </a:solidFill>
              </a:rPr>
              <a:t>Achan’s</a:t>
            </a:r>
            <a:r>
              <a:rPr lang="en-US" sz="3400" dirty="0">
                <a:solidFill>
                  <a:schemeClr val="bg1"/>
                </a:solidFill>
              </a:rPr>
              <a:t> tent.			</a:t>
            </a:r>
          </a:p>
          <a:p>
            <a:r>
              <a:rPr lang="en-US" sz="3400" dirty="0">
                <a:solidFill>
                  <a:schemeClr val="bg1"/>
                </a:solidFill>
              </a:rPr>
              <a:t>	The devoted things are placed in front of all Israel				</a:t>
            </a:r>
          </a:p>
          <a:p>
            <a:r>
              <a:rPr lang="en-US" sz="3400" dirty="0">
                <a:solidFill>
                  <a:schemeClr val="bg1"/>
                </a:solidFill>
              </a:rPr>
              <a:t>	</a:t>
            </a:r>
            <a:r>
              <a:rPr lang="en-US" sz="3400" b="1" dirty="0">
                <a:solidFill>
                  <a:schemeClr val="bg1"/>
                </a:solidFill>
              </a:rPr>
              <a:t> </a:t>
            </a:r>
            <a:r>
              <a:rPr lang="en-US" sz="3400" dirty="0">
                <a:solidFill>
                  <a:schemeClr val="bg1"/>
                </a:solidFill>
              </a:rPr>
              <a:t>The whole family is brought to the Valley of </a:t>
            </a:r>
            <a:r>
              <a:rPr lang="en-US" sz="3400" dirty="0" err="1">
                <a:solidFill>
                  <a:schemeClr val="bg1"/>
                </a:solidFill>
              </a:rPr>
              <a:t>Achor</a:t>
            </a:r>
            <a:r>
              <a:rPr lang="en-US" sz="3400" dirty="0">
                <a:solidFill>
                  <a:schemeClr val="bg1"/>
                </a:solidFill>
              </a:rPr>
              <a:t> 	(valley of trouble.) 	</a:t>
            </a:r>
          </a:p>
          <a:p>
            <a:r>
              <a:rPr lang="en-US" sz="3200" dirty="0">
                <a:solidFill>
                  <a:schemeClr val="bg1"/>
                </a:solidFill>
              </a:rPr>
              <a:t>					</a:t>
            </a:r>
          </a:p>
        </p:txBody>
      </p:sp>
      <p:sp>
        <p:nvSpPr>
          <p:cNvPr id="7" name="Triangle 6">
            <a:extLst>
              <a:ext uri="{FF2B5EF4-FFF2-40B4-BE49-F238E27FC236}">
                <a16:creationId xmlns:a16="http://schemas.microsoft.com/office/drawing/2014/main" id="{4793E124-53A4-1DF7-5193-190B64331C20}"/>
              </a:ext>
            </a:extLst>
          </p:cNvPr>
          <p:cNvSpPr/>
          <p:nvPr/>
        </p:nvSpPr>
        <p:spPr>
          <a:xfrm>
            <a:off x="968043" y="3194718"/>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riangle 3">
            <a:extLst>
              <a:ext uri="{FF2B5EF4-FFF2-40B4-BE49-F238E27FC236}">
                <a16:creationId xmlns:a16="http://schemas.microsoft.com/office/drawing/2014/main" id="{6450E903-AE4F-3494-B41F-0B9055640772}"/>
              </a:ext>
            </a:extLst>
          </p:cNvPr>
          <p:cNvSpPr/>
          <p:nvPr/>
        </p:nvSpPr>
        <p:spPr>
          <a:xfrm>
            <a:off x="943965" y="4224974"/>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riangle 4">
            <a:extLst>
              <a:ext uri="{FF2B5EF4-FFF2-40B4-BE49-F238E27FC236}">
                <a16:creationId xmlns:a16="http://schemas.microsoft.com/office/drawing/2014/main" id="{F603B83D-ABC9-9F11-05DD-1AC7EDB78C9E}"/>
              </a:ext>
            </a:extLst>
          </p:cNvPr>
          <p:cNvSpPr/>
          <p:nvPr/>
        </p:nvSpPr>
        <p:spPr>
          <a:xfrm>
            <a:off x="968043" y="5188621"/>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873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D6063-1871-566F-D932-E4364D984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00888-A7DB-0EFD-87E3-085482CE607F}"/>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1BBF84D9-AA5D-FCF4-ADBF-539E1FC01B69}"/>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4278696C-5E55-954F-0209-06314C6C7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98FD02-CEDD-7043-1979-85350BCEF933}"/>
              </a:ext>
            </a:extLst>
          </p:cNvPr>
          <p:cNvSpPr txBox="1"/>
          <p:nvPr/>
        </p:nvSpPr>
        <p:spPr>
          <a:xfrm>
            <a:off x="572022" y="362020"/>
            <a:ext cx="11047956" cy="6863417"/>
          </a:xfrm>
          <a:prstGeom prst="rect">
            <a:avLst/>
          </a:prstGeom>
          <a:noFill/>
        </p:spPr>
        <p:txBody>
          <a:bodyPr wrap="square" rtlCol="0">
            <a:spAutoFit/>
          </a:bodyPr>
          <a:lstStyle/>
          <a:p>
            <a:pPr algn="ctr"/>
            <a:r>
              <a:rPr lang="en-US" sz="3600" b="1" dirty="0">
                <a:solidFill>
                  <a:schemeClr val="bg1"/>
                </a:solidFill>
              </a:rPr>
              <a:t>The Confession and Consequences of </a:t>
            </a:r>
            <a:r>
              <a:rPr lang="en-US" sz="3600" b="1" dirty="0" err="1">
                <a:solidFill>
                  <a:schemeClr val="bg1"/>
                </a:solidFill>
              </a:rPr>
              <a:t>Achans</a:t>
            </a:r>
            <a:r>
              <a:rPr lang="en-US" sz="3600" b="1" dirty="0">
                <a:solidFill>
                  <a:schemeClr val="bg1"/>
                </a:solidFill>
              </a:rPr>
              <a:t>’ Sin</a:t>
            </a:r>
          </a:p>
          <a:p>
            <a:pPr algn="ctr"/>
            <a:r>
              <a:rPr lang="en-US" sz="3600" b="1" dirty="0">
                <a:solidFill>
                  <a:schemeClr val="bg1"/>
                </a:solidFill>
              </a:rPr>
              <a:t>7:16-26</a:t>
            </a:r>
          </a:p>
          <a:p>
            <a:endParaRPr lang="en-US" sz="3200" b="1" dirty="0">
              <a:solidFill>
                <a:schemeClr val="bg1"/>
              </a:solidFill>
            </a:endParaRPr>
          </a:p>
          <a:p>
            <a:r>
              <a:rPr lang="en-US" sz="3200" b="1" dirty="0">
                <a:solidFill>
                  <a:schemeClr val="bg1"/>
                </a:solidFill>
              </a:rPr>
              <a:t>	</a:t>
            </a:r>
            <a:r>
              <a:rPr lang="en-US" sz="3400" dirty="0" err="1">
                <a:solidFill>
                  <a:schemeClr val="bg1"/>
                </a:solidFill>
              </a:rPr>
              <a:t>Achan</a:t>
            </a:r>
            <a:r>
              <a:rPr lang="en-US" sz="3400" dirty="0">
                <a:solidFill>
                  <a:schemeClr val="bg1"/>
                </a:solidFill>
              </a:rPr>
              <a:t> and his family and livestock are destroyed. (vs.25)</a:t>
            </a:r>
          </a:p>
          <a:p>
            <a:pPr marL="0" marR="0"/>
            <a:r>
              <a:rPr lang="en-US" sz="3400" kern="100" dirty="0">
                <a:solidFill>
                  <a:schemeClr val="bg1"/>
                </a:solidFill>
                <a:effectLst/>
                <a:ea typeface="Aptos" panose="020B0004020202020204" pitchFamily="34" charset="0"/>
                <a:cs typeface="Times New Roman" panose="02020603050405020304" pitchFamily="18" charset="0"/>
              </a:rPr>
              <a:t>The sinful actions of one person can affect the lives of those around us. </a:t>
            </a:r>
          </a:p>
          <a:p>
            <a:pPr marL="0" marR="0"/>
            <a:r>
              <a:rPr lang="en-US" sz="3400" kern="100" dirty="0">
                <a:solidFill>
                  <a:srgbClr val="001D35"/>
                </a:solidFill>
                <a:effectLst/>
                <a:ea typeface="Aptos" panose="020B0004020202020204" pitchFamily="34" charset="0"/>
                <a:cs typeface="Times New Roman" panose="02020603050405020304" pitchFamily="18" charset="0"/>
              </a:rPr>
              <a:t> </a:t>
            </a:r>
            <a:endParaRPr lang="en-US" sz="3400" b="1" dirty="0">
              <a:solidFill>
                <a:schemeClr val="bg1"/>
              </a:solidFill>
            </a:endParaRPr>
          </a:p>
          <a:p>
            <a:r>
              <a:rPr lang="en-US" sz="3400" b="1" dirty="0">
                <a:solidFill>
                  <a:schemeClr val="bg1"/>
                </a:solidFill>
              </a:rPr>
              <a:t>In Groups 3-4 – what are some Biblical Leadership Principles you see by looking at Israels’ defeat against Ai?</a:t>
            </a:r>
          </a:p>
          <a:p>
            <a:r>
              <a:rPr lang="en-US" sz="3200" dirty="0">
                <a:solidFill>
                  <a:schemeClr val="bg1"/>
                </a:solidFill>
              </a:rPr>
              <a:t>	</a:t>
            </a:r>
          </a:p>
          <a:p>
            <a:r>
              <a:rPr lang="en-US" sz="3200" dirty="0">
                <a:solidFill>
                  <a:schemeClr val="bg1"/>
                </a:solidFill>
              </a:rPr>
              <a:t>	 				</a:t>
            </a:r>
          </a:p>
        </p:txBody>
      </p:sp>
      <p:sp>
        <p:nvSpPr>
          <p:cNvPr id="7" name="Triangle 6">
            <a:extLst>
              <a:ext uri="{FF2B5EF4-FFF2-40B4-BE49-F238E27FC236}">
                <a16:creationId xmlns:a16="http://schemas.microsoft.com/office/drawing/2014/main" id="{3F3DEDE4-FABD-5EA9-6A21-75BDB5F390DF}"/>
              </a:ext>
            </a:extLst>
          </p:cNvPr>
          <p:cNvSpPr/>
          <p:nvPr/>
        </p:nvSpPr>
        <p:spPr>
          <a:xfrm>
            <a:off x="872646" y="1768468"/>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7515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FC4CD-651E-6FE7-0F92-89FB0BBA7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F5349-E4D7-5A9B-1D0F-B743106B48A9}"/>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51DFF426-3F20-E33A-6425-0B02E42D5A98}"/>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09583524-F168-346E-303B-147A4CDA1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A166CF-C126-BFB2-304C-572B154B6F4B}"/>
              </a:ext>
            </a:extLst>
          </p:cNvPr>
          <p:cNvSpPr txBox="1"/>
          <p:nvPr/>
        </p:nvSpPr>
        <p:spPr>
          <a:xfrm>
            <a:off x="425885" y="675171"/>
            <a:ext cx="11047956" cy="6524863"/>
          </a:xfrm>
          <a:prstGeom prst="rect">
            <a:avLst/>
          </a:prstGeom>
          <a:noFill/>
        </p:spPr>
        <p:txBody>
          <a:bodyPr wrap="square" rtlCol="0">
            <a:spAutoFit/>
          </a:bodyPr>
          <a:lstStyle/>
          <a:p>
            <a:r>
              <a:rPr lang="en-US" sz="3200" dirty="0">
                <a:solidFill>
                  <a:schemeClr val="bg1"/>
                </a:solidFill>
              </a:rPr>
              <a:t>	</a:t>
            </a:r>
            <a:r>
              <a:rPr lang="en-US" sz="3600" b="1" dirty="0">
                <a:solidFill>
                  <a:schemeClr val="bg1"/>
                </a:solidFill>
              </a:rPr>
              <a:t>Leadership Reminders from the sin of </a:t>
            </a:r>
            <a:r>
              <a:rPr lang="en-US" sz="3600" b="1" dirty="0" err="1">
                <a:solidFill>
                  <a:schemeClr val="bg1"/>
                </a:solidFill>
              </a:rPr>
              <a:t>Achan</a:t>
            </a:r>
            <a:endParaRPr lang="en-US" sz="3600" b="1" dirty="0">
              <a:solidFill>
                <a:schemeClr val="bg1"/>
              </a:solidFill>
            </a:endParaRPr>
          </a:p>
          <a:p>
            <a:endParaRPr lang="en-US" sz="3600" b="1" dirty="0">
              <a:solidFill>
                <a:schemeClr val="bg1"/>
              </a:solidFill>
            </a:endParaRPr>
          </a:p>
          <a:p>
            <a:pPr marL="0" marR="0"/>
            <a:r>
              <a:rPr lang="en-US" sz="3600" b="1" dirty="0">
                <a:solidFill>
                  <a:schemeClr val="bg1"/>
                </a:solidFill>
              </a:rPr>
              <a:t>1. </a:t>
            </a:r>
            <a:r>
              <a:rPr lang="en-US" sz="3400" kern="100" dirty="0">
                <a:solidFill>
                  <a:schemeClr val="bg1"/>
                </a:solidFill>
                <a:effectLst/>
                <a:ea typeface="Aptos" panose="020B0004020202020204" pitchFamily="34" charset="0"/>
                <a:cs typeface="Times New Roman" panose="02020603050405020304" pitchFamily="18" charset="0"/>
              </a:rPr>
              <a:t>A good leader welcomes accountability and provides accountability.</a:t>
            </a:r>
          </a:p>
          <a:p>
            <a:pPr marL="0" marR="0"/>
            <a:r>
              <a:rPr lang="en-US" sz="3400" kern="100" dirty="0">
                <a:solidFill>
                  <a:schemeClr val="bg1"/>
                </a:solidFill>
                <a:effectLst/>
                <a:ea typeface="Aptos" panose="020B0004020202020204" pitchFamily="34" charset="0"/>
                <a:cs typeface="Times New Roman" panose="02020603050405020304" pitchFamily="18" charset="0"/>
              </a:rPr>
              <a:t> </a:t>
            </a:r>
          </a:p>
          <a:p>
            <a:pPr marL="0" marR="0"/>
            <a:r>
              <a:rPr lang="en-US" sz="3400" kern="100" dirty="0">
                <a:solidFill>
                  <a:schemeClr val="bg1"/>
                </a:solidFill>
                <a:effectLst/>
                <a:ea typeface="Aptos" panose="020B0004020202020204" pitchFamily="34" charset="0"/>
                <a:cs typeface="Times New Roman" panose="02020603050405020304" pitchFamily="18" charset="0"/>
              </a:rPr>
              <a:t>2. A good leader asks the hard questions.</a:t>
            </a:r>
          </a:p>
          <a:p>
            <a:pPr marL="0" marR="0"/>
            <a:r>
              <a:rPr lang="en-US" sz="3400" kern="100" dirty="0">
                <a:solidFill>
                  <a:schemeClr val="bg1"/>
                </a:solidFill>
                <a:effectLst/>
                <a:ea typeface="Aptos" panose="020B0004020202020204" pitchFamily="34" charset="0"/>
                <a:cs typeface="Times New Roman" panose="02020603050405020304" pitchFamily="18" charset="0"/>
              </a:rPr>
              <a:t> </a:t>
            </a:r>
          </a:p>
          <a:p>
            <a:pPr marL="0" marR="0"/>
            <a:r>
              <a:rPr lang="en-US" sz="3400" kern="100" dirty="0">
                <a:solidFill>
                  <a:schemeClr val="bg1"/>
                </a:solidFill>
                <a:effectLst/>
                <a:ea typeface="Aptos" panose="020B0004020202020204" pitchFamily="34" charset="0"/>
                <a:cs typeface="Times New Roman" panose="02020603050405020304" pitchFamily="18" charset="0"/>
              </a:rPr>
              <a:t>3. A good leader will not ignore hidden sin </a:t>
            </a:r>
            <a:r>
              <a:rPr lang="en-US" sz="3400" kern="100" dirty="0">
                <a:solidFill>
                  <a:schemeClr val="bg1"/>
                </a:solidFill>
                <a:ea typeface="Aptos" panose="020B0004020202020204" pitchFamily="34" charset="0"/>
                <a:cs typeface="Times New Roman" panose="02020603050405020304" pitchFamily="18" charset="0"/>
              </a:rPr>
              <a:t>personally or corporately. Myth – I can hide my sin and get away with it. (Numbers 32:23)</a:t>
            </a:r>
            <a:endParaRPr lang="en-US" sz="3400" kern="100" dirty="0">
              <a:solidFill>
                <a:schemeClr val="bg1"/>
              </a:solidFill>
              <a:effectLst/>
              <a:ea typeface="Aptos" panose="020B0004020202020204" pitchFamily="34" charset="0"/>
              <a:cs typeface="Times New Roman" panose="02020603050405020304" pitchFamily="18" charset="0"/>
            </a:endParaRPr>
          </a:p>
          <a:p>
            <a:endParaRPr lang="en-US" sz="3600" b="1" dirty="0">
              <a:solidFill>
                <a:schemeClr val="bg1"/>
              </a:solidFill>
            </a:endParaRPr>
          </a:p>
          <a:p>
            <a:r>
              <a:rPr lang="en-US" sz="3600" b="1" dirty="0">
                <a:solidFill>
                  <a:schemeClr val="bg1"/>
                </a:solidFill>
              </a:rPr>
              <a:t>	 				</a:t>
            </a:r>
          </a:p>
        </p:txBody>
      </p:sp>
    </p:spTree>
    <p:extLst>
      <p:ext uri="{BB962C8B-B14F-4D97-AF65-F5344CB8AC3E}">
        <p14:creationId xmlns:p14="http://schemas.microsoft.com/office/powerpoint/2010/main" val="1342529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7761-3D74-8E45-F4D2-D40013627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921B9-3348-43FE-2442-AE3EFA3AF25A}"/>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61F2B2B5-C9A8-3EC4-1DDD-F7030185CB2D}"/>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8A119702-969C-EF69-F92F-50F67C8B0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C59C6E-9128-0A53-BC2C-DCADD82688D6}"/>
              </a:ext>
            </a:extLst>
          </p:cNvPr>
          <p:cNvSpPr txBox="1"/>
          <p:nvPr/>
        </p:nvSpPr>
        <p:spPr>
          <a:xfrm>
            <a:off x="572022" y="650119"/>
            <a:ext cx="11047956" cy="7048083"/>
          </a:xfrm>
          <a:prstGeom prst="rect">
            <a:avLst/>
          </a:prstGeom>
          <a:noFill/>
        </p:spPr>
        <p:txBody>
          <a:bodyPr wrap="square" rtlCol="0">
            <a:spAutoFit/>
          </a:bodyPr>
          <a:lstStyle/>
          <a:p>
            <a:r>
              <a:rPr lang="en-US" sz="3200" dirty="0">
                <a:solidFill>
                  <a:schemeClr val="bg1"/>
                </a:solidFill>
              </a:rPr>
              <a:t>	</a:t>
            </a:r>
            <a:r>
              <a:rPr lang="en-US" sz="3600" b="1" dirty="0">
                <a:solidFill>
                  <a:schemeClr val="bg1"/>
                </a:solidFill>
              </a:rPr>
              <a:t>Leadership Reminders from the sin of </a:t>
            </a:r>
            <a:r>
              <a:rPr lang="en-US" sz="3600" b="1" dirty="0" err="1">
                <a:solidFill>
                  <a:schemeClr val="bg1"/>
                </a:solidFill>
              </a:rPr>
              <a:t>Achan</a:t>
            </a:r>
            <a:endParaRPr lang="en-US" sz="3600" b="1" dirty="0">
              <a:solidFill>
                <a:schemeClr val="bg1"/>
              </a:solidFill>
            </a:endParaRPr>
          </a:p>
          <a:p>
            <a:endParaRPr lang="en-US" sz="3600" b="1" dirty="0">
              <a:solidFill>
                <a:schemeClr val="bg1"/>
              </a:solidFill>
            </a:endParaRPr>
          </a:p>
          <a:p>
            <a:pPr marL="0" marR="0"/>
            <a:r>
              <a:rPr lang="en-US" sz="3600" dirty="0">
                <a:solidFill>
                  <a:schemeClr val="bg1"/>
                </a:solidFill>
              </a:rPr>
              <a:t>4. </a:t>
            </a:r>
            <a:r>
              <a:rPr lang="en-US" sz="3400" kern="100" dirty="0">
                <a:solidFill>
                  <a:schemeClr val="bg1"/>
                </a:solidFill>
                <a:effectLst/>
                <a:ea typeface="Aptos" panose="020B0004020202020204" pitchFamily="34" charset="0"/>
                <a:cs typeface="Times New Roman" panose="02020603050405020304" pitchFamily="18" charset="0"/>
              </a:rPr>
              <a:t>A good leader does not cut corners (morally, ethically, spiritual) in their personal and private life. </a:t>
            </a:r>
          </a:p>
          <a:p>
            <a:pPr marL="0" marR="0"/>
            <a:r>
              <a:rPr lang="en-US" sz="3400" kern="100" dirty="0">
                <a:solidFill>
                  <a:schemeClr val="bg1"/>
                </a:solidFill>
                <a:effectLst/>
                <a:ea typeface="Aptos" panose="020B0004020202020204" pitchFamily="34" charset="0"/>
                <a:cs typeface="Times New Roman" panose="02020603050405020304" pitchFamily="18" charset="0"/>
              </a:rPr>
              <a:t> </a:t>
            </a:r>
          </a:p>
          <a:p>
            <a:pPr marL="0" marR="0"/>
            <a:r>
              <a:rPr lang="en-US" sz="3400" kern="100" dirty="0">
                <a:solidFill>
                  <a:schemeClr val="bg1"/>
                </a:solidFill>
                <a:effectLst/>
                <a:ea typeface="Aptos" panose="020B0004020202020204" pitchFamily="34" charset="0"/>
                <a:cs typeface="Times New Roman" panose="02020603050405020304" pitchFamily="18" charset="0"/>
              </a:rPr>
              <a:t>5. A good leader will address issues within a group before they become larger problems  (vs.23) </a:t>
            </a:r>
          </a:p>
          <a:p>
            <a:pPr marL="0" marR="0"/>
            <a:r>
              <a:rPr lang="en-US" sz="3400" kern="100" dirty="0">
                <a:solidFill>
                  <a:schemeClr val="bg1"/>
                </a:solidFill>
                <a:effectLst/>
                <a:ea typeface="Aptos" panose="020B0004020202020204" pitchFamily="34" charset="0"/>
                <a:cs typeface="Times New Roman" panose="02020603050405020304" pitchFamily="18" charset="0"/>
              </a:rPr>
              <a:t> </a:t>
            </a:r>
          </a:p>
          <a:p>
            <a:pPr marL="0" marR="0"/>
            <a:r>
              <a:rPr lang="en-US" sz="3400" kern="100" dirty="0">
                <a:solidFill>
                  <a:schemeClr val="bg1"/>
                </a:solidFill>
                <a:effectLst/>
                <a:ea typeface="Aptos" panose="020B0004020202020204" pitchFamily="34" charset="0"/>
                <a:cs typeface="Times New Roman" panose="02020603050405020304" pitchFamily="18" charset="0"/>
              </a:rPr>
              <a:t>6. Sin in the body should </a:t>
            </a:r>
            <a:r>
              <a:rPr lang="en-US" sz="3400" kern="100" dirty="0">
                <a:solidFill>
                  <a:schemeClr val="bg1"/>
                </a:solidFill>
                <a:ea typeface="Aptos" panose="020B0004020202020204" pitchFamily="34" charset="0"/>
                <a:cs typeface="Times New Roman" panose="02020603050405020304" pitchFamily="18" charset="0"/>
              </a:rPr>
              <a:t>stir</a:t>
            </a:r>
            <a:r>
              <a:rPr lang="en-US" sz="3400" kern="100" dirty="0">
                <a:solidFill>
                  <a:schemeClr val="bg1"/>
                </a:solidFill>
                <a:effectLst/>
                <a:ea typeface="Aptos" panose="020B0004020202020204" pitchFamily="34" charset="0"/>
                <a:cs typeface="Times New Roman" panose="02020603050405020304" pitchFamily="18" charset="0"/>
              </a:rPr>
              <a:t> a healthy fear in us to draw nearer </a:t>
            </a:r>
            <a:r>
              <a:rPr lang="en-US" sz="3400" kern="100">
                <a:solidFill>
                  <a:schemeClr val="bg1"/>
                </a:solidFill>
                <a:effectLst/>
                <a:ea typeface="Aptos" panose="020B0004020202020204" pitchFamily="34" charset="0"/>
                <a:cs typeface="Times New Roman" panose="02020603050405020304" pitchFamily="18" charset="0"/>
              </a:rPr>
              <a:t>to God.</a:t>
            </a:r>
            <a:endParaRPr lang="en-US" sz="3400" kern="100" dirty="0">
              <a:solidFill>
                <a:schemeClr val="bg1"/>
              </a:solidFill>
              <a:effectLst/>
              <a:ea typeface="Aptos" panose="020B0004020202020204" pitchFamily="34" charset="0"/>
              <a:cs typeface="Times New Roman" panose="02020603050405020304" pitchFamily="18" charset="0"/>
            </a:endParaRPr>
          </a:p>
          <a:p>
            <a:pPr marL="0" marR="0"/>
            <a:r>
              <a:rPr lang="en-US" sz="3400" kern="100" dirty="0">
                <a:solidFill>
                  <a:srgbClr val="001D35"/>
                </a:solidFill>
                <a:effectLst/>
                <a:ea typeface="Aptos" panose="020B0004020202020204" pitchFamily="34" charset="0"/>
                <a:cs typeface="Times New Roman" panose="02020603050405020304" pitchFamily="18" charset="0"/>
              </a:rPr>
              <a:t> </a:t>
            </a:r>
            <a:endParaRPr lang="en-US" sz="3400" kern="100" dirty="0">
              <a:effectLst/>
              <a:ea typeface="Aptos" panose="020B0004020202020204" pitchFamily="34" charset="0"/>
              <a:cs typeface="Times New Roman" panose="02020603050405020304" pitchFamily="18" charset="0"/>
            </a:endParaRPr>
          </a:p>
          <a:p>
            <a:endParaRPr lang="en-US" sz="3600" b="1" dirty="0">
              <a:solidFill>
                <a:schemeClr val="bg1"/>
              </a:solidFill>
            </a:endParaRPr>
          </a:p>
          <a:p>
            <a:r>
              <a:rPr lang="en-US" sz="3600" b="1" dirty="0">
                <a:solidFill>
                  <a:schemeClr val="bg1"/>
                </a:solidFill>
              </a:rPr>
              <a:t>	 				</a:t>
            </a:r>
          </a:p>
        </p:txBody>
      </p:sp>
    </p:spTree>
    <p:extLst>
      <p:ext uri="{BB962C8B-B14F-4D97-AF65-F5344CB8AC3E}">
        <p14:creationId xmlns:p14="http://schemas.microsoft.com/office/powerpoint/2010/main" val="1167177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B085A-0902-3A92-1718-DFE45CC81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9CA51-CEC2-BE77-F67C-40A7B1C053D3}"/>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414D35D0-C8DA-B4EB-9EA0-97C4DAD6F12B}"/>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2E97D192-C859-859A-D6D1-CA399B503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10836A-6722-E793-B1DD-CA02AD435E77}"/>
              </a:ext>
            </a:extLst>
          </p:cNvPr>
          <p:cNvSpPr txBox="1"/>
          <p:nvPr/>
        </p:nvSpPr>
        <p:spPr>
          <a:xfrm>
            <a:off x="425885" y="675171"/>
            <a:ext cx="11047956" cy="1692771"/>
          </a:xfrm>
          <a:prstGeom prst="rect">
            <a:avLst/>
          </a:prstGeom>
          <a:noFill/>
        </p:spPr>
        <p:txBody>
          <a:bodyPr wrap="square" rtlCol="0">
            <a:spAutoFit/>
          </a:bodyPr>
          <a:lstStyle/>
          <a:p>
            <a:r>
              <a:rPr lang="en-US" sz="3200" dirty="0">
                <a:solidFill>
                  <a:schemeClr val="bg1"/>
                </a:solidFill>
              </a:rPr>
              <a:t>	</a:t>
            </a:r>
            <a:r>
              <a:rPr lang="en-US" sz="1800" kern="100" dirty="0">
                <a:solidFill>
                  <a:srgbClr val="001D35"/>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3600" b="1" dirty="0">
              <a:solidFill>
                <a:schemeClr val="bg1"/>
              </a:solidFill>
            </a:endParaRPr>
          </a:p>
          <a:p>
            <a:r>
              <a:rPr lang="en-US" sz="3600" b="1" dirty="0">
                <a:solidFill>
                  <a:schemeClr val="bg1"/>
                </a:solidFill>
              </a:rPr>
              <a:t>	 				</a:t>
            </a:r>
          </a:p>
        </p:txBody>
      </p:sp>
    </p:spTree>
    <p:extLst>
      <p:ext uri="{BB962C8B-B14F-4D97-AF65-F5344CB8AC3E}">
        <p14:creationId xmlns:p14="http://schemas.microsoft.com/office/powerpoint/2010/main" val="2722032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B4163-02EF-1F8A-123F-EBA01FC9A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FD206-730B-1C0B-2278-096CBEC71E49}"/>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59F82313-C0C3-6ED3-9826-939A9B8CE04E}"/>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8987AFD7-D896-5EDD-B1D9-841385C31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16D0AF-BC72-0952-DBEF-A5A341EA4071}"/>
              </a:ext>
            </a:extLst>
          </p:cNvPr>
          <p:cNvSpPr txBox="1"/>
          <p:nvPr/>
        </p:nvSpPr>
        <p:spPr>
          <a:xfrm>
            <a:off x="1524000" y="1342461"/>
            <a:ext cx="184731" cy="769441"/>
          </a:xfrm>
          <a:prstGeom prst="rect">
            <a:avLst/>
          </a:prstGeom>
          <a:noFill/>
        </p:spPr>
        <p:txBody>
          <a:bodyPr wrap="none" rtlCol="0">
            <a:spAutoFit/>
          </a:bodyPr>
          <a:lstStyle/>
          <a:p>
            <a:endParaRPr lang="en-US" sz="4400" b="1" dirty="0">
              <a:solidFill>
                <a:schemeClr val="bg1"/>
              </a:solidFill>
            </a:endParaRPr>
          </a:p>
        </p:txBody>
      </p:sp>
      <p:pic>
        <p:nvPicPr>
          <p:cNvPr id="5" name="ScreenRecording_03-08-2025 16-14-54_1_C5A669BD-45D8-4794-A0D2-3217133743E5.mp4">
            <a:hlinkClick r:id="" action="ppaction://media"/>
            <a:extLst>
              <a:ext uri="{FF2B5EF4-FFF2-40B4-BE49-F238E27FC236}">
                <a16:creationId xmlns:a16="http://schemas.microsoft.com/office/drawing/2014/main" id="{047A5058-0F08-F592-6F2B-4DDC4D108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3850" y="0"/>
            <a:ext cx="6464300" cy="6858000"/>
          </a:xfrm>
          <a:prstGeom prst="rect">
            <a:avLst/>
          </a:prstGeom>
        </p:spPr>
      </p:pic>
    </p:spTree>
    <p:extLst>
      <p:ext uri="{BB962C8B-B14F-4D97-AF65-F5344CB8AC3E}">
        <p14:creationId xmlns:p14="http://schemas.microsoft.com/office/powerpoint/2010/main" val="40664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B159-C5C8-4026-8906-0F400BFEA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E433B-9717-688C-0FAA-630E006C8D3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811775F-4A72-7344-35DF-3CB6FB67EFBE}"/>
              </a:ext>
            </a:extLst>
          </p:cNvPr>
          <p:cNvSpPr>
            <a:spLocks noGrp="1"/>
          </p:cNvSpPr>
          <p:nvPr>
            <p:ph type="subTitle" idx="1"/>
          </p:nvPr>
        </p:nvSpPr>
        <p:spPr/>
        <p:txBody>
          <a:bodyPr/>
          <a:lstStyle/>
          <a:p>
            <a:endParaRPr lang="en-US"/>
          </a:p>
        </p:txBody>
      </p:sp>
      <p:pic>
        <p:nvPicPr>
          <p:cNvPr id="4" name="Picture 2" descr="simple and cool 3d abstract background design suitable for pc backgrounds  and others 21739427 Vector Art at Vecteezy">
            <a:extLst>
              <a:ext uri="{FF2B5EF4-FFF2-40B4-BE49-F238E27FC236}">
                <a16:creationId xmlns:a16="http://schemas.microsoft.com/office/drawing/2014/main" id="{53280CF4-14B2-9854-0D63-182AB8532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EAB8A1-C443-6E8A-5BE4-CF1B32194F9E}"/>
              </a:ext>
            </a:extLst>
          </p:cNvPr>
          <p:cNvSpPr txBox="1"/>
          <p:nvPr/>
        </p:nvSpPr>
        <p:spPr>
          <a:xfrm>
            <a:off x="3073706" y="597124"/>
            <a:ext cx="7265096" cy="646331"/>
          </a:xfrm>
          <a:prstGeom prst="rect">
            <a:avLst/>
          </a:prstGeom>
          <a:noFill/>
        </p:spPr>
        <p:txBody>
          <a:bodyPr wrap="square" rtlCol="0">
            <a:spAutoFit/>
          </a:bodyPr>
          <a:lstStyle/>
          <a:p>
            <a:pPr algn="ctr"/>
            <a:r>
              <a:rPr lang="en-US" sz="3600" b="1" dirty="0">
                <a:solidFill>
                  <a:schemeClr val="bg1"/>
                </a:solidFill>
              </a:rPr>
              <a:t>Observations on Joshua 7:1-26</a:t>
            </a:r>
          </a:p>
        </p:txBody>
      </p:sp>
      <p:sp>
        <p:nvSpPr>
          <p:cNvPr id="7" name="TextBox 6">
            <a:extLst>
              <a:ext uri="{FF2B5EF4-FFF2-40B4-BE49-F238E27FC236}">
                <a16:creationId xmlns:a16="http://schemas.microsoft.com/office/drawing/2014/main" id="{76A1F271-E768-3CE9-F818-97510BD056D3}"/>
              </a:ext>
            </a:extLst>
          </p:cNvPr>
          <p:cNvSpPr txBox="1"/>
          <p:nvPr/>
        </p:nvSpPr>
        <p:spPr>
          <a:xfrm>
            <a:off x="1060061" y="1946831"/>
            <a:ext cx="184731" cy="1077218"/>
          </a:xfrm>
          <a:prstGeom prst="rect">
            <a:avLst/>
          </a:prstGeom>
          <a:noFill/>
        </p:spPr>
        <p:txBody>
          <a:bodyPr wrap="none" rtlCol="0">
            <a:spAutoFit/>
          </a:bodyPr>
          <a:lstStyle/>
          <a:p>
            <a:endParaRPr lang="en-US" sz="3200" kern="100" dirty="0">
              <a:effectLst/>
              <a:ea typeface="Aptos" panose="020B0004020202020204" pitchFamily="34" charset="0"/>
              <a:cs typeface="Times New Roman" panose="02020603050405020304" pitchFamily="18" charset="0"/>
            </a:endParaRPr>
          </a:p>
          <a:p>
            <a:endParaRPr lang="en-US" sz="3200" dirty="0">
              <a:solidFill>
                <a:schemeClr val="bg1"/>
              </a:solidFill>
            </a:endParaRPr>
          </a:p>
        </p:txBody>
      </p:sp>
      <p:sp>
        <p:nvSpPr>
          <p:cNvPr id="6" name="TextBox 5">
            <a:extLst>
              <a:ext uri="{FF2B5EF4-FFF2-40B4-BE49-F238E27FC236}">
                <a16:creationId xmlns:a16="http://schemas.microsoft.com/office/drawing/2014/main" id="{D901B650-5AE7-ADBE-0F41-A46758B83D94}"/>
              </a:ext>
            </a:extLst>
          </p:cNvPr>
          <p:cNvSpPr txBox="1"/>
          <p:nvPr/>
        </p:nvSpPr>
        <p:spPr>
          <a:xfrm>
            <a:off x="1244792" y="2034791"/>
            <a:ext cx="10340173" cy="4031873"/>
          </a:xfrm>
          <a:prstGeom prst="rect">
            <a:avLst/>
          </a:prstGeom>
          <a:noFill/>
        </p:spPr>
        <p:txBody>
          <a:bodyPr wrap="square" rtlCol="0">
            <a:spAutoFit/>
          </a:bodyPr>
          <a:lstStyle/>
          <a:p>
            <a:pPr marL="0" marR="0">
              <a:spcBef>
                <a:spcPts val="0"/>
              </a:spcBef>
              <a:spcAft>
                <a:spcPts val="0"/>
              </a:spcAft>
            </a:pP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Asks the question:  What do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see </a:t>
            </a: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the passage that stands out? Look for key </a:t>
            </a:r>
            <a:r>
              <a:rPr lang="en-US" sz="32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words</a:t>
            </a: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phrases</a:t>
            </a: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comparisons</a:t>
            </a: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or </a:t>
            </a:r>
            <a:r>
              <a:rPr lang="en-US" sz="32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contrasts</a:t>
            </a: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Q</a:t>
            </a: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uestions like – Who? What? Where? When? How? and Why?</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Observation teaches </a:t>
            </a:r>
            <a:r>
              <a:rPr lang="en-US"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us</a:t>
            </a:r>
            <a:r>
              <a:rPr lang="en-US" sz="32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to see exactly what the passage says. It is the basis for accurate interpretation and correct application.  </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5" descr="The Lancet Global Health Commission - Global Eye Health">
            <a:extLst>
              <a:ext uri="{FF2B5EF4-FFF2-40B4-BE49-F238E27FC236}">
                <a16:creationId xmlns:a16="http://schemas.microsoft.com/office/drawing/2014/main" id="{894BF696-E12C-15F0-C7D2-8C75A8EF1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28" y="510802"/>
            <a:ext cx="2543978" cy="142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27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3CD99-A14C-2EAE-FF4E-9A3A68BEA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E436E-0FE1-9DFA-E438-8FE569964886}"/>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E0F3563B-3466-185C-7E69-44751A785E94}"/>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ACF3CC6C-B2A3-3E9F-6C24-C6A3660D0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1AD0B1-D8FE-0F0E-E204-B284E91A069B}"/>
              </a:ext>
            </a:extLst>
          </p:cNvPr>
          <p:cNvSpPr txBox="1"/>
          <p:nvPr/>
        </p:nvSpPr>
        <p:spPr>
          <a:xfrm>
            <a:off x="1368684" y="650717"/>
            <a:ext cx="10318099" cy="6278642"/>
          </a:xfrm>
          <a:prstGeom prst="rect">
            <a:avLst/>
          </a:prstGeom>
          <a:noFill/>
        </p:spPr>
        <p:txBody>
          <a:bodyPr wrap="square" rtlCol="0">
            <a:spAutoFit/>
          </a:bodyPr>
          <a:lstStyle/>
          <a:p>
            <a:pPr marL="0" marR="0"/>
            <a:r>
              <a:rPr lang="en-US"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Israel has had a series of incredible victories.</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thrill of victory = Crossing the River Jordan</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thrill of victory = Building a memorial for future</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generations at Gilgal.</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thrill of victory = Defeating the city of Jericho</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“But” – 7:1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 word that contrasts Israel’s </a:t>
            </a: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obedience in relying and defeating Jericho, to their disobedience and taking the devoted things.)</a:t>
            </a:r>
          </a:p>
          <a:p>
            <a:pPr marL="0" marR="0"/>
            <a:endParaRPr lang="en-US" dirty="0"/>
          </a:p>
        </p:txBody>
      </p:sp>
      <p:sp>
        <p:nvSpPr>
          <p:cNvPr id="6" name="Triangle 5">
            <a:extLst>
              <a:ext uri="{FF2B5EF4-FFF2-40B4-BE49-F238E27FC236}">
                <a16:creationId xmlns:a16="http://schemas.microsoft.com/office/drawing/2014/main" id="{8BBD1E8B-F105-802A-6E7B-CAABF21EEFBC}"/>
              </a:ext>
            </a:extLst>
          </p:cNvPr>
          <p:cNvSpPr/>
          <p:nvPr/>
        </p:nvSpPr>
        <p:spPr>
          <a:xfrm>
            <a:off x="843279" y="1600200"/>
            <a:ext cx="516430" cy="472934"/>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riangle 10">
            <a:extLst>
              <a:ext uri="{FF2B5EF4-FFF2-40B4-BE49-F238E27FC236}">
                <a16:creationId xmlns:a16="http://schemas.microsoft.com/office/drawing/2014/main" id="{3392D486-A8B2-75DD-5AF3-7D22858D3634}"/>
              </a:ext>
            </a:extLst>
          </p:cNvPr>
          <p:cNvSpPr/>
          <p:nvPr/>
        </p:nvSpPr>
        <p:spPr>
          <a:xfrm>
            <a:off x="852254" y="2563910"/>
            <a:ext cx="516430" cy="472934"/>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riangle 11">
            <a:extLst>
              <a:ext uri="{FF2B5EF4-FFF2-40B4-BE49-F238E27FC236}">
                <a16:creationId xmlns:a16="http://schemas.microsoft.com/office/drawing/2014/main" id="{F6D58204-A6AB-C4D2-EF44-EE44077BC667}"/>
              </a:ext>
            </a:extLst>
          </p:cNvPr>
          <p:cNvSpPr/>
          <p:nvPr/>
        </p:nvSpPr>
        <p:spPr>
          <a:xfrm>
            <a:off x="823044" y="3956985"/>
            <a:ext cx="516430" cy="472934"/>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5009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8BAEC-B355-A47C-B21D-05F6D17E9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57DEA-D6A7-7770-8780-A500DDFBD397}"/>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AE4A95E7-3888-F880-0490-678DA3EC76A5}"/>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BCAF05E9-AA77-C1BD-E672-DEB50D4C8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8CF100-2DBC-C0CC-8DC3-2E47FAFE73ED}"/>
              </a:ext>
            </a:extLst>
          </p:cNvPr>
          <p:cNvSpPr txBox="1"/>
          <p:nvPr/>
        </p:nvSpPr>
        <p:spPr>
          <a:xfrm>
            <a:off x="377868" y="141658"/>
            <a:ext cx="11647117" cy="7109639"/>
          </a:xfrm>
          <a:prstGeom prst="rect">
            <a:avLst/>
          </a:prstGeom>
          <a:noFill/>
        </p:spPr>
        <p:txBody>
          <a:bodyPr wrap="square" rtlCol="0">
            <a:spAutoFit/>
          </a:bodyPr>
          <a:lstStyle/>
          <a:p>
            <a:r>
              <a:rPr lang="en-US" sz="3600" b="1" dirty="0">
                <a:solidFill>
                  <a:schemeClr val="bg1"/>
                </a:solidFill>
              </a:rPr>
              <a:t>Terms that need explained:</a:t>
            </a:r>
          </a:p>
          <a:p>
            <a:endParaRPr lang="en-US" sz="3200" dirty="0">
              <a:solidFill>
                <a:schemeClr val="bg1"/>
              </a:solidFill>
            </a:endParaRPr>
          </a:p>
          <a:p>
            <a:pPr marL="0" marR="0"/>
            <a:r>
              <a:rPr lang="en-US" sz="3600" b="1" dirty="0">
                <a:solidFill>
                  <a:schemeClr val="bg1"/>
                </a:solidFill>
              </a:rPr>
              <a:t>The devoted things </a:t>
            </a:r>
            <a:r>
              <a:rPr lang="en-US" sz="3200" dirty="0">
                <a:solidFill>
                  <a:schemeClr val="bg1"/>
                </a:solidFill>
              </a:rPr>
              <a:t>- </a:t>
            </a:r>
            <a:r>
              <a:rPr lang="en-US" sz="3200" kern="100" dirty="0">
                <a:solidFill>
                  <a:schemeClr val="bg1"/>
                </a:solidFill>
                <a:latin typeface="Aptos" panose="020B0004020202020204" pitchFamily="34" charset="0"/>
                <a:cs typeface="Times New Roman" panose="02020603050405020304" pitchFamily="18" charset="0"/>
              </a:rPr>
              <a:t>M</a:t>
            </a: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entioned twice in verse 1. Also, r</a:t>
            </a:r>
            <a:r>
              <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ecorded in verse 11, 12, 13. 	NKJV – accursed – Joshua 6:17-19, 21</a:t>
            </a:r>
            <a:endPar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When the children of Israel were told by God to take the city of Jericho, they were given a strict warning. When you take the city of Jericho</a:t>
            </a:r>
            <a:r>
              <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do </a:t>
            </a: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not to touch the things within the city, with the exception of the silver, gold, and bronze which was to go into the treasury of the Lord.  Everything else including man, woman, and child were to be killed.(Exception – Rahab and her family.) </a:t>
            </a:r>
            <a:r>
              <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a:t>
            </a: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othing in the city was to be touched or taken because it was all considered devoted. </a:t>
            </a:r>
          </a:p>
          <a:p>
            <a:endParaRPr lang="en-US" sz="3200" dirty="0">
              <a:solidFill>
                <a:schemeClr val="bg1"/>
              </a:solidFill>
            </a:endParaRPr>
          </a:p>
        </p:txBody>
      </p:sp>
    </p:spTree>
    <p:extLst>
      <p:ext uri="{BB962C8B-B14F-4D97-AF65-F5344CB8AC3E}">
        <p14:creationId xmlns:p14="http://schemas.microsoft.com/office/powerpoint/2010/main" val="2407742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BD97-11D4-78F4-C289-AA980194C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04E95-6DCC-3360-F40E-559B540E4CA2}"/>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75AF9518-6B28-FA46-D07F-BEB061476901}"/>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5C631747-4188-3751-00AD-C3816FEA4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20DE25-01ED-406E-4A17-C5A1B60F0E31}"/>
              </a:ext>
            </a:extLst>
          </p:cNvPr>
          <p:cNvSpPr txBox="1"/>
          <p:nvPr/>
        </p:nvSpPr>
        <p:spPr>
          <a:xfrm>
            <a:off x="377869" y="655226"/>
            <a:ext cx="11436262" cy="5078313"/>
          </a:xfrm>
          <a:prstGeom prst="rect">
            <a:avLst/>
          </a:prstGeom>
          <a:noFill/>
        </p:spPr>
        <p:txBody>
          <a:bodyPr wrap="square" rtlCol="0">
            <a:spAutoFit/>
          </a:bodyPr>
          <a:lstStyle/>
          <a:p>
            <a:r>
              <a:rPr lang="en-US" sz="3600" b="1" dirty="0">
                <a:solidFill>
                  <a:schemeClr val="bg1"/>
                </a:solidFill>
              </a:rPr>
              <a:t>Terms that need explained:</a:t>
            </a:r>
          </a:p>
          <a:p>
            <a:endParaRPr lang="en-US" sz="3200" b="1" dirty="0">
              <a:solidFill>
                <a:schemeClr val="bg1"/>
              </a:solidFill>
            </a:endParaRPr>
          </a:p>
          <a:p>
            <a:pPr marL="0" marR="0"/>
            <a:r>
              <a:rPr lang="en-US"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Trespass </a:t>
            </a: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To act covertly or to cover up. A willful offense against God by covering or hiding </a:t>
            </a:r>
            <a:r>
              <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our </a:t>
            </a: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sin against God.</a:t>
            </a:r>
          </a:p>
          <a:p>
            <a:pPr marL="0" marR="0"/>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God told the people not to do something, and one individual did not listen and literally covered it up and it became a secret sin.</a:t>
            </a:r>
          </a:p>
          <a:p>
            <a:pPr marL="0" marR="0"/>
            <a:endPar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US" sz="3200" dirty="0">
                <a:solidFill>
                  <a:schemeClr val="bg1"/>
                </a:solidFill>
              </a:rPr>
              <a:t>Read – verses 3-9 </a:t>
            </a:r>
          </a:p>
          <a:p>
            <a:r>
              <a:rPr lang="en-US" sz="3200" dirty="0">
                <a:solidFill>
                  <a:schemeClr val="bg1"/>
                </a:solidFill>
              </a:rPr>
              <a:t>How does Joshua respond when he hears Israel has been defeated and has lost 36 men?</a:t>
            </a:r>
          </a:p>
        </p:txBody>
      </p:sp>
    </p:spTree>
    <p:extLst>
      <p:ext uri="{BB962C8B-B14F-4D97-AF65-F5344CB8AC3E}">
        <p14:creationId xmlns:p14="http://schemas.microsoft.com/office/powerpoint/2010/main" val="3316368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19C94-4F06-86AE-3DA2-FBA960E53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5A8E9-56AF-E8C0-4AB9-82FCAE589051}"/>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27A22003-2F37-3F17-9D93-4A03786A3DB4}"/>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9CC4631E-B6DE-2DA6-165E-308B352D3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300AEFA-B32C-1308-ECD3-22A8D6C10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842" y="-12795"/>
            <a:ext cx="5274366" cy="6867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1EA3B0-66D3-F521-C659-708CD28ACE96}"/>
              </a:ext>
            </a:extLst>
          </p:cNvPr>
          <p:cNvSpPr txBox="1"/>
          <p:nvPr/>
        </p:nvSpPr>
        <p:spPr>
          <a:xfrm>
            <a:off x="557904" y="1691014"/>
            <a:ext cx="5856146" cy="1692771"/>
          </a:xfrm>
          <a:prstGeom prst="rect">
            <a:avLst/>
          </a:prstGeom>
          <a:noFill/>
        </p:spPr>
        <p:txBody>
          <a:bodyPr wrap="square" rtlCol="0">
            <a:spAutoFit/>
          </a:bodyPr>
          <a:lstStyle/>
          <a:p>
            <a:r>
              <a:rPr lang="en-US" sz="3600" b="1" dirty="0">
                <a:solidFill>
                  <a:schemeClr val="bg1"/>
                </a:solidFill>
              </a:rPr>
              <a:t>How does God respond</a:t>
            </a:r>
          </a:p>
          <a:p>
            <a:r>
              <a:rPr lang="en-US" sz="3600" b="1" dirty="0">
                <a:solidFill>
                  <a:schemeClr val="bg1"/>
                </a:solidFill>
              </a:rPr>
              <a:t> to Joshua in verses 10-15?</a:t>
            </a:r>
          </a:p>
          <a:p>
            <a:endParaRPr lang="en-US" sz="3200" dirty="0">
              <a:solidFill>
                <a:schemeClr val="bg1"/>
              </a:solidFill>
            </a:endParaRPr>
          </a:p>
        </p:txBody>
      </p:sp>
    </p:spTree>
    <p:extLst>
      <p:ext uri="{BB962C8B-B14F-4D97-AF65-F5344CB8AC3E}">
        <p14:creationId xmlns:p14="http://schemas.microsoft.com/office/powerpoint/2010/main" val="159850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EE72-ED1B-8777-6C38-6BD9117E9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9F821-3E7F-C4DC-97C8-A03488FD99A5}"/>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7A16A786-ADA1-19B3-E65B-A4700CBA5E1D}"/>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5B070617-A874-6675-98B9-C013F9BFD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82DD49-4A07-21B1-67B1-ED8C854EFFD3}"/>
              </a:ext>
            </a:extLst>
          </p:cNvPr>
          <p:cNvSpPr txBox="1"/>
          <p:nvPr/>
        </p:nvSpPr>
        <p:spPr>
          <a:xfrm>
            <a:off x="964504" y="913165"/>
            <a:ext cx="11047956" cy="5247590"/>
          </a:xfrm>
          <a:prstGeom prst="rect">
            <a:avLst/>
          </a:prstGeom>
          <a:noFill/>
        </p:spPr>
        <p:txBody>
          <a:bodyPr wrap="square" rtlCol="0">
            <a:spAutoFit/>
          </a:bodyPr>
          <a:lstStyle/>
          <a:p>
            <a:pPr algn="ctr"/>
            <a:r>
              <a:rPr lang="en-US" sz="3600" b="1" dirty="0">
                <a:solidFill>
                  <a:schemeClr val="bg1"/>
                </a:solidFill>
              </a:rPr>
              <a:t>The Confession and Consequences of </a:t>
            </a:r>
            <a:r>
              <a:rPr lang="en-US" sz="3600" b="1" dirty="0" err="1">
                <a:solidFill>
                  <a:schemeClr val="bg1"/>
                </a:solidFill>
              </a:rPr>
              <a:t>Achans</a:t>
            </a:r>
            <a:r>
              <a:rPr lang="en-US" sz="3600" b="1" dirty="0">
                <a:solidFill>
                  <a:schemeClr val="bg1"/>
                </a:solidFill>
              </a:rPr>
              <a:t>’ Sin</a:t>
            </a:r>
          </a:p>
          <a:p>
            <a:pPr algn="ctr"/>
            <a:r>
              <a:rPr lang="en-US" sz="3600" b="1" dirty="0">
                <a:solidFill>
                  <a:schemeClr val="bg1"/>
                </a:solidFill>
              </a:rPr>
              <a:t>7:16-26</a:t>
            </a:r>
          </a:p>
          <a:p>
            <a:endParaRPr lang="en-US" sz="3200" b="1" dirty="0">
              <a:solidFill>
                <a:schemeClr val="bg1"/>
              </a:solidFill>
            </a:endParaRPr>
          </a:p>
          <a:p>
            <a:r>
              <a:rPr lang="en-US" sz="3300" b="1" dirty="0">
                <a:solidFill>
                  <a:schemeClr val="bg1"/>
                </a:solidFill>
              </a:rPr>
              <a:t>The confession of </a:t>
            </a:r>
            <a:r>
              <a:rPr lang="en-US" sz="3300" b="1" dirty="0" err="1">
                <a:solidFill>
                  <a:schemeClr val="bg1"/>
                </a:solidFill>
              </a:rPr>
              <a:t>Achan</a:t>
            </a:r>
            <a:r>
              <a:rPr lang="en-US" sz="3300" b="1" dirty="0">
                <a:solidFill>
                  <a:schemeClr val="bg1"/>
                </a:solidFill>
              </a:rPr>
              <a:t>:</a:t>
            </a:r>
          </a:p>
          <a:p>
            <a:endParaRPr lang="en-US" sz="3300" dirty="0">
              <a:solidFill>
                <a:schemeClr val="bg1"/>
              </a:solidFill>
            </a:endParaRPr>
          </a:p>
          <a:p>
            <a:r>
              <a:rPr lang="en-US" sz="3300" dirty="0">
                <a:solidFill>
                  <a:schemeClr val="bg1"/>
                </a:solidFill>
              </a:rPr>
              <a:t>	I saw			I coveted			          I took</a:t>
            </a:r>
          </a:p>
          <a:p>
            <a:r>
              <a:rPr lang="en-US" sz="3300" dirty="0">
                <a:solidFill>
                  <a:schemeClr val="bg1"/>
                </a:solidFill>
              </a:rPr>
              <a:t>		</a:t>
            </a:r>
          </a:p>
          <a:p>
            <a:r>
              <a:rPr lang="en-US" sz="3300" dirty="0">
                <a:solidFill>
                  <a:schemeClr val="bg1"/>
                </a:solidFill>
              </a:rPr>
              <a:t>					I hide</a:t>
            </a:r>
          </a:p>
          <a:p>
            <a:endParaRPr lang="en-US" sz="3300" dirty="0">
              <a:solidFill>
                <a:schemeClr val="bg1"/>
              </a:solidFill>
            </a:endParaRPr>
          </a:p>
          <a:p>
            <a:r>
              <a:rPr lang="en-US" sz="3300" dirty="0">
                <a:solidFill>
                  <a:schemeClr val="bg1"/>
                </a:solidFill>
              </a:rPr>
              <a:t>Parallels in Genesis 3:1-13</a:t>
            </a:r>
          </a:p>
        </p:txBody>
      </p:sp>
      <p:sp>
        <p:nvSpPr>
          <p:cNvPr id="7" name="Triangle 6">
            <a:extLst>
              <a:ext uri="{FF2B5EF4-FFF2-40B4-BE49-F238E27FC236}">
                <a16:creationId xmlns:a16="http://schemas.microsoft.com/office/drawing/2014/main" id="{14224FCE-0970-16A4-62FE-DAD6639BA70A}"/>
              </a:ext>
            </a:extLst>
          </p:cNvPr>
          <p:cNvSpPr/>
          <p:nvPr/>
        </p:nvSpPr>
        <p:spPr>
          <a:xfrm>
            <a:off x="1217888" y="3309242"/>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riangle 7">
            <a:extLst>
              <a:ext uri="{FF2B5EF4-FFF2-40B4-BE49-F238E27FC236}">
                <a16:creationId xmlns:a16="http://schemas.microsoft.com/office/drawing/2014/main" id="{855633EB-DA3B-B4B2-5201-C3230C06E15C}"/>
              </a:ext>
            </a:extLst>
          </p:cNvPr>
          <p:cNvSpPr/>
          <p:nvPr/>
        </p:nvSpPr>
        <p:spPr>
          <a:xfrm>
            <a:off x="4824608" y="3329650"/>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riangle 8">
            <a:extLst>
              <a:ext uri="{FF2B5EF4-FFF2-40B4-BE49-F238E27FC236}">
                <a16:creationId xmlns:a16="http://schemas.microsoft.com/office/drawing/2014/main" id="{F37670C1-6A05-5A1A-9811-D418904E35C3}"/>
              </a:ext>
            </a:extLst>
          </p:cNvPr>
          <p:cNvSpPr/>
          <p:nvPr/>
        </p:nvSpPr>
        <p:spPr>
          <a:xfrm>
            <a:off x="9416709" y="3309242"/>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riangle 9">
            <a:extLst>
              <a:ext uri="{FF2B5EF4-FFF2-40B4-BE49-F238E27FC236}">
                <a16:creationId xmlns:a16="http://schemas.microsoft.com/office/drawing/2014/main" id="{763B7502-B11C-8160-8929-5B9CFBE206CE}"/>
              </a:ext>
            </a:extLst>
          </p:cNvPr>
          <p:cNvSpPr/>
          <p:nvPr/>
        </p:nvSpPr>
        <p:spPr>
          <a:xfrm>
            <a:off x="4824608" y="4287154"/>
            <a:ext cx="604113" cy="58559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3345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05F1D-E650-039A-C277-931789FEE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78F2D-E64B-9A99-2DDB-5CDCD51D0611}"/>
              </a:ext>
            </a:extLst>
          </p:cNvPr>
          <p:cNvSpPr>
            <a:spLocks noGrp="1"/>
          </p:cNvSpPr>
          <p:nvPr>
            <p:ph type="ctrTitle"/>
          </p:nvPr>
        </p:nvSpPr>
        <p:spPr>
          <a:xfrm>
            <a:off x="1219158" y="1180501"/>
            <a:ext cx="9754954" cy="2347119"/>
          </a:xfrm>
        </p:spPr>
        <p:txBody>
          <a:bodyPr/>
          <a:lstStyle/>
          <a:p>
            <a:endParaRPr lang="en-US" dirty="0"/>
          </a:p>
        </p:txBody>
      </p:sp>
      <p:sp>
        <p:nvSpPr>
          <p:cNvPr id="3" name="Subtitle 2">
            <a:extLst>
              <a:ext uri="{FF2B5EF4-FFF2-40B4-BE49-F238E27FC236}">
                <a16:creationId xmlns:a16="http://schemas.microsoft.com/office/drawing/2014/main" id="{F5A90825-51DB-2E1B-5D75-B81A855B848B}"/>
              </a:ext>
            </a:extLst>
          </p:cNvPr>
          <p:cNvSpPr>
            <a:spLocks noGrp="1"/>
          </p:cNvSpPr>
          <p:nvPr>
            <p:ph type="subTitle" idx="1"/>
          </p:nvPr>
        </p:nvSpPr>
        <p:spPr/>
        <p:txBody>
          <a:bodyPr/>
          <a:lstStyle/>
          <a:p>
            <a:endParaRPr lang="en-US"/>
          </a:p>
        </p:txBody>
      </p:sp>
      <p:pic>
        <p:nvPicPr>
          <p:cNvPr id="1026" name="Picture 2" descr="simple and cool 3d abstract background design suitable for pc backgrounds  and others 21739427 Vector Art at Vecteezy">
            <a:extLst>
              <a:ext uri="{FF2B5EF4-FFF2-40B4-BE49-F238E27FC236}">
                <a16:creationId xmlns:a16="http://schemas.microsoft.com/office/drawing/2014/main" id="{6EB5C75C-1342-9FD7-4741-0DB5E590A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C172C4-37FA-B877-23D7-E2AE5AF081B0}"/>
              </a:ext>
            </a:extLst>
          </p:cNvPr>
          <p:cNvSpPr txBox="1"/>
          <p:nvPr/>
        </p:nvSpPr>
        <p:spPr>
          <a:xfrm>
            <a:off x="563671" y="370384"/>
            <a:ext cx="10864672" cy="5355312"/>
          </a:xfrm>
          <a:prstGeom prst="rect">
            <a:avLst/>
          </a:prstGeom>
          <a:noFill/>
        </p:spPr>
        <p:txBody>
          <a:bodyPr wrap="square" rtlCol="0">
            <a:spAutoFit/>
          </a:bodyPr>
          <a:lstStyle/>
          <a:p>
            <a:pPr algn="ctr"/>
            <a:r>
              <a:rPr lang="en-US" sz="3600" b="1" dirty="0">
                <a:solidFill>
                  <a:schemeClr val="bg1"/>
                </a:solidFill>
              </a:rPr>
              <a:t>Sin will take you further you want to go</a:t>
            </a:r>
          </a:p>
          <a:p>
            <a:pPr algn="ctr"/>
            <a:r>
              <a:rPr lang="en-US" sz="3600" b="1" dirty="0">
                <a:solidFill>
                  <a:schemeClr val="bg1"/>
                </a:solidFill>
              </a:rPr>
              <a:t>Keep you longer than you want to stay</a:t>
            </a:r>
          </a:p>
          <a:p>
            <a:pPr algn="ctr"/>
            <a:r>
              <a:rPr lang="en-US" sz="3600" b="1" dirty="0">
                <a:solidFill>
                  <a:schemeClr val="bg1"/>
                </a:solidFill>
              </a:rPr>
              <a:t>Cost you more than you want to pay.</a:t>
            </a:r>
          </a:p>
          <a:p>
            <a:pPr algn="ctr"/>
            <a:endParaRPr lang="en-US" sz="3600" b="1" dirty="0">
              <a:solidFill>
                <a:schemeClr val="bg1"/>
              </a:solidFill>
            </a:endParaRPr>
          </a:p>
          <a:p>
            <a:r>
              <a:rPr lang="en-US" sz="3600" dirty="0">
                <a:solidFill>
                  <a:schemeClr val="bg1"/>
                </a:solidFill>
              </a:rPr>
              <a:t>“You can be sure of this; your sin will find you out.”</a:t>
            </a:r>
          </a:p>
          <a:p>
            <a:r>
              <a:rPr lang="en-US" sz="3600" dirty="0">
                <a:solidFill>
                  <a:schemeClr val="bg1"/>
                </a:solidFill>
              </a:rPr>
              <a:t>Numbers 32:23</a:t>
            </a:r>
          </a:p>
          <a:p>
            <a:endParaRPr lang="en-US" sz="3600" dirty="0">
              <a:solidFill>
                <a:schemeClr val="bg1"/>
              </a:solidFill>
            </a:endParaRPr>
          </a:p>
          <a:p>
            <a:r>
              <a:rPr lang="en-US" sz="3600" dirty="0">
                <a:solidFill>
                  <a:schemeClr val="bg1"/>
                </a:solidFill>
              </a:rPr>
              <a:t>Just because </a:t>
            </a:r>
            <a:r>
              <a:rPr lang="en-US" sz="3600" dirty="0" err="1">
                <a:solidFill>
                  <a:schemeClr val="bg1"/>
                </a:solidFill>
              </a:rPr>
              <a:t>Achan</a:t>
            </a:r>
            <a:r>
              <a:rPr lang="en-US" sz="3600" dirty="0">
                <a:solidFill>
                  <a:schemeClr val="bg1"/>
                </a:solidFill>
              </a:rPr>
              <a:t> confessed his sin, does not mean he (we) will escape the consequences for his (our) sin.</a:t>
            </a:r>
          </a:p>
          <a:p>
            <a:endParaRPr lang="en-US" dirty="0"/>
          </a:p>
        </p:txBody>
      </p:sp>
    </p:spTree>
    <p:extLst>
      <p:ext uri="{BB962C8B-B14F-4D97-AF65-F5344CB8AC3E}">
        <p14:creationId xmlns:p14="http://schemas.microsoft.com/office/powerpoint/2010/main" val="400583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340</TotalTime>
  <Words>783</Words>
  <Application>Microsoft Macintosh PowerPoint</Application>
  <PresentationFormat>Widescreen</PresentationFormat>
  <Paragraphs>91</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Craig Peters</dc:creator>
  <cp:lastModifiedBy>Craig Peters</cp:lastModifiedBy>
  <cp:revision>19</cp:revision>
  <dcterms:created xsi:type="dcterms:W3CDTF">2025-02-19T16:26:46Z</dcterms:created>
  <dcterms:modified xsi:type="dcterms:W3CDTF">2025-04-10T14:33:51Z</dcterms:modified>
</cp:coreProperties>
</file>