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94643"/>
  </p:normalViewPr>
  <p:slideViewPr>
    <p:cSldViewPr snapToGrid="0">
      <p:cViewPr varScale="1">
        <p:scale>
          <a:sx n="101" d="100"/>
          <a:sy n="101" d="100"/>
        </p:scale>
        <p:origin x="1184"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E191-968B-BD82-0CB7-7D1498C9CC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538D1-003B-B4FF-F1E6-11073CB71C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DEBDCC-1305-C6C4-E746-7577FD69870C}"/>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7AACE52F-77F2-F49B-83ED-3D64AB926B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330DD-8E8E-572A-3CAA-14EED7C607E8}"/>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166798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EAA5-72DD-29D8-AF0A-626AFBAC57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6DEB87-5FBF-51A9-0F07-E9D5AF0872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DF503-C489-CD58-7FF2-024D997C6C0E}"/>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18A5A801-3F7B-417D-FA5D-AE2200E64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B123EE-E1B3-8E77-C090-134585DFD8D0}"/>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2057957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EA90F8-29D0-6F0F-E92C-391184819A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BFDDB1-F287-C748-3888-994013A360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5B7DE-BFBF-2A3D-8A94-AF800E1A731B}"/>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83AFC333-8632-4E7F-4FB5-9E440B743F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3EE5C-094D-5352-57EE-8D1C6476A14B}"/>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919988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F75AA-3AD4-F6AF-5DAB-8A88C43E74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607BE8-1EBA-7A40-1425-B22E51A688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DAFFFD-C43C-52DE-7EDA-E281058D87D5}"/>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CAC3DA00-30BC-E639-EA93-AAD8625A0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36579F-3E33-245D-9CAA-4FE8F06CE228}"/>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3609869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5C9BC-E0AC-69E3-E6B3-8475240D30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9343CE-3024-B95D-8FAD-EE94F36CD3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EC244-0CC6-E9D9-E25E-4FE7503BE608}"/>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4FC3A2FA-0C5A-5214-AB88-E8A2D69DC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A1405-1710-6E20-7F66-D187159B651A}"/>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70334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1456-757C-B0BB-CE28-D9C5FB7AC1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7EB0E8-79CE-D48E-DE5A-739EE75789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2E151D-F6B1-6D38-BFAF-1C92428430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534794-0A53-7DE7-9616-32A25C895638}"/>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6" name="Footer Placeholder 5">
            <a:extLst>
              <a:ext uri="{FF2B5EF4-FFF2-40B4-BE49-F238E27FC236}">
                <a16:creationId xmlns:a16="http://schemas.microsoft.com/office/drawing/2014/main" id="{ADFBC0DA-9CAA-D258-22CC-3060899CE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FC39EE-D3DA-6B73-A18D-67F280F7D887}"/>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352149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AFF18-AA41-D253-6DCD-2DC2F071DF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31F35F-E772-A5E7-D43E-E1F7567508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770A02-122A-B764-6103-022B5C5CCD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1C8113-644A-F1CF-867C-64FA36E66E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4472EC-82EC-B679-8CA8-B34745D16E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C96088-46E6-A2B8-BD66-19BA1AF0B825}"/>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8" name="Footer Placeholder 7">
            <a:extLst>
              <a:ext uri="{FF2B5EF4-FFF2-40B4-BE49-F238E27FC236}">
                <a16:creationId xmlns:a16="http://schemas.microsoft.com/office/drawing/2014/main" id="{931E3D60-4057-7419-0514-347FBC95A8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2FFF63-249D-D850-577E-3B79F21A173C}"/>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92523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93FE4-2E4B-5617-1F16-8923D801EB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706B4F-D798-50CC-2298-36025A4756F6}"/>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4" name="Footer Placeholder 3">
            <a:extLst>
              <a:ext uri="{FF2B5EF4-FFF2-40B4-BE49-F238E27FC236}">
                <a16:creationId xmlns:a16="http://schemas.microsoft.com/office/drawing/2014/main" id="{B999D85F-6222-4AFD-75F2-4C87A7D5FD1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5618D6-4A38-3406-AFC6-076DA7336793}"/>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1759283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F7AE22-DC30-F044-B467-49E167E0BC3B}"/>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3" name="Footer Placeholder 2">
            <a:extLst>
              <a:ext uri="{FF2B5EF4-FFF2-40B4-BE49-F238E27FC236}">
                <a16:creationId xmlns:a16="http://schemas.microsoft.com/office/drawing/2014/main" id="{4BF73C0E-65BA-2401-5E73-643B16C645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4C01F4-D73F-824E-28AC-4D003B716884}"/>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1279282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17751-275F-44C5-2699-6B203C3542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CCC37E-EE8F-9D49-03AC-697CB6ABDA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AD2861-418C-A0A5-A5D9-D93769FF4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744AB-BDAD-0B85-865D-A07E76830285}"/>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6" name="Footer Placeholder 5">
            <a:extLst>
              <a:ext uri="{FF2B5EF4-FFF2-40B4-BE49-F238E27FC236}">
                <a16:creationId xmlns:a16="http://schemas.microsoft.com/office/drawing/2014/main" id="{BE618A3E-1EB4-AED5-3A44-D37DE06826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FE0322-AD3A-9DEE-D1C9-31AFA30C7567}"/>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145172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A7F8-4934-46DD-4EDC-7B329F1D51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3D35BE-55E6-A261-100D-79839AC8FE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3159FE-A151-E46D-C5BC-E505F7B544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F9568-786D-E231-8E19-B3F2A3014FD2}"/>
              </a:ext>
            </a:extLst>
          </p:cNvPr>
          <p:cNvSpPr>
            <a:spLocks noGrp="1"/>
          </p:cNvSpPr>
          <p:nvPr>
            <p:ph type="dt" sz="half" idx="10"/>
          </p:nvPr>
        </p:nvSpPr>
        <p:spPr/>
        <p:txBody>
          <a:bodyPr/>
          <a:lstStyle/>
          <a:p>
            <a:fld id="{F82B13EE-BDB9-4341-B1F5-4C7EA17C1E37}" type="datetimeFigureOut">
              <a:rPr lang="en-US" smtClean="0"/>
              <a:t>5/21/25</a:t>
            </a:fld>
            <a:endParaRPr lang="en-US"/>
          </a:p>
        </p:txBody>
      </p:sp>
      <p:sp>
        <p:nvSpPr>
          <p:cNvPr id="6" name="Footer Placeholder 5">
            <a:extLst>
              <a:ext uri="{FF2B5EF4-FFF2-40B4-BE49-F238E27FC236}">
                <a16:creationId xmlns:a16="http://schemas.microsoft.com/office/drawing/2014/main" id="{E4B438C5-9951-03C0-1BF5-C62B284D02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1BF398-4B1F-20F9-E71E-34221185B345}"/>
              </a:ext>
            </a:extLst>
          </p:cNvPr>
          <p:cNvSpPr>
            <a:spLocks noGrp="1"/>
          </p:cNvSpPr>
          <p:nvPr>
            <p:ph type="sldNum" sz="quarter" idx="12"/>
          </p:nvPr>
        </p:nvSpPr>
        <p:spPr/>
        <p:txBody>
          <a:bodyPr/>
          <a:lstStyle/>
          <a:p>
            <a:fld id="{28B70D14-47F5-2E4E-8B04-7C0205F90DFF}" type="slidenum">
              <a:rPr lang="en-US" smtClean="0"/>
              <a:t>‹#›</a:t>
            </a:fld>
            <a:endParaRPr lang="en-US"/>
          </a:p>
        </p:txBody>
      </p:sp>
    </p:spTree>
    <p:extLst>
      <p:ext uri="{BB962C8B-B14F-4D97-AF65-F5344CB8AC3E}">
        <p14:creationId xmlns:p14="http://schemas.microsoft.com/office/powerpoint/2010/main" val="1012165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AC59D2-800E-FD12-A894-49B8D14E3B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4D90D-F291-82F2-90D4-296C14E5CC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B9ED1F-AD41-04E0-CC96-2522D4BFD5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82B13EE-BDB9-4341-B1F5-4C7EA17C1E37}" type="datetimeFigureOut">
              <a:rPr lang="en-US" smtClean="0"/>
              <a:t>5/21/25</a:t>
            </a:fld>
            <a:endParaRPr lang="en-US"/>
          </a:p>
        </p:txBody>
      </p:sp>
      <p:sp>
        <p:nvSpPr>
          <p:cNvPr id="5" name="Footer Placeholder 4">
            <a:extLst>
              <a:ext uri="{FF2B5EF4-FFF2-40B4-BE49-F238E27FC236}">
                <a16:creationId xmlns:a16="http://schemas.microsoft.com/office/drawing/2014/main" id="{D20C6149-2776-9E55-BD49-FBFAB1922A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92D27BA-6407-8992-5C41-B22DB57ACF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B70D14-47F5-2E4E-8B04-7C0205F90DFF}" type="slidenum">
              <a:rPr lang="en-US" smtClean="0"/>
              <a:t>‹#›</a:t>
            </a:fld>
            <a:endParaRPr lang="en-US"/>
          </a:p>
        </p:txBody>
      </p:sp>
    </p:spTree>
    <p:extLst>
      <p:ext uri="{BB962C8B-B14F-4D97-AF65-F5344CB8AC3E}">
        <p14:creationId xmlns:p14="http://schemas.microsoft.com/office/powerpoint/2010/main" val="3094057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Joshua%206&amp;version=ESV"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2792E-10A6-0038-C599-C418A3232F8D}"/>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F488BBB-AB48-FBAC-486A-1C58630277E8}"/>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2EDF9CC2-77AD-3C4F-D211-1A17CDC2DA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500D0A8-2FA3-1E27-ED21-6A535D8F8A59}"/>
              </a:ext>
            </a:extLst>
          </p:cNvPr>
          <p:cNvSpPr txBox="1"/>
          <p:nvPr/>
        </p:nvSpPr>
        <p:spPr>
          <a:xfrm>
            <a:off x="1524000" y="1672985"/>
            <a:ext cx="4330866" cy="1938992"/>
          </a:xfrm>
          <a:prstGeom prst="rect">
            <a:avLst/>
          </a:prstGeom>
          <a:noFill/>
        </p:spPr>
        <p:txBody>
          <a:bodyPr wrap="none" rtlCol="0">
            <a:spAutoFit/>
          </a:bodyPr>
          <a:lstStyle/>
          <a:p>
            <a:r>
              <a:rPr lang="en-US" sz="4000" b="1" dirty="0">
                <a:solidFill>
                  <a:schemeClr val="bg1"/>
                </a:solidFill>
              </a:rPr>
              <a:t>The Fall of Jericho</a:t>
            </a:r>
          </a:p>
          <a:p>
            <a:endParaRPr lang="en-US" sz="4000" b="1" dirty="0">
              <a:solidFill>
                <a:schemeClr val="bg1"/>
              </a:solidFill>
            </a:endParaRPr>
          </a:p>
          <a:p>
            <a:pPr algn="ctr"/>
            <a:r>
              <a:rPr lang="en-US" sz="4000" b="1" dirty="0">
                <a:solidFill>
                  <a:schemeClr val="bg1"/>
                </a:solidFill>
              </a:rPr>
              <a:t>Joshua 6</a:t>
            </a:r>
          </a:p>
        </p:txBody>
      </p:sp>
      <p:pic>
        <p:nvPicPr>
          <p:cNvPr id="6" name="Picture 5" descr="The Walls of Jericho">
            <a:extLst>
              <a:ext uri="{FF2B5EF4-FFF2-40B4-BE49-F238E27FC236}">
                <a16:creationId xmlns:a16="http://schemas.microsoft.com/office/drawing/2014/main" id="{A723A620-6F98-97FB-60AC-6C161D4E5C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3629" y="499250"/>
            <a:ext cx="5128284" cy="5859499"/>
          </a:xfrm>
          <a:prstGeom prst="rect">
            <a:avLst/>
          </a:prstGeom>
          <a:noFill/>
          <a:ln>
            <a:noFill/>
          </a:ln>
        </p:spPr>
      </p:pic>
    </p:spTree>
    <p:extLst>
      <p:ext uri="{BB962C8B-B14F-4D97-AF65-F5344CB8AC3E}">
        <p14:creationId xmlns:p14="http://schemas.microsoft.com/office/powerpoint/2010/main" val="3999978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19EA7-0543-5757-5B55-3ED40B9604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58181-F49C-5836-5247-645D14ED91EA}"/>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378BABF4-0C2F-E65F-38BF-197FA507A1B4}"/>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626D2CBA-E6C4-92B9-8CFA-DAB2BF234A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2E888828-D059-676D-1D55-CE4872B2C6FF}"/>
              </a:ext>
            </a:extLst>
          </p:cNvPr>
          <p:cNvSpPr txBox="1"/>
          <p:nvPr/>
        </p:nvSpPr>
        <p:spPr>
          <a:xfrm>
            <a:off x="416490" y="293440"/>
            <a:ext cx="11359019" cy="6617196"/>
          </a:xfrm>
          <a:prstGeom prst="rect">
            <a:avLst/>
          </a:prstGeom>
          <a:noFill/>
        </p:spPr>
        <p:txBody>
          <a:bodyPr wrap="square">
            <a:spAutoFit/>
          </a:bodyPr>
          <a:lstStyle/>
          <a:p>
            <a:pPr marL="457200" marR="0"/>
            <a:r>
              <a:rPr lang="en-US" sz="3600" b="1" kern="100" dirty="0">
                <a:solidFill>
                  <a:schemeClr val="bg1"/>
                </a:solidFill>
                <a:effectLst/>
                <a:ea typeface="Aptos" panose="020B0004020202020204" pitchFamily="34" charset="0"/>
                <a:cs typeface="Times New Roman" panose="02020603050405020304" pitchFamily="18" charset="0"/>
              </a:rPr>
              <a:t>3. The Rescue of Rahab – Joshua 6:15-17,22-23</a:t>
            </a:r>
          </a:p>
          <a:p>
            <a:pPr marL="457200" marR="0"/>
            <a:endParaRPr lang="en-US" sz="3600" b="1" kern="100" dirty="0">
              <a:solidFill>
                <a:schemeClr val="bg1"/>
              </a:solidFill>
              <a:effectLst/>
              <a:ea typeface="Aptos" panose="020B0004020202020204" pitchFamily="34" charset="0"/>
              <a:cs typeface="Times New Roman" panose="02020603050405020304" pitchFamily="18" charset="0"/>
            </a:endParaRPr>
          </a:p>
          <a:p>
            <a:pPr algn="l"/>
            <a:r>
              <a:rPr lang="en-US" sz="3200" b="1" i="0" baseline="30000" dirty="0">
                <a:solidFill>
                  <a:srgbClr val="000000"/>
                </a:solidFill>
                <a:effectLst/>
                <a:latin typeface="system-ui"/>
              </a:rPr>
              <a:t> </a:t>
            </a:r>
            <a:r>
              <a:rPr lang="en-US" sz="3200" b="1" i="0" dirty="0">
                <a:solidFill>
                  <a:schemeClr val="bg1"/>
                </a:solidFill>
                <a:effectLst/>
              </a:rPr>
              <a:t>On the seventh day they rose early, at the dawn of day, and marched around the city in the same manner seven times. It was only on that day that they marched around the city seven times. </a:t>
            </a:r>
            <a:r>
              <a:rPr lang="en-US" sz="3200" b="1" i="0" baseline="30000" dirty="0">
                <a:solidFill>
                  <a:schemeClr val="bg1"/>
                </a:solidFill>
                <a:effectLst/>
              </a:rPr>
              <a:t> </a:t>
            </a:r>
            <a:r>
              <a:rPr lang="en-US" sz="3200" b="1" i="0" dirty="0">
                <a:solidFill>
                  <a:schemeClr val="bg1"/>
                </a:solidFill>
                <a:effectLst/>
              </a:rPr>
              <a:t>And at the seventh time, when the priests had blown the trumpets, Joshua said to the people, “Shout, for the </a:t>
            </a:r>
            <a:r>
              <a:rPr lang="en-US" sz="3200" b="1" i="0" cap="small" dirty="0">
                <a:solidFill>
                  <a:schemeClr val="bg1"/>
                </a:solidFill>
                <a:effectLst/>
              </a:rPr>
              <a:t>Lord</a:t>
            </a:r>
            <a:r>
              <a:rPr lang="en-US" sz="3200" b="1" i="0" dirty="0">
                <a:solidFill>
                  <a:schemeClr val="bg1"/>
                </a:solidFill>
                <a:effectLst/>
              </a:rPr>
              <a:t> has given you the city. </a:t>
            </a:r>
            <a:r>
              <a:rPr lang="en-US" sz="3200" b="1" i="0" baseline="30000" dirty="0">
                <a:solidFill>
                  <a:schemeClr val="bg1"/>
                </a:solidFill>
                <a:effectLst/>
              </a:rPr>
              <a:t> </a:t>
            </a:r>
            <a:r>
              <a:rPr lang="en-US" sz="3200" b="1" i="0" dirty="0">
                <a:solidFill>
                  <a:schemeClr val="bg1"/>
                </a:solidFill>
                <a:effectLst/>
              </a:rPr>
              <a:t>And the city and all that is within it shall be devoted to the </a:t>
            </a:r>
            <a:r>
              <a:rPr lang="en-US" sz="3200" b="1" i="0" cap="small" dirty="0">
                <a:solidFill>
                  <a:schemeClr val="bg1"/>
                </a:solidFill>
                <a:effectLst/>
              </a:rPr>
              <a:t>Lord</a:t>
            </a:r>
            <a:r>
              <a:rPr lang="en-US" sz="3200" b="1" i="0" dirty="0">
                <a:solidFill>
                  <a:schemeClr val="bg1"/>
                </a:solidFill>
                <a:effectLst/>
              </a:rPr>
              <a:t> for destruction. Only Rahab the prostitute and all who are with her in her house shall live, because she hid the messengers whom we sent.</a:t>
            </a:r>
          </a:p>
          <a:p>
            <a:br>
              <a:rPr lang="en-US" sz="3200" b="0" i="0" dirty="0">
                <a:solidFill>
                  <a:srgbClr val="4A4A4A"/>
                </a:solidFill>
                <a:effectLst/>
                <a:latin typeface="system-ui"/>
                <a:hlinkClick r:id="rId3" tooltip="View Full Chapter"/>
              </a:rPr>
            </a:br>
            <a:endParaRPr lang="en-US" sz="32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24963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52514-645E-F399-56E8-77DFC46DC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89414-4625-A442-6A3A-56B42D7E091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28C4D5DC-D413-7C75-7772-DADBB1416F0B}"/>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93ED6CD5-E27D-B9D6-798B-A69C712A45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B2EE4B8-3460-4F42-57B0-BC3A3E5CDADC}"/>
              </a:ext>
            </a:extLst>
          </p:cNvPr>
          <p:cNvSpPr txBox="1"/>
          <p:nvPr/>
        </p:nvSpPr>
        <p:spPr>
          <a:xfrm>
            <a:off x="678492" y="379038"/>
            <a:ext cx="10835015" cy="4708981"/>
          </a:xfrm>
          <a:prstGeom prst="rect">
            <a:avLst/>
          </a:prstGeom>
          <a:noFill/>
        </p:spPr>
        <p:txBody>
          <a:bodyPr wrap="square" rtlCol="0">
            <a:spAutoFit/>
          </a:bodyPr>
          <a:lstStyle/>
          <a:p>
            <a:r>
              <a:rPr lang="en-US" sz="3600" b="1" dirty="0">
                <a:solidFill>
                  <a:schemeClr val="bg1"/>
                </a:solidFill>
              </a:rPr>
              <a:t>4. Things devoted to destruction  –vs. 21,24</a:t>
            </a:r>
          </a:p>
          <a:p>
            <a:endParaRPr lang="en-US" sz="3600" dirty="0">
              <a:solidFill>
                <a:schemeClr val="bg1"/>
              </a:solidFill>
            </a:endParaRPr>
          </a:p>
          <a:p>
            <a:pPr algn="l"/>
            <a:r>
              <a:rPr lang="en-US" sz="3200" b="1" i="0" baseline="30000" dirty="0">
                <a:solidFill>
                  <a:schemeClr val="bg1"/>
                </a:solidFill>
                <a:effectLst/>
              </a:rPr>
              <a:t>21 </a:t>
            </a:r>
            <a:r>
              <a:rPr lang="en-US" sz="3200" b="1" i="0" dirty="0">
                <a:solidFill>
                  <a:schemeClr val="bg1"/>
                </a:solidFill>
                <a:effectLst/>
              </a:rPr>
              <a:t>Then they devoted all in the city to destruction, both men and women, young and old, oxen, sheep, and donkeys, with the edge of the sword.</a:t>
            </a:r>
          </a:p>
          <a:p>
            <a:pPr algn="l"/>
            <a:r>
              <a:rPr lang="en-US" sz="3200" b="1" i="0" baseline="30000" dirty="0">
                <a:solidFill>
                  <a:schemeClr val="bg1"/>
                </a:solidFill>
                <a:effectLst/>
              </a:rPr>
              <a:t>24 </a:t>
            </a:r>
            <a:r>
              <a:rPr lang="en-US" sz="3200" b="1" i="0" dirty="0">
                <a:solidFill>
                  <a:schemeClr val="bg1"/>
                </a:solidFill>
                <a:effectLst/>
              </a:rPr>
              <a:t>And they burned the city with fire, and everything in it. Only the silver and gold, and the vessels of bronze and of iron, they put into the treasury of the house of the </a:t>
            </a:r>
            <a:r>
              <a:rPr lang="en-US" sz="3200" b="1" i="0" cap="small" dirty="0">
                <a:solidFill>
                  <a:schemeClr val="bg1"/>
                </a:solidFill>
                <a:effectLst/>
              </a:rPr>
              <a:t>Lord</a:t>
            </a:r>
            <a:r>
              <a:rPr lang="en-US" sz="3200" b="1" i="0" dirty="0">
                <a:solidFill>
                  <a:schemeClr val="bg1"/>
                </a:solidFill>
                <a:effectLst/>
              </a:rPr>
              <a:t>.</a:t>
            </a:r>
          </a:p>
          <a:p>
            <a:endParaRPr lang="en-US" sz="3600" dirty="0">
              <a:solidFill>
                <a:schemeClr val="bg1"/>
              </a:solidFill>
            </a:endParaRPr>
          </a:p>
        </p:txBody>
      </p:sp>
    </p:spTree>
    <p:extLst>
      <p:ext uri="{BB962C8B-B14F-4D97-AF65-F5344CB8AC3E}">
        <p14:creationId xmlns:p14="http://schemas.microsoft.com/office/powerpoint/2010/main" val="439893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D416-E81A-D15B-17CD-FDE06E6C9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B3C18-3829-ED70-9586-3422772C302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5E26E6A8-C507-53F8-1769-9ABF4AC06AD5}"/>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F54ECBB9-9FDC-158F-DB4B-62A87C9934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B6D0E33-3A4B-4C16-FF0C-3F8A122C8B91}"/>
              </a:ext>
            </a:extLst>
          </p:cNvPr>
          <p:cNvSpPr txBox="1"/>
          <p:nvPr/>
        </p:nvSpPr>
        <p:spPr>
          <a:xfrm>
            <a:off x="678492" y="379038"/>
            <a:ext cx="10835015" cy="6186309"/>
          </a:xfrm>
          <a:prstGeom prst="rect">
            <a:avLst/>
          </a:prstGeom>
          <a:noFill/>
        </p:spPr>
        <p:txBody>
          <a:bodyPr wrap="square" rtlCol="0">
            <a:spAutoFit/>
          </a:bodyPr>
          <a:lstStyle/>
          <a:p>
            <a:r>
              <a:rPr lang="en-US" sz="3600" b="1">
                <a:solidFill>
                  <a:schemeClr val="bg1"/>
                </a:solidFill>
              </a:rPr>
              <a:t>5. A </a:t>
            </a:r>
            <a:r>
              <a:rPr lang="en-US" sz="3600" b="1" dirty="0">
                <a:solidFill>
                  <a:schemeClr val="bg1"/>
                </a:solidFill>
              </a:rPr>
              <a:t>future curse on the city of Jericho- vs.26</a:t>
            </a:r>
            <a:endParaRPr lang="en-US" sz="3200" b="0" i="0" dirty="0">
              <a:solidFill>
                <a:schemeClr val="bg1"/>
              </a:solidFill>
              <a:effectLst/>
              <a:latin typeface="system-ui"/>
            </a:endParaRPr>
          </a:p>
          <a:p>
            <a:pPr algn="l"/>
            <a:endParaRPr lang="en-US" sz="3600" b="0" i="0" dirty="0">
              <a:solidFill>
                <a:schemeClr val="bg1"/>
              </a:solidFill>
              <a:effectLst/>
              <a:latin typeface="system-ui"/>
            </a:endParaRPr>
          </a:p>
          <a:p>
            <a:pPr algn="l"/>
            <a:r>
              <a:rPr lang="en-US" sz="3200" b="1" i="0" dirty="0">
                <a:solidFill>
                  <a:schemeClr val="bg1"/>
                </a:solidFill>
                <a:effectLst/>
              </a:rPr>
              <a:t>Joshua laid an oath on them at that time, saying, “Cursed before the </a:t>
            </a:r>
            <a:r>
              <a:rPr lang="en-US" sz="3200" b="1" i="0" cap="small" dirty="0">
                <a:solidFill>
                  <a:schemeClr val="bg1"/>
                </a:solidFill>
                <a:effectLst/>
              </a:rPr>
              <a:t>Lord</a:t>
            </a:r>
            <a:r>
              <a:rPr lang="en-US" sz="3200" b="1" i="0" dirty="0">
                <a:solidFill>
                  <a:schemeClr val="bg1"/>
                </a:solidFill>
                <a:effectLst/>
              </a:rPr>
              <a:t> be the man who rises up and rebuilds this city, Jericho.</a:t>
            </a:r>
          </a:p>
          <a:p>
            <a:pPr algn="l"/>
            <a:r>
              <a:rPr lang="en-US" sz="3200" b="1" i="0" dirty="0">
                <a:solidFill>
                  <a:schemeClr val="bg1"/>
                </a:solidFill>
                <a:effectLst/>
              </a:rPr>
              <a:t>“At the cost of his firstborn shall he</a:t>
            </a:r>
            <a:br>
              <a:rPr lang="en-US" sz="3200" b="1" i="0" dirty="0">
                <a:solidFill>
                  <a:schemeClr val="bg1"/>
                </a:solidFill>
                <a:effectLst/>
              </a:rPr>
            </a:br>
            <a:r>
              <a:rPr lang="en-US" sz="3200" b="1" i="0" dirty="0">
                <a:solidFill>
                  <a:schemeClr val="bg1"/>
                </a:solidFill>
                <a:effectLst/>
              </a:rPr>
              <a:t>    lay its foundation,</a:t>
            </a:r>
            <a:br>
              <a:rPr lang="en-US" sz="3200" b="1" i="0" dirty="0">
                <a:solidFill>
                  <a:schemeClr val="bg1"/>
                </a:solidFill>
                <a:effectLst/>
              </a:rPr>
            </a:br>
            <a:r>
              <a:rPr lang="en-US" sz="3200" b="1" i="0" dirty="0">
                <a:solidFill>
                  <a:schemeClr val="bg1"/>
                </a:solidFill>
                <a:effectLst/>
              </a:rPr>
              <a:t>and at the cost of his youngest son</a:t>
            </a:r>
            <a:br>
              <a:rPr lang="en-US" sz="3200" b="1" i="0" dirty="0">
                <a:solidFill>
                  <a:schemeClr val="bg1"/>
                </a:solidFill>
                <a:effectLst/>
              </a:rPr>
            </a:br>
            <a:r>
              <a:rPr lang="en-US" sz="3200" b="1" i="0" dirty="0">
                <a:solidFill>
                  <a:schemeClr val="bg1"/>
                </a:solidFill>
                <a:effectLst/>
              </a:rPr>
              <a:t>    shall he set up its gates.”</a:t>
            </a:r>
          </a:p>
          <a:p>
            <a:pPr algn="l"/>
            <a:endParaRPr lang="en-US" sz="3200" b="1" dirty="0">
              <a:solidFill>
                <a:schemeClr val="bg1"/>
              </a:solidFill>
            </a:endParaRPr>
          </a:p>
          <a:p>
            <a:pPr algn="l"/>
            <a:r>
              <a:rPr lang="en-US" sz="3200" b="1" i="0" dirty="0">
                <a:solidFill>
                  <a:schemeClr val="bg1"/>
                </a:solidFill>
                <a:effectLst/>
              </a:rPr>
              <a:t>(500 years later - 1 Kings 16:34)</a:t>
            </a:r>
          </a:p>
          <a:p>
            <a:endParaRPr lang="en-US" sz="3600" dirty="0">
              <a:solidFill>
                <a:schemeClr val="bg1"/>
              </a:solidFill>
            </a:endParaRPr>
          </a:p>
        </p:txBody>
      </p:sp>
    </p:spTree>
    <p:extLst>
      <p:ext uri="{BB962C8B-B14F-4D97-AF65-F5344CB8AC3E}">
        <p14:creationId xmlns:p14="http://schemas.microsoft.com/office/powerpoint/2010/main" val="2640802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23DE0-80EF-35E1-5FA4-BE1C5A6DB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2146F1-14C6-6A67-D1AB-65AC94C17465}"/>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37586F6-A456-02F4-6DCB-9922B8E91719}"/>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9C8521B6-1877-6311-0B63-D3EE5DD317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B4D26C2-1B0A-771A-3974-E2A2D6D6BCE4}"/>
              </a:ext>
            </a:extLst>
          </p:cNvPr>
          <p:cNvSpPr txBox="1"/>
          <p:nvPr/>
        </p:nvSpPr>
        <p:spPr>
          <a:xfrm>
            <a:off x="427973" y="651907"/>
            <a:ext cx="11359019" cy="4924425"/>
          </a:xfrm>
          <a:prstGeom prst="rect">
            <a:avLst/>
          </a:prstGeom>
          <a:noFill/>
        </p:spPr>
        <p:txBody>
          <a:bodyPr wrap="square">
            <a:spAutoFit/>
          </a:bodyPr>
          <a:lstStyle/>
          <a:p>
            <a:pPr marL="457200" marR="0" algn="ct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When Facing </a:t>
            </a:r>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Y</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our </a:t>
            </a:r>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ersonal Jericho’s</a:t>
            </a:r>
          </a:p>
          <a:p>
            <a:pPr marL="457200" marR="0"/>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buFont typeface="+mj-lt"/>
              <a:buAutoNum type="arabicPeriod"/>
            </a:pPr>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What might be too hard for you is never too hard for God.</a:t>
            </a:r>
          </a:p>
          <a:p>
            <a:pPr marL="342900" marR="0" lvl="0" indent="-342900">
              <a:buFont typeface="+mj-lt"/>
              <a:buAutoNum type="arabicPeriod"/>
            </a:pPr>
            <a:endParaRPr lang="en-US" sz="32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pP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Battles are best fought with prayer and faith. </a:t>
            </a:r>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t>
            </a:r>
          </a:p>
          <a:p>
            <a:pPr marR="0" lvl="0"/>
            <a:endPar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a:r>
              <a:rPr lang="en-US" sz="32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3.</a:t>
            </a: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Keep your eyes on the Lord</a:t>
            </a:r>
            <a:r>
              <a:rPr lang="en-US" sz="3200" dirty="0">
                <a:solidFill>
                  <a:schemeClr val="bg1"/>
                </a:solidFill>
                <a:effectLst/>
              </a:rPr>
              <a:t> .</a:t>
            </a:r>
          </a:p>
          <a:p>
            <a:pPr marR="0" lvl="0"/>
            <a:endParaRPr lang="en-US" sz="3200" kern="100" dirty="0">
              <a:solidFill>
                <a:schemeClr val="bg1"/>
              </a:solidFill>
              <a:ea typeface="Aptos" panose="020B0004020202020204" pitchFamily="34" charset="0"/>
              <a:cs typeface="Times New Roman" panose="02020603050405020304" pitchFamily="18" charset="0"/>
            </a:endParaRPr>
          </a:p>
          <a:p>
            <a:pPr marR="0" lvl="0"/>
            <a:r>
              <a:rPr lang="en-US" sz="3200" kern="100" dirty="0">
                <a:solidFill>
                  <a:schemeClr val="bg1"/>
                </a:solidFill>
                <a:effectLst/>
                <a:ea typeface="Aptos" panose="020B0004020202020204" pitchFamily="34" charset="0"/>
                <a:cs typeface="Times New Roman" panose="02020603050405020304" pitchFamily="18" charset="0"/>
              </a:rPr>
              <a:t>4.</a:t>
            </a:r>
            <a:r>
              <a:rPr lang="en-US" sz="1800" b="1" dirty="0">
                <a:effectLst/>
                <a:latin typeface="Aptos" panose="020B0004020202020204" pitchFamily="34" charset="0"/>
                <a:ea typeface="Aptos" panose="020B0004020202020204" pitchFamily="34" charset="0"/>
                <a:cs typeface="Times New Roman" panose="02020603050405020304" pitchFamily="18" charset="0"/>
              </a:rPr>
              <a:t> </a:t>
            </a: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 silent and get ready to shout. </a:t>
            </a:r>
            <a:endParaRPr lang="en-US" sz="32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32006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B3FD3-DCF6-927F-666D-33AD5BB12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1D55D0-0AC5-91FF-485D-124BBAF6523A}"/>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5AB4C3EB-0E00-8BBD-12BF-4EEA507D02CE}"/>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4B38EA56-9D16-02CF-E467-35CAB351EE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DA72DFC-60BF-E06A-B922-1E8BD496B2A5}"/>
              </a:ext>
            </a:extLst>
          </p:cNvPr>
          <p:cNvSpPr txBox="1"/>
          <p:nvPr/>
        </p:nvSpPr>
        <p:spPr>
          <a:xfrm>
            <a:off x="1524000" y="1672985"/>
            <a:ext cx="9764404" cy="1938992"/>
          </a:xfrm>
          <a:prstGeom prst="rect">
            <a:avLst/>
          </a:prstGeom>
          <a:noFill/>
        </p:spPr>
        <p:txBody>
          <a:bodyPr wrap="none" rtlCol="0">
            <a:spAutoFit/>
          </a:bodyPr>
          <a:lstStyle/>
          <a:p>
            <a:r>
              <a:rPr lang="en-US" sz="4000" b="1" dirty="0">
                <a:solidFill>
                  <a:schemeClr val="bg1"/>
                </a:solidFill>
              </a:rPr>
              <a:t>Shout! For the Lord has given you the city.</a:t>
            </a:r>
          </a:p>
          <a:p>
            <a:endParaRPr lang="en-US" sz="4000" b="1" dirty="0">
              <a:solidFill>
                <a:schemeClr val="bg1"/>
              </a:solidFill>
            </a:endParaRPr>
          </a:p>
          <a:p>
            <a:pPr algn="ctr"/>
            <a:r>
              <a:rPr lang="en-US" sz="4000" b="1" dirty="0">
                <a:solidFill>
                  <a:schemeClr val="bg1"/>
                </a:solidFill>
              </a:rPr>
              <a:t>Joshua 6:16</a:t>
            </a:r>
          </a:p>
        </p:txBody>
      </p:sp>
    </p:spTree>
    <p:extLst>
      <p:ext uri="{BB962C8B-B14F-4D97-AF65-F5344CB8AC3E}">
        <p14:creationId xmlns:p14="http://schemas.microsoft.com/office/powerpoint/2010/main" val="2464784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3179C-09EC-0EF3-B3EA-A9920B55C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76166-63FB-FBD2-FA72-27223629A98C}"/>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55237B55-B56A-3353-D561-AA114C31BDF9}"/>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19761999-5B3F-D9BC-0205-26D6917F21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994F5E6-91EB-2EAE-8F25-535935FFF06F}"/>
              </a:ext>
            </a:extLst>
          </p:cNvPr>
          <p:cNvSpPr txBox="1"/>
          <p:nvPr/>
        </p:nvSpPr>
        <p:spPr>
          <a:xfrm>
            <a:off x="824460" y="2316163"/>
            <a:ext cx="10241714" cy="2554545"/>
          </a:xfrm>
          <a:prstGeom prst="rect">
            <a:avLst/>
          </a:prstGeom>
          <a:noFill/>
        </p:spPr>
        <p:txBody>
          <a:bodyPr wrap="none" rtlCol="0">
            <a:spAutoFit/>
          </a:bodyPr>
          <a:lstStyle/>
          <a:p>
            <a:r>
              <a:rPr lang="en-US" sz="4000" b="1" dirty="0">
                <a:solidFill>
                  <a:schemeClr val="bg1"/>
                </a:solidFill>
              </a:rPr>
              <a:t>Observation:  </a:t>
            </a:r>
          </a:p>
          <a:p>
            <a:r>
              <a:rPr lang="en-US" sz="4000" b="1" dirty="0">
                <a:solidFill>
                  <a:schemeClr val="bg1"/>
                </a:solidFill>
              </a:rPr>
              <a:t>Read Joshua 6</a:t>
            </a:r>
          </a:p>
          <a:p>
            <a:r>
              <a:rPr lang="en-US" sz="4000" b="1" dirty="0">
                <a:solidFill>
                  <a:schemeClr val="bg1"/>
                </a:solidFill>
              </a:rPr>
              <a:t>What are key words/phrases that stand out </a:t>
            </a:r>
          </a:p>
          <a:p>
            <a:r>
              <a:rPr lang="en-US" sz="4000" b="1" dirty="0">
                <a:solidFill>
                  <a:schemeClr val="bg1"/>
                </a:solidFill>
              </a:rPr>
              <a:t>in the chapter?</a:t>
            </a:r>
          </a:p>
        </p:txBody>
      </p:sp>
      <p:pic>
        <p:nvPicPr>
          <p:cNvPr id="1026" name="Picture 2" descr="The Roles of Thinking, Observing, and ...">
            <a:extLst>
              <a:ext uri="{FF2B5EF4-FFF2-40B4-BE49-F238E27FC236}">
                <a16:creationId xmlns:a16="http://schemas.microsoft.com/office/drawing/2014/main" id="{7A60212D-BBE2-D39D-76AC-744E25B294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8939" y="457200"/>
            <a:ext cx="4516775" cy="2893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228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82AD2-BEA9-F8AC-E17D-A19DCA9F32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4726F-A78C-D866-D928-FA5392C09727}"/>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FA24FCE2-04E7-D3B4-D677-EC83ACC5EAC0}"/>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CE32F83F-CCB7-D777-33F3-A88D573104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23C4AF6-8596-48E9-8C4E-A3D94430DFD6}"/>
              </a:ext>
            </a:extLst>
          </p:cNvPr>
          <p:cNvSpPr txBox="1"/>
          <p:nvPr/>
        </p:nvSpPr>
        <p:spPr>
          <a:xfrm>
            <a:off x="186943" y="151179"/>
            <a:ext cx="11818114" cy="5139869"/>
          </a:xfrm>
          <a:prstGeom prst="rect">
            <a:avLst/>
          </a:prstGeom>
          <a:noFill/>
        </p:spPr>
        <p:txBody>
          <a:bodyPr wrap="square" rtlCol="0">
            <a:spAutoFit/>
          </a:bodyPr>
          <a:lstStyle/>
          <a:p>
            <a:pPr marL="0" marR="0"/>
            <a:endParaRPr lang="en-US" sz="3600" b="1" kern="100" dirty="0">
              <a:solidFill>
                <a:schemeClr val="bg1"/>
              </a:solidFill>
              <a:effectLst/>
              <a:ea typeface="Aptos" panose="020B0004020202020204" pitchFamily="34" charset="0"/>
              <a:cs typeface="Times New Roman" panose="02020603050405020304" pitchFamily="18" charset="0"/>
            </a:endParaRPr>
          </a:p>
          <a:p>
            <a:pPr marL="0" marR="0"/>
            <a:r>
              <a:rPr lang="en-US" sz="3600" b="1" kern="100" dirty="0">
                <a:solidFill>
                  <a:schemeClr val="bg1"/>
                </a:solidFill>
                <a:effectLst/>
                <a:ea typeface="Aptos" panose="020B0004020202020204" pitchFamily="34" charset="0"/>
                <a:cs typeface="Times New Roman" panose="02020603050405020304" pitchFamily="18" charset="0"/>
              </a:rPr>
              <a:t>Key words/phrases – </a:t>
            </a:r>
          </a:p>
          <a:p>
            <a:pPr marL="0" marR="0"/>
            <a:r>
              <a:rPr lang="en-US" sz="3200" b="1" kern="100" dirty="0">
                <a:solidFill>
                  <a:schemeClr val="bg1"/>
                </a:solidFill>
                <a:effectLst/>
                <a:ea typeface="Aptos" panose="020B0004020202020204" pitchFamily="34" charset="0"/>
                <a:cs typeface="Times New Roman" panose="02020603050405020304" pitchFamily="18" charset="0"/>
              </a:rPr>
              <a:t>-Gilgal</a:t>
            </a:r>
            <a:r>
              <a:rPr lang="en-US" sz="3200" kern="100" dirty="0">
                <a:solidFill>
                  <a:schemeClr val="bg1"/>
                </a:solidFill>
                <a:effectLst/>
                <a:ea typeface="Aptos" panose="020B0004020202020204" pitchFamily="34" charset="0"/>
                <a:cs typeface="Times New Roman" panose="02020603050405020304" pitchFamily="18" charset="0"/>
              </a:rPr>
              <a:t> (base camp) (2-3 miles from Jericho) 1:11,14</a:t>
            </a:r>
          </a:p>
          <a:p>
            <a:pPr marL="0" marR="0"/>
            <a:r>
              <a:rPr lang="en-US" sz="3200" b="1" kern="100" dirty="0">
                <a:solidFill>
                  <a:schemeClr val="bg1"/>
                </a:solidFill>
                <a:effectLst/>
                <a:ea typeface="Aptos" panose="020B0004020202020204" pitchFamily="34" charset="0"/>
                <a:cs typeface="Times New Roman" panose="02020603050405020304" pitchFamily="18" charset="0"/>
              </a:rPr>
              <a:t>-Seven priests, seven trumpets, seventh day, seven times </a:t>
            </a:r>
            <a:r>
              <a:rPr lang="en-US" sz="3200" b="1" kern="100" dirty="0">
                <a:solidFill>
                  <a:schemeClr val="bg1"/>
                </a:solidFill>
                <a:ea typeface="Aptos" panose="020B0004020202020204" pitchFamily="34" charset="0"/>
                <a:cs typeface="Times New Roman" panose="02020603050405020304" pitchFamily="18" charset="0"/>
              </a:rPr>
              <a:t>(v</a:t>
            </a:r>
            <a:r>
              <a:rPr lang="en-US" sz="3200" b="1" kern="100" dirty="0">
                <a:solidFill>
                  <a:schemeClr val="bg1"/>
                </a:solidFill>
                <a:effectLst/>
                <a:ea typeface="Aptos" panose="020B0004020202020204" pitchFamily="34" charset="0"/>
                <a:cs typeface="Times New Roman" panose="02020603050405020304" pitchFamily="18" charset="0"/>
              </a:rPr>
              <a:t>s.3-4)</a:t>
            </a:r>
            <a:endParaRPr lang="en-US" sz="3200" kern="100" dirty="0">
              <a:solidFill>
                <a:schemeClr val="bg1"/>
              </a:solidFill>
              <a:effectLst/>
              <a:ea typeface="Aptos" panose="020B0004020202020204" pitchFamily="34" charset="0"/>
              <a:cs typeface="Times New Roman" panose="02020603050405020304" pitchFamily="18" charset="0"/>
            </a:endParaRPr>
          </a:p>
          <a:p>
            <a:pPr marL="0" marR="0"/>
            <a:r>
              <a:rPr lang="en-US" sz="3200" b="1" kern="100" dirty="0">
                <a:solidFill>
                  <a:schemeClr val="bg1"/>
                </a:solidFill>
                <a:effectLst/>
                <a:ea typeface="Aptos" panose="020B0004020202020204" pitchFamily="34" charset="0"/>
                <a:cs typeface="Times New Roman" panose="02020603050405020304" pitchFamily="18" charset="0"/>
              </a:rPr>
              <a:t>You shall march around the city, all the men of war going </a:t>
            </a:r>
          </a:p>
          <a:p>
            <a:pPr marL="0" marR="0"/>
            <a:r>
              <a:rPr lang="en-US" sz="3200" b="1" kern="100" dirty="0">
                <a:solidFill>
                  <a:schemeClr val="bg1"/>
                </a:solidFill>
                <a:effectLst/>
                <a:ea typeface="Aptos" panose="020B0004020202020204" pitchFamily="34" charset="0"/>
                <a:cs typeface="Times New Roman" panose="02020603050405020304" pitchFamily="18" charset="0"/>
              </a:rPr>
              <a:t>around the city once. Thus shall you do for six days. </a:t>
            </a:r>
            <a:r>
              <a:rPr lang="en-US" sz="3200" b="1" u="sng" kern="100" dirty="0">
                <a:solidFill>
                  <a:schemeClr val="bg1"/>
                </a:solidFill>
                <a:effectLst/>
                <a:ea typeface="Aptos" panose="020B0004020202020204" pitchFamily="34" charset="0"/>
                <a:cs typeface="Times New Roman" panose="02020603050405020304" pitchFamily="18" charset="0"/>
              </a:rPr>
              <a:t>Seven priests</a:t>
            </a:r>
            <a:r>
              <a:rPr lang="en-US" sz="3200" b="1" kern="100" dirty="0">
                <a:solidFill>
                  <a:schemeClr val="bg1"/>
                </a:solidFill>
                <a:effectLst/>
                <a:ea typeface="Aptos" panose="020B0004020202020204" pitchFamily="34" charset="0"/>
                <a:cs typeface="Times New Roman" panose="02020603050405020304" pitchFamily="18" charset="0"/>
              </a:rPr>
              <a:t> shall bear </a:t>
            </a:r>
            <a:r>
              <a:rPr lang="en-US" sz="3200" b="1" u="sng" kern="100" dirty="0">
                <a:solidFill>
                  <a:schemeClr val="bg1"/>
                </a:solidFill>
                <a:effectLst/>
                <a:ea typeface="Aptos" panose="020B0004020202020204" pitchFamily="34" charset="0"/>
                <a:cs typeface="Times New Roman" panose="02020603050405020304" pitchFamily="18" charset="0"/>
              </a:rPr>
              <a:t>seven trumpets </a:t>
            </a:r>
            <a:r>
              <a:rPr lang="en-US" sz="3200" b="1" kern="100" dirty="0">
                <a:solidFill>
                  <a:schemeClr val="bg1"/>
                </a:solidFill>
                <a:effectLst/>
                <a:ea typeface="Aptos" panose="020B0004020202020204" pitchFamily="34" charset="0"/>
                <a:cs typeface="Times New Roman" panose="02020603050405020304" pitchFamily="18" charset="0"/>
              </a:rPr>
              <a:t>of rams' horns before the ark. </a:t>
            </a:r>
          </a:p>
          <a:p>
            <a:pPr marL="0" marR="0"/>
            <a:r>
              <a:rPr lang="en-US" sz="3200" b="1" kern="100" dirty="0">
                <a:solidFill>
                  <a:schemeClr val="bg1"/>
                </a:solidFill>
                <a:effectLst/>
                <a:ea typeface="Aptos" panose="020B0004020202020204" pitchFamily="34" charset="0"/>
                <a:cs typeface="Times New Roman" panose="02020603050405020304" pitchFamily="18" charset="0"/>
              </a:rPr>
              <a:t>On the </a:t>
            </a:r>
            <a:r>
              <a:rPr lang="en-US" sz="3200" b="1" u="sng" kern="100" dirty="0">
                <a:solidFill>
                  <a:schemeClr val="bg1"/>
                </a:solidFill>
                <a:effectLst/>
                <a:ea typeface="Aptos" panose="020B0004020202020204" pitchFamily="34" charset="0"/>
                <a:cs typeface="Times New Roman" panose="02020603050405020304" pitchFamily="18" charset="0"/>
              </a:rPr>
              <a:t>seventh day </a:t>
            </a:r>
            <a:r>
              <a:rPr lang="en-US" sz="3200" b="1" kern="100" dirty="0">
                <a:solidFill>
                  <a:schemeClr val="bg1"/>
                </a:solidFill>
                <a:effectLst/>
                <a:ea typeface="Aptos" panose="020B0004020202020204" pitchFamily="34" charset="0"/>
                <a:cs typeface="Times New Roman" panose="02020603050405020304" pitchFamily="18" charset="0"/>
              </a:rPr>
              <a:t>you shall march around the city </a:t>
            </a:r>
            <a:r>
              <a:rPr lang="en-US" sz="3200" b="1" u="sng" kern="100" dirty="0">
                <a:solidFill>
                  <a:schemeClr val="bg1"/>
                </a:solidFill>
                <a:effectLst/>
                <a:ea typeface="Aptos" panose="020B0004020202020204" pitchFamily="34" charset="0"/>
                <a:cs typeface="Times New Roman" panose="02020603050405020304" pitchFamily="18" charset="0"/>
              </a:rPr>
              <a:t>seven times</a:t>
            </a:r>
            <a:r>
              <a:rPr lang="en-US" sz="3200" b="1" kern="100" dirty="0">
                <a:solidFill>
                  <a:schemeClr val="bg1"/>
                </a:solidFill>
                <a:effectLst/>
                <a:ea typeface="Aptos" panose="020B0004020202020204" pitchFamily="34" charset="0"/>
                <a:cs typeface="Times New Roman" panose="02020603050405020304" pitchFamily="18" charset="0"/>
              </a:rPr>
              <a:t>, and the priests shall blow the trumpets. </a:t>
            </a:r>
            <a:endParaRPr lang="en-US" sz="3200" b="1" dirty="0">
              <a:solidFill>
                <a:schemeClr val="bg1"/>
              </a:solidFill>
            </a:endParaRPr>
          </a:p>
        </p:txBody>
      </p:sp>
    </p:spTree>
    <p:extLst>
      <p:ext uri="{BB962C8B-B14F-4D97-AF65-F5344CB8AC3E}">
        <p14:creationId xmlns:p14="http://schemas.microsoft.com/office/powerpoint/2010/main" val="78347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ACA34-4CA0-3DFC-B7B3-2A35706EA9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D6D86-7EA8-CF8F-34A8-0056D358658B}"/>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2EA1FE2F-CFA9-8DA8-483A-68F079C1E174}"/>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4483696C-53CF-D30A-0BB7-9B5CC01248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55C6AC4-7F1B-BBF2-910D-EB283945340F}"/>
              </a:ext>
            </a:extLst>
          </p:cNvPr>
          <p:cNvSpPr txBox="1"/>
          <p:nvPr/>
        </p:nvSpPr>
        <p:spPr>
          <a:xfrm>
            <a:off x="1524000" y="920621"/>
            <a:ext cx="9022150" cy="5016758"/>
          </a:xfrm>
          <a:prstGeom prst="rect">
            <a:avLst/>
          </a:prstGeom>
          <a:noFill/>
        </p:spPr>
        <p:txBody>
          <a:bodyPr wrap="none" rtlCol="0">
            <a:spAutoFit/>
          </a:bodyPr>
          <a:lstStyle/>
          <a:p>
            <a:pPr marL="0" marR="0"/>
            <a:r>
              <a:rPr lang="en-US" sz="4000" b="1" kern="100" dirty="0">
                <a:solidFill>
                  <a:schemeClr val="bg1"/>
                </a:solidFill>
                <a:effectLst/>
                <a:ea typeface="Aptos" panose="020B0004020202020204" pitchFamily="34" charset="0"/>
                <a:cs typeface="Times New Roman" panose="02020603050405020304" pitchFamily="18" charset="0"/>
              </a:rPr>
              <a:t>Action words – </a:t>
            </a:r>
          </a:p>
          <a:p>
            <a:pPr marL="0" marR="0"/>
            <a:r>
              <a:rPr lang="en-US" sz="4000" b="1" kern="100" dirty="0">
                <a:solidFill>
                  <a:schemeClr val="bg1"/>
                </a:solidFill>
                <a:effectLst/>
                <a:ea typeface="Aptos" panose="020B0004020202020204" pitchFamily="34" charset="0"/>
                <a:cs typeface="Times New Roman" panose="02020603050405020304" pitchFamily="18" charset="0"/>
              </a:rPr>
              <a:t>March or walk(</a:t>
            </a:r>
            <a:r>
              <a:rPr lang="en-US" sz="4000" b="1" kern="100" dirty="0" err="1">
                <a:solidFill>
                  <a:schemeClr val="bg1"/>
                </a:solidFill>
                <a:effectLst/>
                <a:ea typeface="Aptos" panose="020B0004020202020204" pitchFamily="34" charset="0"/>
                <a:cs typeface="Times New Roman" panose="02020603050405020304" pitchFamily="18" charset="0"/>
              </a:rPr>
              <a:t>ing</a:t>
            </a:r>
            <a:r>
              <a:rPr lang="en-US" sz="4000" b="1" kern="100" dirty="0">
                <a:solidFill>
                  <a:schemeClr val="bg1"/>
                </a:solidFill>
                <a:effectLst/>
                <a:ea typeface="Aptos" panose="020B0004020202020204" pitchFamily="34" charset="0"/>
                <a:cs typeface="Times New Roman" panose="02020603050405020304" pitchFamily="18" charset="0"/>
              </a:rPr>
              <a:t>)  - 6:3,4,7,9,13,14,15</a:t>
            </a:r>
          </a:p>
          <a:p>
            <a:pPr marL="0" marR="0"/>
            <a:r>
              <a:rPr lang="en-US" sz="4000" b="1" kern="100" dirty="0">
                <a:solidFill>
                  <a:schemeClr val="bg1"/>
                </a:solidFill>
                <a:effectLst/>
                <a:ea typeface="Aptos" panose="020B0004020202020204" pitchFamily="34" charset="0"/>
                <a:cs typeface="Times New Roman" panose="02020603050405020304" pitchFamily="18" charset="0"/>
              </a:rPr>
              <a:t>Take up – vs.6</a:t>
            </a:r>
          </a:p>
          <a:p>
            <a:pPr marL="0" marR="0"/>
            <a:r>
              <a:rPr lang="en-US" sz="4000" b="1" kern="100" dirty="0">
                <a:solidFill>
                  <a:schemeClr val="bg1"/>
                </a:solidFill>
                <a:effectLst/>
                <a:ea typeface="Aptos" panose="020B0004020202020204" pitchFamily="34" charset="0"/>
                <a:cs typeface="Times New Roman" panose="02020603050405020304" pitchFamily="18" charset="0"/>
              </a:rPr>
              <a:t>Blew – vs.8</a:t>
            </a:r>
          </a:p>
          <a:p>
            <a:pPr marL="0" marR="0"/>
            <a:r>
              <a:rPr lang="en-US" sz="4000" b="1" kern="100" dirty="0">
                <a:solidFill>
                  <a:schemeClr val="bg1"/>
                </a:solidFill>
                <a:effectLst/>
                <a:ea typeface="Aptos" panose="020B0004020202020204" pitchFamily="34" charset="0"/>
                <a:cs typeface="Times New Roman" panose="02020603050405020304" pitchFamily="18" charset="0"/>
              </a:rPr>
              <a:t>Shout – vs.10</a:t>
            </a:r>
          </a:p>
          <a:p>
            <a:pPr marL="0" marR="0"/>
            <a:r>
              <a:rPr lang="en-US" sz="4000" b="1" kern="100" dirty="0">
                <a:solidFill>
                  <a:schemeClr val="bg1"/>
                </a:solidFill>
                <a:effectLst/>
                <a:ea typeface="Aptos" panose="020B0004020202020204" pitchFamily="34" charset="0"/>
                <a:cs typeface="Times New Roman" panose="02020603050405020304" pitchFamily="18" charset="0"/>
              </a:rPr>
              <a:t>Took up – vs.12-13</a:t>
            </a:r>
          </a:p>
          <a:p>
            <a:pPr marL="0" marR="0"/>
            <a:r>
              <a:rPr lang="en-US" sz="4000" b="1" kern="100" dirty="0">
                <a:solidFill>
                  <a:schemeClr val="bg1"/>
                </a:solidFill>
                <a:effectLst/>
                <a:ea typeface="Aptos" panose="020B0004020202020204" pitchFamily="34" charset="0"/>
                <a:cs typeface="Times New Roman" panose="02020603050405020304" pitchFamily="18" charset="0"/>
              </a:rPr>
              <a:t>Brought out – vs.23</a:t>
            </a:r>
          </a:p>
          <a:p>
            <a:endParaRPr lang="en-US" sz="4000" b="1" dirty="0">
              <a:solidFill>
                <a:schemeClr val="bg1"/>
              </a:solidFill>
            </a:endParaRPr>
          </a:p>
        </p:txBody>
      </p:sp>
    </p:spTree>
    <p:extLst>
      <p:ext uri="{BB962C8B-B14F-4D97-AF65-F5344CB8AC3E}">
        <p14:creationId xmlns:p14="http://schemas.microsoft.com/office/powerpoint/2010/main" val="46775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FB816-7F97-3743-6515-D1A60B299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1F6E5C-5247-58E0-C83B-EB6F91638D6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80F1E4E4-06FD-A00D-E60B-7CCD0BE87C30}"/>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162BAAE9-6909-7F8C-3476-23F4D94EC5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ED60805-070A-DCBE-43CE-FDAE1A1561F0}"/>
              </a:ext>
            </a:extLst>
          </p:cNvPr>
          <p:cNvSpPr txBox="1"/>
          <p:nvPr/>
        </p:nvSpPr>
        <p:spPr>
          <a:xfrm>
            <a:off x="1715153" y="447144"/>
            <a:ext cx="9131282" cy="1200329"/>
          </a:xfrm>
          <a:prstGeom prst="rect">
            <a:avLst/>
          </a:prstGeom>
          <a:noFill/>
        </p:spPr>
        <p:txBody>
          <a:bodyPr wrap="none" rtlCol="0">
            <a:spAutoFit/>
          </a:bodyPr>
          <a:lstStyle/>
          <a:p>
            <a:pPr marL="742950" marR="0" indent="-742950" algn="ctr">
              <a:buAutoNum type="arabicPeriod"/>
            </a:pP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God’s divine reputation goes before the</a:t>
            </a:r>
          </a:p>
          <a:p>
            <a:pPr marR="0" algn="ct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people of Israel</a:t>
            </a:r>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A2DA1695-E806-9186-DDD5-2C2EA0EBF5B8}"/>
              </a:ext>
            </a:extLst>
          </p:cNvPr>
          <p:cNvSpPr txBox="1"/>
          <p:nvPr/>
        </p:nvSpPr>
        <p:spPr>
          <a:xfrm>
            <a:off x="634652" y="1600200"/>
            <a:ext cx="11252547" cy="5016758"/>
          </a:xfrm>
          <a:prstGeom prst="rect">
            <a:avLst/>
          </a:prstGeom>
          <a:noFill/>
        </p:spPr>
        <p:txBody>
          <a:bodyPr wrap="square">
            <a:spAutoFit/>
          </a:bodyPr>
          <a:lstStyle/>
          <a:p>
            <a:pPr marL="0" marR="0" indent="457200"/>
            <a:r>
              <a:rPr lang="en-US" sz="3200" kern="100" dirty="0">
                <a:solidFill>
                  <a:schemeClr val="bg1"/>
                </a:solidFill>
                <a:effectLst/>
                <a:latin typeface="Segoe UI" panose="020B0502040204020203" pitchFamily="34" charset="0"/>
                <a:ea typeface="Aptos" panose="020B0004020202020204" pitchFamily="34" charset="0"/>
                <a:cs typeface="Times New Roman" panose="02020603050405020304" pitchFamily="18" charset="0"/>
              </a:rPr>
              <a:t>Now Jericho was shut up inside and outside because of the people of Israel. None went out, and none came in. 											Joshua 6:1</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r>
              <a:rPr lang="en-US" sz="3200" kern="100" dirty="0">
                <a:solidFill>
                  <a:schemeClr val="bg1"/>
                </a:solidFill>
                <a:effectLst/>
                <a:latin typeface="Segoe UI" panose="020B0502040204020203" pitchFamily="34" charset="0"/>
                <a:ea typeface="Aptos" panose="020B0004020202020204" pitchFamily="34" charset="0"/>
                <a:cs typeface="Times New Roman" panose="02020603050405020304" pitchFamily="18" charset="0"/>
              </a:rPr>
              <a:t>As soon as all the kings of the Amorites who were beyond the Jordan to the west, and all the kings of the Canaanites who were by the sea, heard that the </a:t>
            </a:r>
            <a:r>
              <a:rPr lang="en-US" sz="3200" kern="100" cap="small" dirty="0">
                <a:solidFill>
                  <a:schemeClr val="bg1"/>
                </a:solidFill>
                <a:effectLst/>
                <a:latin typeface="Segoe UI" panose="020B0502040204020203" pitchFamily="34" charset="0"/>
                <a:ea typeface="Aptos" panose="020B0004020202020204" pitchFamily="34" charset="0"/>
                <a:cs typeface="Times New Roman" panose="02020603050405020304" pitchFamily="18" charset="0"/>
              </a:rPr>
              <a:t>Lord</a:t>
            </a:r>
            <a:r>
              <a:rPr lang="en-US" sz="3200" kern="100" dirty="0">
                <a:solidFill>
                  <a:schemeClr val="bg1"/>
                </a:solidFill>
                <a:effectLst/>
                <a:latin typeface="Segoe UI" panose="020B0502040204020203" pitchFamily="34" charset="0"/>
                <a:ea typeface="Aptos" panose="020B0004020202020204" pitchFamily="34" charset="0"/>
                <a:cs typeface="Times New Roman" panose="02020603050405020304" pitchFamily="18" charset="0"/>
              </a:rPr>
              <a:t> had dried up the waters of the Jordan for the people of Israel until they had crossed over, their hearts melted and there was no longer any spirit in them because of the people of Israel. 														Joshua 5:1</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9626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F8C4A-F715-36B9-43FA-91884B2BC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6E12F4-4975-DAAA-7EC8-6B1A9589CA9F}"/>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96F9A718-F3BA-DE46-376A-3AC1DA388F7E}"/>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556C96C3-0722-B81B-2575-A0B7E4A24A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Biblical Sites: Three Discoveries at Jericho – Bible Archaeology Report">
            <a:extLst>
              <a:ext uri="{FF2B5EF4-FFF2-40B4-BE49-F238E27FC236}">
                <a16:creationId xmlns:a16="http://schemas.microsoft.com/office/drawing/2014/main" id="{1DB6D2FD-BEBE-E1FC-1FCF-4575B9EBE77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4731" y="86238"/>
            <a:ext cx="6665291" cy="6665291"/>
          </a:xfrm>
          <a:prstGeom prst="rect">
            <a:avLst/>
          </a:prstGeom>
          <a:noFill/>
        </p:spPr>
      </p:pic>
      <p:sp>
        <p:nvSpPr>
          <p:cNvPr id="9" name="TextBox 8">
            <a:extLst>
              <a:ext uri="{FF2B5EF4-FFF2-40B4-BE49-F238E27FC236}">
                <a16:creationId xmlns:a16="http://schemas.microsoft.com/office/drawing/2014/main" id="{CA908B63-9B9B-9ED0-AEB7-CBDC4B6E8D52}"/>
              </a:ext>
            </a:extLst>
          </p:cNvPr>
          <p:cNvSpPr txBox="1"/>
          <p:nvPr/>
        </p:nvSpPr>
        <p:spPr>
          <a:xfrm>
            <a:off x="6980901" y="653117"/>
            <a:ext cx="5041998" cy="5016758"/>
          </a:xfrm>
          <a:prstGeom prst="rect">
            <a:avLst/>
          </a:prstGeom>
          <a:noFill/>
        </p:spPr>
        <p:txBody>
          <a:bodyPr wrap="square">
            <a:spAutoFit/>
          </a:bodyPr>
          <a:lstStyle/>
          <a:p>
            <a:pPr marL="0" marR="0"/>
            <a:r>
              <a:rPr lang="en-US" sz="3200" kern="100" dirty="0">
                <a:solidFill>
                  <a:schemeClr val="bg1"/>
                </a:solidFill>
                <a:effectLst/>
                <a:ea typeface="Aptos" panose="020B0004020202020204" pitchFamily="34" charset="0"/>
                <a:cs typeface="Times New Roman" panose="02020603050405020304" pitchFamily="18" charset="0"/>
              </a:rPr>
              <a:t>City of Jericho – around 10 acres, with approximately 2,000 people who lived in the city.</a:t>
            </a:r>
            <a:r>
              <a:rPr lang="en-US" sz="3200" b="1" i="1" kern="0" dirty="0">
                <a:solidFill>
                  <a:schemeClr val="bg1"/>
                </a:solidFill>
                <a:effectLst/>
                <a:ea typeface="Aptos" panose="020B0004020202020204" pitchFamily="34" charset="0"/>
                <a:cs typeface="Times New Roman" panose="02020603050405020304" pitchFamily="18" charset="0"/>
              </a:rPr>
              <a:t> </a:t>
            </a:r>
          </a:p>
          <a:p>
            <a:pPr marL="0" marR="0"/>
            <a:r>
              <a:rPr lang="en-US" sz="3200" kern="100" dirty="0">
                <a:solidFill>
                  <a:schemeClr val="bg1"/>
                </a:solidFill>
                <a:effectLst/>
                <a:ea typeface="Aptos" panose="020B0004020202020204" pitchFamily="34" charset="0"/>
                <a:cs typeface="Times New Roman" panose="02020603050405020304" pitchFamily="18" charset="0"/>
              </a:rPr>
              <a:t>The outer wall was 6 feet thick and 20 feet high. The inner wall was 12 feet thick and 30 feet high. Between these walls was a 15-foot guarded walkway. </a:t>
            </a:r>
          </a:p>
        </p:txBody>
      </p:sp>
    </p:spTree>
    <p:extLst>
      <p:ext uri="{BB962C8B-B14F-4D97-AF65-F5344CB8AC3E}">
        <p14:creationId xmlns:p14="http://schemas.microsoft.com/office/powerpoint/2010/main" val="2689863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72E56-5B68-A67B-2224-776518D98E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EE385-E369-8B6F-F39F-FB00E6BC0F9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B886548A-745D-6435-8034-DDBC8B03D83F}"/>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F15C8FEC-DB26-26E1-8804-4F24F2BFC8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BF27840-B590-C458-28AD-5E8E82E0C35E}"/>
              </a:ext>
            </a:extLst>
          </p:cNvPr>
          <p:cNvSpPr txBox="1"/>
          <p:nvPr/>
        </p:nvSpPr>
        <p:spPr>
          <a:xfrm>
            <a:off x="227556" y="3107009"/>
            <a:ext cx="11110587" cy="1754326"/>
          </a:xfrm>
          <a:prstGeom prst="rect">
            <a:avLst/>
          </a:prstGeom>
          <a:noFill/>
        </p:spPr>
        <p:txBody>
          <a:bodyPr wrap="square">
            <a:spAutoFit/>
          </a:bodyPr>
          <a:lstStyle/>
          <a:p>
            <a:pPr marL="0" marR="0"/>
            <a:r>
              <a:rPr lang="en-US" sz="3200" b="1" kern="100" dirty="0">
                <a:solidFill>
                  <a:schemeClr val="bg1"/>
                </a:solidFill>
                <a:effectLst/>
                <a:ea typeface="Aptos" panose="020B0004020202020204" pitchFamily="34" charset="0"/>
                <a:cs typeface="Times New Roman" panose="02020603050405020304" pitchFamily="18" charset="0"/>
              </a:rPr>
              <a:t>2. </a:t>
            </a:r>
            <a:r>
              <a:rPr lang="en-US" sz="3600" b="1" dirty="0">
                <a:solidFill>
                  <a:schemeClr val="bg1"/>
                </a:solidFill>
                <a:effectLst/>
                <a:ea typeface="Aptos" panose="020B0004020202020204" pitchFamily="34" charset="0"/>
                <a:cs typeface="Times New Roman" panose="02020603050405020304" pitchFamily="18" charset="0"/>
              </a:rPr>
              <a:t>God’s Divine Instructions </a:t>
            </a:r>
          </a:p>
          <a:p>
            <a:pPr marL="0" marR="0"/>
            <a:endParaRPr lang="en-US" sz="3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0" marR="0"/>
            <a:endParaRPr lang="en-US" sz="3600" kern="100" dirty="0">
              <a:solidFill>
                <a:schemeClr val="bg1"/>
              </a:solidFill>
              <a:effectLst/>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8F695A8-DBF5-B973-FDAD-5CB8E6DB1BD9}"/>
              </a:ext>
            </a:extLst>
          </p:cNvPr>
          <p:cNvSpPr txBox="1"/>
          <p:nvPr/>
        </p:nvSpPr>
        <p:spPr>
          <a:xfrm>
            <a:off x="6141928" y="8919"/>
            <a:ext cx="6194120" cy="6001643"/>
          </a:xfrm>
          <a:prstGeom prst="rect">
            <a:avLst/>
          </a:prstGeom>
          <a:noFill/>
        </p:spPr>
        <p:txBody>
          <a:bodyPr wrap="square">
            <a:spAutoFit/>
          </a:bodyPr>
          <a:lstStyle/>
          <a:p>
            <a:pPr algn="ctr"/>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Joshua 6:8-9, 12-14</a:t>
            </a:r>
          </a:p>
          <a:p>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Armed men in front</a:t>
            </a:r>
          </a:p>
          <a:p>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7 priests with rams' horns</a:t>
            </a:r>
          </a:p>
          <a:p>
            <a:endParaRPr lang="en-US" sz="32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endParaRPr lang="en-US" sz="32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32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a:t>
            </a:r>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riests carrying the Ark of the covenant</a:t>
            </a:r>
          </a:p>
          <a:p>
            <a:endParaRPr lang="en-US" sz="32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32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R</a:t>
            </a:r>
            <a:r>
              <a:rPr lang="en-US" sz="3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ear guard and the people.</a:t>
            </a:r>
          </a:p>
        </p:txBody>
      </p:sp>
      <p:sp>
        <p:nvSpPr>
          <p:cNvPr id="8" name="Up Arrow 7">
            <a:extLst>
              <a:ext uri="{FF2B5EF4-FFF2-40B4-BE49-F238E27FC236}">
                <a16:creationId xmlns:a16="http://schemas.microsoft.com/office/drawing/2014/main" id="{DA5E0483-0CED-0A0C-FC01-1D9BF185DDC3}"/>
              </a:ext>
            </a:extLst>
          </p:cNvPr>
          <p:cNvSpPr/>
          <p:nvPr/>
        </p:nvSpPr>
        <p:spPr>
          <a:xfrm>
            <a:off x="8066762" y="1465340"/>
            <a:ext cx="484632" cy="9784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Up Arrow 9">
            <a:extLst>
              <a:ext uri="{FF2B5EF4-FFF2-40B4-BE49-F238E27FC236}">
                <a16:creationId xmlns:a16="http://schemas.microsoft.com/office/drawing/2014/main" id="{909E5527-BFF3-A040-F489-4E8931928101}"/>
              </a:ext>
            </a:extLst>
          </p:cNvPr>
          <p:cNvSpPr/>
          <p:nvPr/>
        </p:nvSpPr>
        <p:spPr>
          <a:xfrm>
            <a:off x="8066762" y="2939796"/>
            <a:ext cx="484632" cy="9784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Up Arrow 10">
            <a:extLst>
              <a:ext uri="{FF2B5EF4-FFF2-40B4-BE49-F238E27FC236}">
                <a16:creationId xmlns:a16="http://schemas.microsoft.com/office/drawing/2014/main" id="{021FC796-0F7F-176D-4D68-AE05FF728377}"/>
              </a:ext>
            </a:extLst>
          </p:cNvPr>
          <p:cNvSpPr/>
          <p:nvPr/>
        </p:nvSpPr>
        <p:spPr>
          <a:xfrm>
            <a:off x="8066762" y="4427332"/>
            <a:ext cx="484632" cy="9784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810720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A2E18-A826-919E-39FD-9DB956528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A51DF2-73F9-8550-3FE1-B995612E9331}"/>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CD5931F6-EAD6-4A44-7169-5A8BC724E21C}"/>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22D9E50E-DC0C-B2D3-CA8D-68BD7CC8CB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2024177E-6765-CAA9-D0DB-606CB0DC9438}"/>
              </a:ext>
            </a:extLst>
          </p:cNvPr>
          <p:cNvSpPr txBox="1"/>
          <p:nvPr/>
        </p:nvSpPr>
        <p:spPr>
          <a:xfrm>
            <a:off x="427973" y="651907"/>
            <a:ext cx="11359019" cy="5570756"/>
          </a:xfrm>
          <a:prstGeom prst="rect">
            <a:avLst/>
          </a:prstGeom>
          <a:noFill/>
        </p:spPr>
        <p:txBody>
          <a:bodyPr wrap="square">
            <a:spAutoFit/>
          </a:bodyPr>
          <a:lstStyle/>
          <a:p>
            <a:pPr marL="457200" marR="0" algn="ct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How did an enemy try to attack a city?</a:t>
            </a:r>
          </a:p>
          <a:p>
            <a:pPr marL="457200" marR="0"/>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457200" marR="0"/>
            <a:r>
              <a:rPr lang="en-US" sz="3200" kern="100" dirty="0">
                <a:solidFill>
                  <a:schemeClr val="bg1"/>
                </a:solidFill>
                <a:effectLst/>
                <a:ea typeface="Aptos" panose="020B0004020202020204" pitchFamily="34" charset="0"/>
                <a:cs typeface="Times New Roman" panose="02020603050405020304" pitchFamily="18" charset="0"/>
              </a:rPr>
              <a:t>-Starvation and cut off water supply</a:t>
            </a:r>
          </a:p>
          <a:p>
            <a:pPr marL="457200" marR="0"/>
            <a:r>
              <a:rPr lang="en-US" sz="3200" kern="100" dirty="0">
                <a:solidFill>
                  <a:schemeClr val="bg1"/>
                </a:solidFill>
                <a:effectLst/>
                <a:ea typeface="Aptos" panose="020B0004020202020204" pitchFamily="34" charset="0"/>
                <a:cs typeface="Times New Roman" panose="02020603050405020304" pitchFamily="18" charset="0"/>
              </a:rPr>
              <a:t>-Tunneling under the wall</a:t>
            </a:r>
          </a:p>
          <a:p>
            <a:pPr marL="457200" marR="0"/>
            <a:r>
              <a:rPr lang="en-US" sz="3200" kern="100" dirty="0">
                <a:solidFill>
                  <a:schemeClr val="bg1"/>
                </a:solidFill>
                <a:effectLst/>
                <a:ea typeface="Aptos" panose="020B0004020202020204" pitchFamily="34" charset="0"/>
                <a:cs typeface="Times New Roman" panose="02020603050405020304" pitchFamily="18" charset="0"/>
              </a:rPr>
              <a:t>-Fire</a:t>
            </a:r>
          </a:p>
          <a:p>
            <a:pPr marL="457200" marR="0"/>
            <a:r>
              <a:rPr lang="en-US" sz="3200" kern="100" dirty="0">
                <a:solidFill>
                  <a:schemeClr val="bg1"/>
                </a:solidFill>
                <a:ea typeface="Aptos" panose="020B0004020202020204" pitchFamily="34" charset="0"/>
                <a:cs typeface="Times New Roman" panose="02020603050405020304" pitchFamily="18" charset="0"/>
              </a:rPr>
              <a:t>-Battering Ram (knocking down walls and gates)</a:t>
            </a:r>
            <a:endParaRPr lang="en-US" sz="3200" kern="100" dirty="0">
              <a:solidFill>
                <a:schemeClr val="bg1"/>
              </a:solidFill>
              <a:effectLst/>
              <a:ea typeface="Aptos" panose="020B0004020202020204" pitchFamily="34" charset="0"/>
              <a:cs typeface="Times New Roman" panose="02020603050405020304" pitchFamily="18" charset="0"/>
            </a:endParaRPr>
          </a:p>
          <a:p>
            <a:pPr marL="457200" marR="0"/>
            <a:r>
              <a:rPr lang="en-US" sz="3200" kern="100" dirty="0">
                <a:solidFill>
                  <a:schemeClr val="bg1"/>
                </a:solidFill>
                <a:ea typeface="Aptos" panose="020B0004020202020204" pitchFamily="34" charset="0"/>
                <a:cs typeface="Times New Roman" panose="02020603050405020304" pitchFamily="18" charset="0"/>
              </a:rPr>
              <a:t>-A</a:t>
            </a:r>
            <a:r>
              <a:rPr lang="en-US" sz="3200" kern="100" dirty="0">
                <a:solidFill>
                  <a:schemeClr val="bg1"/>
                </a:solidFill>
                <a:effectLst/>
                <a:ea typeface="Aptos" panose="020B0004020202020204" pitchFamily="34" charset="0"/>
                <a:cs typeface="Times New Roman" panose="02020603050405020304" pitchFamily="18" charset="0"/>
              </a:rPr>
              <a:t>mbush</a:t>
            </a:r>
          </a:p>
          <a:p>
            <a:pPr marL="457200" marR="0"/>
            <a:r>
              <a:rPr lang="en-US" sz="3200" kern="100" dirty="0">
                <a:solidFill>
                  <a:schemeClr val="bg1"/>
                </a:solidFill>
                <a:effectLst/>
                <a:ea typeface="Aptos" panose="020B0004020202020204" pitchFamily="34" charset="0"/>
                <a:cs typeface="Times New Roman" panose="02020603050405020304" pitchFamily="18" charset="0"/>
              </a:rPr>
              <a:t>-Manipulation – trying to persuade someone within the city to   let them in.</a:t>
            </a:r>
          </a:p>
          <a:p>
            <a:pPr marL="457200" marR="0"/>
            <a:r>
              <a:rPr lang="en-US" sz="3200" kern="100" dirty="0">
                <a:solidFill>
                  <a:schemeClr val="bg1"/>
                </a:solidFill>
                <a:effectLst/>
                <a:ea typeface="Aptos" panose="020B0004020202020204" pitchFamily="34" charset="0"/>
                <a:cs typeface="Times New Roman" panose="02020603050405020304" pitchFamily="18" charset="0"/>
              </a:rPr>
              <a:t>-Building a mound against a city wall so that attacking soldiers could climb over </a:t>
            </a:r>
            <a:r>
              <a:rPr lang="en-US" sz="3200" kern="100">
                <a:solidFill>
                  <a:schemeClr val="bg1"/>
                </a:solidFill>
                <a:effectLst/>
                <a:ea typeface="Aptos" panose="020B0004020202020204" pitchFamily="34" charset="0"/>
                <a:cs typeface="Times New Roman" panose="02020603050405020304" pitchFamily="18" charset="0"/>
              </a:rPr>
              <a:t>the wall. </a:t>
            </a:r>
            <a:endParaRPr lang="en-US" sz="32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42361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96</TotalTime>
  <Words>805</Words>
  <Application>Microsoft Macintosh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Segoe UI</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Craig Peters</dc:creator>
  <cp:lastModifiedBy>Craig Peters</cp:lastModifiedBy>
  <cp:revision>6</cp:revision>
  <dcterms:created xsi:type="dcterms:W3CDTF">2025-03-25T18:31:22Z</dcterms:created>
  <dcterms:modified xsi:type="dcterms:W3CDTF">2025-05-21T13:48:54Z</dcterms:modified>
</cp:coreProperties>
</file>