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25"/>
  </p:normalViewPr>
  <p:slideViewPr>
    <p:cSldViewPr snapToGrid="0">
      <p:cViewPr varScale="1">
        <p:scale>
          <a:sx n="116" d="100"/>
          <a:sy n="116" d="100"/>
        </p:scale>
        <p:origin x="65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9D82A-2D24-7C4F-E2BD-6F111A43AC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B68BFE-2638-4EB6-B885-EF2C5A23E2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199B90-D84F-7A20-C0BE-6A838A6BCCE2}"/>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5" name="Footer Placeholder 4">
            <a:extLst>
              <a:ext uri="{FF2B5EF4-FFF2-40B4-BE49-F238E27FC236}">
                <a16:creationId xmlns:a16="http://schemas.microsoft.com/office/drawing/2014/main" id="{3921B9BE-280C-E9AB-11DE-31F95267ED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B876D3-5581-0C29-CC45-7EC761543407}"/>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332826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29A57-C197-C867-C72B-2AAFBB894F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D19578-C9D2-ED7A-A7A4-DFBE22E036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919EB4-CF0D-E6D3-9C18-A0AF8FE91596}"/>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5" name="Footer Placeholder 4">
            <a:extLst>
              <a:ext uri="{FF2B5EF4-FFF2-40B4-BE49-F238E27FC236}">
                <a16:creationId xmlns:a16="http://schemas.microsoft.com/office/drawing/2014/main" id="{A5CF1AC3-57AF-828A-E2A5-1A9BBE734E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0E5E40-C93B-60CD-6D3B-BEDA1EF31FFB}"/>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3669007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D8D44E-867C-F2A9-26EC-2D111A587F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073C9F-AEF3-AE4C-B80D-F40DEB3BC1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1BB15-F5D4-F327-C6C5-CF0000523592}"/>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5" name="Footer Placeholder 4">
            <a:extLst>
              <a:ext uri="{FF2B5EF4-FFF2-40B4-BE49-F238E27FC236}">
                <a16:creationId xmlns:a16="http://schemas.microsoft.com/office/drawing/2014/main" id="{D2EC42B6-34FC-8599-7979-138E627440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C987A-D99F-81BF-E9F8-457A0458663C}"/>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1953778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29B7B-912E-6D80-FCFA-32DCD87149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BCA14-DFC5-7507-6BAB-B80BF035D0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E64C60-E45F-3B64-8085-6E45F1E89462}"/>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5" name="Footer Placeholder 4">
            <a:extLst>
              <a:ext uri="{FF2B5EF4-FFF2-40B4-BE49-F238E27FC236}">
                <a16:creationId xmlns:a16="http://schemas.microsoft.com/office/drawing/2014/main" id="{2C1E1CF5-DF1C-FA93-A73B-D89CBB5B78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E26AA7-333C-60F4-14D1-4780CA7C3D6B}"/>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335178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25C3-9C69-E2B6-59C0-1BF6392B63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AEAFC61-2BB5-AAF0-6AA3-8BECC4A58B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630822-5EA8-2BD2-B828-465588E24161}"/>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5" name="Footer Placeholder 4">
            <a:extLst>
              <a:ext uri="{FF2B5EF4-FFF2-40B4-BE49-F238E27FC236}">
                <a16:creationId xmlns:a16="http://schemas.microsoft.com/office/drawing/2014/main" id="{E2EF0425-ABA2-2C4A-5AB4-C6E465FEEF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8D3D65-DC68-5064-0D48-3797F784B992}"/>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273312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0E7C-8B02-9C3A-7D1C-5C5A588974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36BB7D-636D-6268-C6CD-49E4F53372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82143F-683F-44D8-A77C-5842A56993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5908C9-DC3D-1AF0-6F90-39C404ECBA74}"/>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6" name="Footer Placeholder 5">
            <a:extLst>
              <a:ext uri="{FF2B5EF4-FFF2-40B4-BE49-F238E27FC236}">
                <a16:creationId xmlns:a16="http://schemas.microsoft.com/office/drawing/2014/main" id="{F4F7B361-F7A8-9680-39C9-65FA9560D2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4DDAD0-F94E-D23C-2848-3F85803280BD}"/>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2084167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5897-8164-3E09-FF20-333F78D3F1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CD58A4-B879-89B4-4172-132FD399DC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06D1FA-6FCB-514C-E6B6-D0FBB51FB5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C830CC-78B1-60B0-11E8-B066825486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7ABD74-C450-FC0A-AA7D-F67D027C84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6FCA0A-3276-99C9-89C1-EF80E51F4E43}"/>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8" name="Footer Placeholder 7">
            <a:extLst>
              <a:ext uri="{FF2B5EF4-FFF2-40B4-BE49-F238E27FC236}">
                <a16:creationId xmlns:a16="http://schemas.microsoft.com/office/drawing/2014/main" id="{5F9D31A1-FAB5-A6B0-0C03-20D8604ACA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40B08A-CA88-F6FF-EECF-95681533A4BD}"/>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3931326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8443-2AD1-AABD-5506-A08E39E9C8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981AB4-500E-AE96-AB2A-5E0661FCCB02}"/>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4" name="Footer Placeholder 3">
            <a:extLst>
              <a:ext uri="{FF2B5EF4-FFF2-40B4-BE49-F238E27FC236}">
                <a16:creationId xmlns:a16="http://schemas.microsoft.com/office/drawing/2014/main" id="{B856D8DD-0DA3-C4DC-0B03-E8A7A2D64C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882CB3-AB04-412F-C16A-8DC55F5D7043}"/>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189757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7703D0-94D9-92BA-DF80-03A2404E2ED1}"/>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3" name="Footer Placeholder 2">
            <a:extLst>
              <a:ext uri="{FF2B5EF4-FFF2-40B4-BE49-F238E27FC236}">
                <a16:creationId xmlns:a16="http://schemas.microsoft.com/office/drawing/2014/main" id="{1A8DEAC3-0A2C-3D20-3F58-443CE6FE42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4BECEC-2D25-71E4-5D09-2157A1F41174}"/>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2217897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C0D9E-AD1B-5FC3-EC34-CCA53BFFE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7AC547-9EFF-F1AA-E73E-6A9FB2059D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94624B-8E40-FD02-E52B-9B9330FEF5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9032AA-01B3-B842-3A47-02629DE810A0}"/>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6" name="Footer Placeholder 5">
            <a:extLst>
              <a:ext uri="{FF2B5EF4-FFF2-40B4-BE49-F238E27FC236}">
                <a16:creationId xmlns:a16="http://schemas.microsoft.com/office/drawing/2014/main" id="{07C6D9DB-EB8A-B2F5-A83B-6E9903D614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2ABC8C-0C5C-FF72-1435-F2E96E015360}"/>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4063712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4BD8-1594-6FBB-FC1A-A007847B7A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8B5489-658A-895C-0090-72FD7A83D7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97E778-50C8-99B1-90D0-F85EDAE89D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48998D-C516-503F-D547-A921BEE1CD52}"/>
              </a:ext>
            </a:extLst>
          </p:cNvPr>
          <p:cNvSpPr>
            <a:spLocks noGrp="1"/>
          </p:cNvSpPr>
          <p:nvPr>
            <p:ph type="dt" sz="half" idx="10"/>
          </p:nvPr>
        </p:nvSpPr>
        <p:spPr/>
        <p:txBody>
          <a:bodyPr/>
          <a:lstStyle/>
          <a:p>
            <a:fld id="{7D765AEC-EE25-1048-B2B5-D413D7856090}" type="datetimeFigureOut">
              <a:rPr lang="en-US" smtClean="0"/>
              <a:t>6/4/24</a:t>
            </a:fld>
            <a:endParaRPr lang="en-US"/>
          </a:p>
        </p:txBody>
      </p:sp>
      <p:sp>
        <p:nvSpPr>
          <p:cNvPr id="6" name="Footer Placeholder 5">
            <a:extLst>
              <a:ext uri="{FF2B5EF4-FFF2-40B4-BE49-F238E27FC236}">
                <a16:creationId xmlns:a16="http://schemas.microsoft.com/office/drawing/2014/main" id="{384D0E51-0CE2-A115-1600-73D76FB3D6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785B9A-535C-DFCB-FFD6-6C15544B8E9E}"/>
              </a:ext>
            </a:extLst>
          </p:cNvPr>
          <p:cNvSpPr>
            <a:spLocks noGrp="1"/>
          </p:cNvSpPr>
          <p:nvPr>
            <p:ph type="sldNum" sz="quarter" idx="12"/>
          </p:nvPr>
        </p:nvSpPr>
        <p:spPr/>
        <p:txBody>
          <a:bodyPr/>
          <a:lstStyle/>
          <a:p>
            <a:fld id="{82E65BB8-4565-DC45-A8FF-04EA79014783}" type="slidenum">
              <a:rPr lang="en-US" smtClean="0"/>
              <a:t>‹#›</a:t>
            </a:fld>
            <a:endParaRPr lang="en-US"/>
          </a:p>
        </p:txBody>
      </p:sp>
    </p:spTree>
    <p:extLst>
      <p:ext uri="{BB962C8B-B14F-4D97-AF65-F5344CB8AC3E}">
        <p14:creationId xmlns:p14="http://schemas.microsoft.com/office/powerpoint/2010/main" val="335617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0E18A6-A4DA-46F1-3CCD-53E89CB3AA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19CD41-24DB-BAD2-D1E7-82D09EAEAE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B0B524-C8F5-79FD-8320-857AADEA7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765AEC-EE25-1048-B2B5-D413D7856090}" type="datetimeFigureOut">
              <a:rPr lang="en-US" smtClean="0"/>
              <a:t>6/4/24</a:t>
            </a:fld>
            <a:endParaRPr lang="en-US"/>
          </a:p>
        </p:txBody>
      </p:sp>
      <p:sp>
        <p:nvSpPr>
          <p:cNvPr id="5" name="Footer Placeholder 4">
            <a:extLst>
              <a:ext uri="{FF2B5EF4-FFF2-40B4-BE49-F238E27FC236}">
                <a16:creationId xmlns:a16="http://schemas.microsoft.com/office/drawing/2014/main" id="{B43C64D3-7D1B-1561-5999-0BC14C07CE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A0FBF-0DB8-AC19-FB68-4CB5A00719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65BB8-4565-DC45-A8FF-04EA79014783}" type="slidenum">
              <a:rPr lang="en-US" smtClean="0"/>
              <a:t>‹#›</a:t>
            </a:fld>
            <a:endParaRPr lang="en-US"/>
          </a:p>
        </p:txBody>
      </p:sp>
    </p:spTree>
    <p:extLst>
      <p:ext uri="{BB962C8B-B14F-4D97-AF65-F5344CB8AC3E}">
        <p14:creationId xmlns:p14="http://schemas.microsoft.com/office/powerpoint/2010/main" val="2299082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AE8A8-9232-17C1-3C28-AFE80C0CF1A9}"/>
              </a:ext>
            </a:extLst>
          </p:cNvPr>
          <p:cNvSpPr>
            <a:spLocks noGrp="1"/>
          </p:cNvSpPr>
          <p:nvPr>
            <p:ph type="ctrTitle"/>
          </p:nvPr>
        </p:nvSpPr>
        <p:spPr>
          <a:xfrm>
            <a:off x="-18855226" y="-595332"/>
            <a:ext cx="48965676" cy="7090316"/>
          </a:xfrm>
        </p:spPr>
        <p:txBody>
          <a:bodyPr/>
          <a:lstStyle/>
          <a:p>
            <a:endParaRPr lang="en-US" dirty="0"/>
          </a:p>
        </p:txBody>
      </p:sp>
      <p:sp>
        <p:nvSpPr>
          <p:cNvPr id="3" name="Subtitle 2">
            <a:extLst>
              <a:ext uri="{FF2B5EF4-FFF2-40B4-BE49-F238E27FC236}">
                <a16:creationId xmlns:a16="http://schemas.microsoft.com/office/drawing/2014/main" id="{2F044050-23E3-2A28-A57A-68B39EC1917B}"/>
              </a:ext>
            </a:extLst>
          </p:cNvPr>
          <p:cNvSpPr>
            <a:spLocks noGrp="1"/>
          </p:cNvSpPr>
          <p:nvPr>
            <p:ph type="subTitle" idx="1"/>
          </p:nvPr>
        </p:nvSpPr>
        <p:spPr/>
        <p:txBody>
          <a:bodyPr/>
          <a:lstStyle/>
          <a:p>
            <a:endParaRPr lang="en-US"/>
          </a:p>
        </p:txBody>
      </p:sp>
      <p:pic>
        <p:nvPicPr>
          <p:cNvPr id="1030" name="Picture 6" descr="Discovering God through the Book of Jonah (Part 3) – R Y A N S T R A T T O N">
            <a:extLst>
              <a:ext uri="{FF2B5EF4-FFF2-40B4-BE49-F238E27FC236}">
                <a16:creationId xmlns:a16="http://schemas.microsoft.com/office/drawing/2014/main" id="{206BC546-ECA4-F695-9C96-9A4AD32C8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54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988363" y="337523"/>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438837" y="1752263"/>
            <a:ext cx="11314323" cy="3693319"/>
          </a:xfrm>
          <a:prstGeom prst="rect">
            <a:avLst/>
          </a:prstGeom>
          <a:noFill/>
        </p:spPr>
        <p:txBody>
          <a:bodyPr wrap="square">
            <a:spAutoFit/>
          </a:bodyPr>
          <a:lstStyle/>
          <a:p>
            <a:pPr marL="342900" marR="0" indent="-342900">
              <a:spcBef>
                <a:spcPts val="0"/>
              </a:spcBef>
              <a:spcAft>
                <a:spcPts val="0"/>
              </a:spcAft>
              <a:buFont typeface="Arial" panose="020B0604020202020204" pitchFamily="34" charset="0"/>
              <a:buChar char="•"/>
            </a:pPr>
            <a:r>
              <a:rPr lang="en-US" sz="2600" kern="0" dirty="0">
                <a:solidFill>
                  <a:schemeClr val="bg1"/>
                </a:solidFill>
                <a:effectLst/>
                <a:latin typeface="Calibri" panose="020F0502020204030204" pitchFamily="34" charset="0"/>
                <a:ea typeface="Calibri" panose="020F0502020204030204" pitchFamily="34" charset="0"/>
              </a:rPr>
              <a:t>Jonah is more concerned and consumed over a plant (which rises up today and is dead tomorrow), than he is over the souls of the people of Nineveh. </a:t>
            </a:r>
            <a:endPar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2600"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marR="0" indent="-342900">
              <a:spcBef>
                <a:spcPts val="0"/>
              </a:spcBef>
              <a:spcAft>
                <a:spcPts val="0"/>
              </a:spcAft>
              <a:buFont typeface="Arial" panose="020B0604020202020204" pitchFamily="34" charset="0"/>
              <a:buChar char="•"/>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Did you know, each year many Jews gather on Yom Kippur in their synagogues and read the book of Jonah. And at the conclusion they all</a:t>
            </a:r>
            <a:r>
              <a:rPr lang="en-US" sz="2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respond in unison: “We are Jonah.”</a:t>
            </a:r>
          </a:p>
          <a:p>
            <a:pPr marL="0" marR="0">
              <a:spcBef>
                <a:spcPts val="0"/>
              </a:spcBef>
              <a:spcAft>
                <a:spcPts val="0"/>
              </a:spcAft>
            </a:pPr>
            <a:endParaRPr lang="en-US" sz="2600"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marR="0" indent="-342900">
              <a:spcBef>
                <a:spcPts val="0"/>
              </a:spcBef>
              <a:spcAft>
                <a:spcPts val="0"/>
              </a:spcAft>
              <a:buFont typeface="Arial" panose="020B0604020202020204" pitchFamily="34" charset="0"/>
              <a:buChar char="•"/>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Look back over the book of Jonah and locate </a:t>
            </a:r>
            <a:r>
              <a:rPr lang="en-US" sz="2600" i="1" dirty="0">
                <a:solidFill>
                  <a:schemeClr val="bg1"/>
                </a:solidFill>
                <a:latin typeface="Calibri" panose="020F0502020204030204" pitchFamily="34" charset="0"/>
                <a:ea typeface="Calibri" panose="020F0502020204030204" pitchFamily="34" charset="0"/>
                <a:cs typeface="Calibri" panose="020F0502020204030204" pitchFamily="34" charset="0"/>
              </a:rPr>
              <a:t>the times where </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appoints something which directly affects  Jonah’s life.</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The leafy plants in our lives: Lessons ...">
            <a:extLst>
              <a:ext uri="{FF2B5EF4-FFF2-40B4-BE49-F238E27FC236}">
                <a16:creationId xmlns:a16="http://schemas.microsoft.com/office/drawing/2014/main" id="{E97B9270-0F2A-DE1D-77D7-E37BC5CEFF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0949" y="4959743"/>
            <a:ext cx="2989244" cy="1816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8730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68876" y="306074"/>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571040" y="1817192"/>
            <a:ext cx="11314323" cy="1692771"/>
          </a:xfrm>
          <a:prstGeom prst="rect">
            <a:avLst/>
          </a:prstGeom>
          <a:noFill/>
        </p:spPr>
        <p:txBody>
          <a:bodyPr wrap="square">
            <a:spAutoFit/>
          </a:bodyPr>
          <a:lstStyle/>
          <a:p>
            <a:pPr marR="0">
              <a:spcBef>
                <a:spcPts val="0"/>
              </a:spcBef>
              <a:spcAft>
                <a:spcPts val="0"/>
              </a:spcAft>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God’s Final </a:t>
            </a: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W</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ords to Jonah – verses 10-11</a:t>
            </a:r>
          </a:p>
          <a:p>
            <a:pPr marR="0">
              <a:spcBef>
                <a:spcPts val="0"/>
              </a:spcBef>
              <a:spcAft>
                <a:spcPts val="0"/>
              </a:spcAft>
            </a:pPr>
            <a:endPar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8893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68876" y="306074"/>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438837" y="1517948"/>
            <a:ext cx="11314323" cy="6063198"/>
          </a:xfrm>
          <a:prstGeom prst="rect">
            <a:avLst/>
          </a:prstGeom>
          <a:noFill/>
        </p:spPr>
        <p:txBody>
          <a:bodyPr wrap="square">
            <a:spAutoFit/>
          </a:bodyPr>
          <a:lstStyle/>
          <a:p>
            <a:pPr marR="0">
              <a:spcBef>
                <a:spcPts val="0"/>
              </a:spcBef>
              <a:spcAft>
                <a:spcPts val="0"/>
              </a:spcAft>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God’s Final </a:t>
            </a: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W</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ords to Jonah – verses 10-11</a:t>
            </a:r>
          </a:p>
          <a:p>
            <a:pPr marR="0">
              <a:spcBef>
                <a:spcPts val="0"/>
              </a:spcBef>
              <a:spcAft>
                <a:spcPts val="0"/>
              </a:spcAft>
            </a:pPr>
            <a:endPar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dirty="0">
                <a:solidFill>
                  <a:schemeClr val="bg1"/>
                </a:solidFill>
                <a:latin typeface="Calibri" panose="020F0502020204030204" pitchFamily="34" charset="0"/>
                <a:ea typeface="Calibri" panose="020F0502020204030204" pitchFamily="34" charset="0"/>
                <a:cs typeface="Calibri" panose="020F0502020204030204" pitchFamily="34" charset="0"/>
              </a:rPr>
              <a:t>V</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erse 11 speaks of 120,000, who do not know their right hand from their left.</a:t>
            </a:r>
          </a:p>
          <a:p>
            <a:pPr marL="0" marR="0">
              <a:spcBef>
                <a:spcPts val="0"/>
              </a:spcBef>
              <a:spcAft>
                <a:spcPts val="0"/>
              </a:spcAft>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 believe this is talking about 120,000 children in this great city of Nineveh that are not old enough yet to know the difference between their right hand and their left hand and Jonah does not show sympathy or pity even for them. </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600" i="1" dirty="0">
                <a:solidFill>
                  <a:schemeClr val="bg1"/>
                </a:solidFill>
                <a:latin typeface="Calibri" panose="020F0502020204030204" pitchFamily="34" charset="0"/>
                <a:ea typeface="Calibri" panose="020F0502020204030204" pitchFamily="34" charset="0"/>
                <a:cs typeface="Calibri" panose="020F0502020204030204" pitchFamily="34" charset="0"/>
              </a:rPr>
              <a:t>God counts, and God cares about every person in every city, every town, and every village. </a:t>
            </a:r>
          </a:p>
          <a:p>
            <a:pPr marL="0" marR="0">
              <a:spcBef>
                <a:spcPts val="0"/>
              </a:spcBef>
              <a:spcAft>
                <a:spcPts val="0"/>
              </a:spcAft>
            </a:pPr>
            <a:endPar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0" marR="0" algn="ctr">
              <a:spcBef>
                <a:spcPts val="0"/>
              </a:spcBef>
              <a:spcAft>
                <a:spcPts val="0"/>
              </a:spcAft>
            </a:pP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Every number has a name, and every name has a story, </a:t>
            </a:r>
          </a:p>
          <a:p>
            <a:pPr marL="0" marR="0" algn="ctr">
              <a:spcBef>
                <a:spcPts val="0"/>
              </a:spcBef>
              <a:spcAft>
                <a:spcPts val="0"/>
              </a:spcAft>
            </a:pP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and every story matters to God. </a:t>
            </a:r>
            <a:endParaRPr lang="en-US" sz="2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05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46842" y="151838"/>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198304" y="1118205"/>
            <a:ext cx="11821098" cy="6063198"/>
          </a:xfrm>
          <a:prstGeom prst="rect">
            <a:avLst/>
          </a:prstGeom>
          <a:noFill/>
        </p:spPr>
        <p:txBody>
          <a:bodyPr wrap="square">
            <a:spAutoFit/>
          </a:bodyPr>
          <a:lstStyle/>
          <a:p>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Let’s not forget…..</a:t>
            </a:r>
          </a:p>
          <a:p>
            <a:endParaRPr lang="en-US" sz="2400"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marR="0" indent="-342900">
              <a:spcBef>
                <a:spcPts val="0"/>
              </a:spcBef>
              <a:spcAft>
                <a:spcPts val="0"/>
              </a:spcAft>
              <a:buFont typeface="Arial" panose="020B0604020202020204" pitchFamily="34" charset="0"/>
              <a:buChar char="•"/>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Are lost people (even our enemies) ignored or do we see lost people as real, breathing, people in need of a Savior?</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“The reason Christ </a:t>
            </a:r>
            <a:r>
              <a:rPr lang="en-US" sz="2600" b="1" i="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seeks</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sinners, </a:t>
            </a:r>
            <a:r>
              <a:rPr lang="en-US" sz="2600" b="1" i="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saves</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sinners, and </a:t>
            </a:r>
            <a:r>
              <a:rPr lang="en-US" sz="2600" b="1" i="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sends</a:t>
            </a:r>
            <a:r>
              <a:rPr lang="en-US" sz="26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sinners like Jonah (and like you and me) is that Christ </a:t>
            </a:r>
            <a:r>
              <a:rPr lang="en-US" sz="2600" b="1" i="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loves</a:t>
            </a:r>
            <a:r>
              <a:rPr lang="en-US" sz="26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sinners.”</a:t>
            </a:r>
          </a:p>
          <a:p>
            <a:pPr marL="0" marR="0">
              <a:spcBef>
                <a:spcPts val="0"/>
              </a:spcBef>
              <a:spcAft>
                <a:spcPts val="0"/>
              </a:spcAft>
            </a:pP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“But God demonstrates his own love for us in</a:t>
            </a:r>
            <a:r>
              <a:rPr lang="en-US" sz="2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600" b="1" i="1" dirty="0">
                <a:solidFill>
                  <a:schemeClr val="bg1"/>
                </a:solidFill>
                <a:latin typeface="Calibri" panose="020F0502020204030204" pitchFamily="34" charset="0"/>
                <a:ea typeface="Calibri" panose="020F0502020204030204" pitchFamily="34" charset="0"/>
                <a:cs typeface="Calibri" panose="020F0502020204030204" pitchFamily="34" charset="0"/>
              </a:rPr>
              <a:t>t</a:t>
            </a: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hat  </a:t>
            </a:r>
            <a:r>
              <a:rPr lang="en-US" sz="2600" b="1" i="1" dirty="0">
                <a:solidFill>
                  <a:schemeClr val="bg1"/>
                </a:solidFill>
                <a:latin typeface="Calibri" panose="020F0502020204030204" pitchFamily="34" charset="0"/>
                <a:ea typeface="Calibri" panose="020F0502020204030204" pitchFamily="34" charset="0"/>
                <a:cs typeface="Calibri" panose="020F0502020204030204" pitchFamily="34" charset="0"/>
              </a:rPr>
              <a:t>w</a:t>
            </a: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hile we were still sinners, Christ died for us.” Romans 5:8</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Died for Jonah		Died for Nineveh           He Died for all</a:t>
            </a:r>
          </a:p>
          <a:p>
            <a:pPr marL="0" marR="0" algn="ctr">
              <a:spcBef>
                <a:spcPts val="0"/>
              </a:spcBef>
              <a:spcAft>
                <a:spcPts val="0"/>
              </a:spcAft>
            </a:pP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No one is too far gone to experience the incredible saving grace of Jesus Christ.</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spcBef>
                <a:spcPts val="0"/>
              </a:spcBef>
              <a:spcAft>
                <a:spcPts val="0"/>
              </a:spcAft>
            </a:pPr>
            <a:r>
              <a:rPr lang="en-US" sz="24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6005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46842" y="151838"/>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198304" y="1118205"/>
            <a:ext cx="11821098" cy="5293757"/>
          </a:xfrm>
          <a:prstGeom prst="rect">
            <a:avLst/>
          </a:prstGeom>
          <a:noFill/>
        </p:spPr>
        <p:txBody>
          <a:bodyPr wrap="square">
            <a:spAutoFit/>
          </a:bodyPr>
          <a:lstStyle/>
          <a:p>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Let’s not forget…..</a:t>
            </a:r>
          </a:p>
          <a:p>
            <a:pPr marL="0" marR="0" fontAlgn="base">
              <a:spcBef>
                <a:spcPts val="0"/>
              </a:spcBef>
              <a:spcAft>
                <a:spcPts val="0"/>
              </a:spcAft>
            </a:pPr>
            <a:r>
              <a:rPr lang="en-US" sz="24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Two things that ring true over the course of history.</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has provided grace and mercy to Jonah and to us time and time and time again, when we didn’t deserve it. </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Those of us who have received great grace and mercy should be the first to give great grace and mercy.</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spcBef>
                <a:spcPts val="0"/>
              </a:spcBef>
              <a:spcAft>
                <a:spcPts val="0"/>
              </a:spcAft>
            </a:pPr>
            <a:endParaRPr lang="en-US" sz="2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fontAlgn="base">
              <a:spcBef>
                <a:spcPts val="0"/>
              </a:spcBef>
              <a:spcAft>
                <a:spcPts val="0"/>
              </a:spcAft>
            </a:pPr>
            <a:endParaRPr lang="en-US" sz="26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0" marR="0" algn="ctr" fontAlgn="base">
              <a:spcBef>
                <a:spcPts val="0"/>
              </a:spcBef>
              <a:spcAft>
                <a:spcPts val="0"/>
              </a:spcAft>
            </a:pPr>
            <a:r>
              <a:rPr lang="en-US" sz="2600" dirty="0">
                <a:solidFill>
                  <a:schemeClr val="bg1"/>
                </a:solidFill>
                <a:effectLst/>
                <a:ea typeface="Times New Roman" panose="02020603050405020304" pitchFamily="18" charset="0"/>
                <a:cs typeface="Times New Roman" panose="02020603050405020304" pitchFamily="18" charset="0"/>
              </a:rPr>
              <a:t>Only one life will soon be past only what’s done for Christ will last.</a:t>
            </a:r>
            <a:endParaRPr lang="en-US" sz="2600" dirty="0">
              <a:solidFill>
                <a:schemeClr val="bg1"/>
              </a:solidFill>
              <a:effectLst/>
              <a:ea typeface="Calibri" panose="020F0502020204030204" pitchFamily="34" charset="0"/>
              <a:cs typeface="Times New Roman" panose="02020603050405020304" pitchFamily="18" charset="0"/>
            </a:endParaRPr>
          </a:p>
          <a:p>
            <a:endParaRPr lang="en-US" sz="2600"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5433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57859" y="250989"/>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719767" y="1426682"/>
            <a:ext cx="10752463" cy="5909310"/>
          </a:xfrm>
          <a:prstGeom prst="rect">
            <a:avLst/>
          </a:prstGeom>
          <a:noFill/>
        </p:spPr>
        <p:txBody>
          <a:bodyPr wrap="square">
            <a:spAutoFit/>
          </a:bodyPr>
          <a:lstStyle/>
          <a:p>
            <a:pPr marL="0" marR="0" algn="ctr">
              <a:spcBef>
                <a:spcPts val="0"/>
              </a:spcBef>
              <a:spcAft>
                <a:spcPts val="0"/>
              </a:spcAft>
            </a:pP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Think of a time when you said something or did something that backfired on you.  What was the situation?</a:t>
            </a:r>
          </a:p>
          <a:p>
            <a:pPr marL="0" marR="0" algn="ctr">
              <a:spcBef>
                <a:spcPts val="0"/>
              </a:spcBef>
              <a:spcAft>
                <a:spcPts val="0"/>
              </a:spcAft>
            </a:pPr>
            <a:endParaRPr lang="en-US" sz="2600" b="1" i="1" dirty="0">
              <a:solidFill>
                <a:schemeClr val="bg1"/>
              </a:solidFill>
              <a:ea typeface="Calibri" panose="020F0502020204030204" pitchFamily="34" charset="0"/>
              <a:cs typeface="Calibri" panose="020F0502020204030204" pitchFamily="34" charset="0"/>
            </a:endParaRPr>
          </a:p>
          <a:p>
            <a:pPr marL="0" marR="0">
              <a:spcBef>
                <a:spcPts val="0"/>
              </a:spcBef>
              <a:spcAft>
                <a:spcPts val="0"/>
              </a:spcAft>
            </a:pPr>
            <a:r>
              <a:rPr lang="en-US" sz="2400" b="1" dirty="0">
                <a:solidFill>
                  <a:schemeClr val="bg1"/>
                </a:solidFill>
                <a:ea typeface="Calibri" panose="020F0502020204030204" pitchFamily="34" charset="0"/>
                <a:cs typeface="Times New Roman" panose="02020603050405020304" pitchFamily="18" charset="0"/>
              </a:rPr>
              <a:t>A PLAN THAT BACKFIRED</a:t>
            </a:r>
            <a:r>
              <a:rPr lang="en-US" sz="2400" b="1" dirty="0">
                <a:solidFill>
                  <a:schemeClr val="bg1"/>
                </a:solidFill>
                <a:effectLst/>
                <a:ea typeface="Calibri" panose="020F0502020204030204" pitchFamily="34" charset="0"/>
                <a:cs typeface="Times New Roman" panose="02020603050405020304" pitchFamily="18" charset="0"/>
              </a:rPr>
              <a:t>:</a:t>
            </a:r>
          </a:p>
          <a:p>
            <a:pPr marL="0" marR="0" fontAlgn="base">
              <a:spcBef>
                <a:spcPts val="0"/>
              </a:spcBef>
              <a:spcAft>
                <a:spcPts val="600"/>
              </a:spcAft>
            </a:pPr>
            <a:r>
              <a:rPr lang="en-US" sz="2600" dirty="0">
                <a:solidFill>
                  <a:schemeClr val="bg1"/>
                </a:solidFill>
                <a:effectLst/>
                <a:ea typeface="Times New Roman" panose="02020603050405020304" pitchFamily="18" charset="0"/>
              </a:rPr>
              <a:t>-To control the wild cobra population in India, the government offered a reward for dead cobras. You would think this would be a great plan. But this led to people breeding cobras for the reward. When the government canceled the program, people released the cobras, resulting in more wild cobras than ever before.</a:t>
            </a:r>
          </a:p>
          <a:p>
            <a:pPr fontAlgn="base">
              <a:spcAft>
                <a:spcPts val="600"/>
              </a:spcAft>
            </a:pP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fontAlgn="base">
              <a:spcAft>
                <a:spcPts val="600"/>
              </a:spcAft>
            </a:pPr>
            <a:r>
              <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As we look at the last chapter of Jonah, we continue to see Jonah’s plans backfiring and yet God’s plans prevailing.</a:t>
            </a:r>
          </a:p>
          <a:p>
            <a:pPr marL="0" marR="0" fontAlgn="base">
              <a:spcBef>
                <a:spcPts val="0"/>
              </a:spcBef>
              <a:spcAft>
                <a:spcPts val="600"/>
              </a:spcAft>
            </a:pPr>
            <a:endParaRPr lang="en-US" sz="2400" dirty="0">
              <a:solidFill>
                <a:schemeClr val="bg1"/>
              </a:solidFill>
              <a:effectLst/>
              <a:ea typeface="Times New Roman" panose="02020603050405020304" pitchFamily="18" charset="0"/>
            </a:endParaRPr>
          </a:p>
          <a:p>
            <a:pPr marL="0" marR="0">
              <a:spcBef>
                <a:spcPts val="0"/>
              </a:spcBef>
              <a:spcAft>
                <a:spcPts val="0"/>
              </a:spcAft>
            </a:pP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8824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68876" y="306074"/>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661011" y="1600200"/>
            <a:ext cx="10752463" cy="2893100"/>
          </a:xfrm>
          <a:prstGeom prst="rect">
            <a:avLst/>
          </a:prstGeom>
          <a:noFill/>
        </p:spPr>
        <p:txBody>
          <a:bodyPr wrap="square">
            <a:spAutoFit/>
          </a:bodyPr>
          <a:lstStyle/>
          <a:p>
            <a:pPr marL="0" marR="0">
              <a:spcBef>
                <a:spcPts val="0"/>
              </a:spcBef>
              <a:spcAft>
                <a:spcPts val="0"/>
              </a:spcAft>
            </a:pPr>
            <a:r>
              <a:rPr lang="en-US" sz="2600" i="1" dirty="0">
                <a:solidFill>
                  <a:schemeClr val="bg1"/>
                </a:solidFill>
                <a:ea typeface="Calibri" panose="020F0502020204030204" pitchFamily="34" charset="0"/>
                <a:cs typeface="Times New Roman" panose="02020603050405020304" pitchFamily="18" charset="0"/>
              </a:rPr>
              <a:t>Let’s </a:t>
            </a:r>
            <a:r>
              <a:rPr lang="en-US" sz="2600" i="1" dirty="0">
                <a:solidFill>
                  <a:schemeClr val="bg1"/>
                </a:solidFill>
                <a:effectLst/>
                <a:ea typeface="Calibri" panose="020F0502020204030204" pitchFamily="34" charset="0"/>
                <a:cs typeface="Times New Roman" panose="02020603050405020304" pitchFamily="18" charset="0"/>
              </a:rPr>
              <a:t>not forget…..</a:t>
            </a:r>
            <a:endParaRPr lang="en-US" sz="2600" dirty="0">
              <a:solidFill>
                <a:schemeClr val="bg1"/>
              </a:solidFill>
              <a:effectLst/>
              <a:ea typeface="Calibri" panose="020F0502020204030204" pitchFamily="34" charset="0"/>
              <a:cs typeface="Times New Roman" panose="02020603050405020304" pitchFamily="18" charset="0"/>
            </a:endParaRPr>
          </a:p>
          <a:p>
            <a:pPr marL="0" marR="0">
              <a:spcBef>
                <a:spcPts val="0"/>
              </a:spcBef>
              <a:spcAft>
                <a:spcPts val="0"/>
              </a:spcAft>
            </a:pPr>
            <a:r>
              <a:rPr lang="en-US" sz="2600" dirty="0">
                <a:solidFill>
                  <a:schemeClr val="bg1"/>
                </a:solidFill>
                <a:effectLst/>
                <a:ea typeface="Calibri" panose="020F0502020204030204" pitchFamily="34" charset="0"/>
                <a:cs typeface="Calibri" panose="020F0502020204030204" pitchFamily="34" charset="0"/>
              </a:rPr>
              <a:t>This reluctant prophet, (Jonah) is not the hero of this story. God and His incredible grace and mercy is the hero in this story and in our story as well. The book of Jonah is about an all-pursuing God who sees all and longs to graciously extend </a:t>
            </a:r>
            <a:r>
              <a:rPr lang="en-US" sz="2600" dirty="0">
                <a:solidFill>
                  <a:schemeClr val="bg1"/>
                </a:solidFill>
                <a:ea typeface="Calibri" panose="020F0502020204030204" pitchFamily="34" charset="0"/>
                <a:cs typeface="Calibri" panose="020F0502020204030204" pitchFamily="34" charset="0"/>
              </a:rPr>
              <a:t>H</a:t>
            </a:r>
            <a:r>
              <a:rPr lang="en-US" sz="2600" dirty="0">
                <a:solidFill>
                  <a:schemeClr val="bg1"/>
                </a:solidFill>
                <a:effectLst/>
                <a:ea typeface="Calibri" panose="020F0502020204030204" pitchFamily="34" charset="0"/>
                <a:cs typeface="Calibri" panose="020F0502020204030204" pitchFamily="34" charset="0"/>
              </a:rPr>
              <a:t>is grace and mercy to all who will put their trust in Him. </a:t>
            </a:r>
            <a:endParaRPr lang="en-US" sz="2600" dirty="0">
              <a:solidFill>
                <a:schemeClr val="bg1"/>
              </a:solidFill>
              <a:effectLst/>
              <a:ea typeface="Calibri" panose="020F0502020204030204" pitchFamily="34" charset="0"/>
              <a:cs typeface="Times New Roman" panose="02020603050405020304" pitchFamily="18" charset="0"/>
            </a:endParaRPr>
          </a:p>
          <a:p>
            <a:pPr marL="0" marR="0" algn="ctr">
              <a:spcBef>
                <a:spcPts val="0"/>
              </a:spcBef>
              <a:spcAft>
                <a:spcPts val="0"/>
              </a:spcAft>
            </a:pPr>
            <a:endParaRPr lang="en-US" sz="2600" b="1" i="1" dirty="0">
              <a:solidFill>
                <a:schemeClr val="bg1"/>
              </a:solidFill>
              <a:effectLst/>
              <a:ea typeface="Calibri" panose="020F0502020204030204" pitchFamily="34" charset="0"/>
              <a:cs typeface="Calibri" panose="020F0502020204030204" pitchFamily="34" charset="0"/>
            </a:endParaRPr>
          </a:p>
          <a:p>
            <a:pPr marL="0" marR="0" algn="ctr">
              <a:spcBef>
                <a:spcPts val="0"/>
              </a:spcBef>
              <a:spcAft>
                <a:spcPts val="0"/>
              </a:spcAft>
            </a:pPr>
            <a:r>
              <a:rPr lang="en-US" sz="2600" b="1" i="1" dirty="0">
                <a:solidFill>
                  <a:schemeClr val="bg1"/>
                </a:solidFill>
                <a:effectLst/>
                <a:ea typeface="Calibri" panose="020F0502020204030204" pitchFamily="34" charset="0"/>
                <a:cs typeface="Calibri" panose="020F0502020204030204" pitchFamily="34" charset="0"/>
              </a:rPr>
              <a:t>God doesn’t run away from runaways</a:t>
            </a:r>
            <a:endParaRPr lang="en-US" sz="26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1110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68876" y="306074"/>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627961" y="1809520"/>
            <a:ext cx="10752463" cy="4462760"/>
          </a:xfrm>
          <a:prstGeom prst="rect">
            <a:avLst/>
          </a:prstGeom>
          <a:noFill/>
        </p:spPr>
        <p:txBody>
          <a:bodyPr wrap="square">
            <a:spAutoFit/>
          </a:bodyPr>
          <a:lstStyle/>
          <a:p>
            <a:pPr marL="0" marR="0">
              <a:spcBef>
                <a:spcPts val="0"/>
              </a:spcBef>
              <a:spcAft>
                <a:spcPts val="0"/>
              </a:spcAft>
            </a:pPr>
            <a:r>
              <a:rPr lang="en-US" sz="2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Observations from Jonah chapter 4 </a:t>
            </a: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Either on your own or in a group make at least 10 observations from Jonah chapter 1</a:t>
            </a:r>
          </a:p>
          <a:p>
            <a:endParaRPr lang="en-US" sz="26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2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is Observation?  </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 are simply asking the question what does the passage say or what do I see in the passage. </a:t>
            </a:r>
          </a:p>
          <a:p>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Your intention is to ask Who? What? Where? When</a:t>
            </a: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Why? and How?  </a:t>
            </a: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You can make</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many observations in a passage, but don’t read into the passage.  Only observe what is already there.</a:t>
            </a:r>
          </a:p>
          <a:p>
            <a:pPr marL="0" marR="0">
              <a:spcBef>
                <a:spcPts val="0"/>
              </a:spcBef>
              <a:spcAft>
                <a:spcPts val="0"/>
              </a:spcAft>
            </a:pPr>
            <a:endParaRPr lang="en-US" sz="24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1608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57859" y="116910"/>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438837" y="1179394"/>
            <a:ext cx="11314323" cy="5724644"/>
          </a:xfrm>
          <a:prstGeom prst="rect">
            <a:avLst/>
          </a:prstGeom>
          <a:noFill/>
        </p:spPr>
        <p:txBody>
          <a:bodyPr wrap="square">
            <a:spAutoFit/>
          </a:bodyPr>
          <a:lstStyle/>
          <a:p>
            <a:pPr marL="0" marR="0">
              <a:spcBef>
                <a:spcPts val="0"/>
              </a:spcBef>
              <a:spcAft>
                <a:spcPts val="0"/>
              </a:spcAft>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Anger and Attitude – vs.1-3</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wants things done his way. He wants to be in control rather than God.</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upset because he had hoped that God’s wrath would come down on the great city of Nineveh and they would be destroyed. But his hopes have backfired. </a:t>
            </a:r>
          </a:p>
          <a:p>
            <a:pPr marL="0" marR="0">
              <a:spcBef>
                <a:spcPts val="0"/>
              </a:spcBef>
              <a:spcAft>
                <a:spcPts val="0"/>
              </a:spcAft>
            </a:pPr>
            <a:endParaRPr lang="en-US" sz="2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marR="0" indent="-342900">
              <a:spcBef>
                <a:spcPts val="0"/>
              </a:spcBef>
              <a:spcAft>
                <a:spcPts val="0"/>
              </a:spcAft>
              <a:buFont typeface="Arial" panose="020B0604020202020204" pitchFamily="34" charset="0"/>
              <a:buChar char="•"/>
            </a:pP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a result of Jonah telling the Ninevites to repent, </a:t>
            </a:r>
            <a:r>
              <a:rPr lang="en-US" sz="2600" dirty="0">
                <a:solidFill>
                  <a:schemeClr val="bg1"/>
                </a:solidFill>
                <a:latin typeface="Calibri" panose="020F0502020204030204" pitchFamily="34" charset="0"/>
                <a:ea typeface="Calibri" panose="020F0502020204030204" pitchFamily="34" charset="0"/>
                <a:cs typeface="Calibri" panose="020F0502020204030204" pitchFamily="34" charset="0"/>
              </a:rPr>
              <a:t>the </a:t>
            </a: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whole city is repenting, crying and turning their hearts toward God. </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You would think Jonah would </a:t>
            </a:r>
            <a:r>
              <a:rPr lang="en-US" sz="2600" dirty="0">
                <a:solidFill>
                  <a:schemeClr val="bg1"/>
                </a:solidFill>
                <a:latin typeface="Calibri" panose="020F0502020204030204" pitchFamily="34" charset="0"/>
                <a:ea typeface="Calibri" panose="020F0502020204030204" pitchFamily="34" charset="0"/>
                <a:cs typeface="Calibri" panose="020F0502020204030204" pitchFamily="34" charset="0"/>
              </a:rPr>
              <a:t>be celebrating </a:t>
            </a: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praise, but he’s turning </a:t>
            </a:r>
            <a:r>
              <a:rPr lang="en-US" sz="2600">
                <a:solidFill>
                  <a:schemeClr val="bg1"/>
                </a:solidFill>
                <a:effectLst/>
                <a:latin typeface="Calibri" panose="020F0502020204030204" pitchFamily="34" charset="0"/>
                <a:ea typeface="Calibri" panose="020F0502020204030204" pitchFamily="34" charset="0"/>
                <a:cs typeface="Calibri" panose="020F0502020204030204" pitchFamily="34" charset="0"/>
              </a:rPr>
              <a:t>his anger </a:t>
            </a: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on God.</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is not someone you want to imitate, but we can certainly learn from his mistakes.</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0804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68876" y="306074"/>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438837" y="1752263"/>
            <a:ext cx="11314323" cy="2923877"/>
          </a:xfrm>
          <a:prstGeom prst="rect">
            <a:avLst/>
          </a:prstGeom>
          <a:noFill/>
        </p:spPr>
        <p:txBody>
          <a:bodyPr wrap="square">
            <a:spAutoFit/>
          </a:bodyPr>
          <a:lstStyle/>
          <a:p>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Anger and Attitude – vs.1-3</a:t>
            </a:r>
          </a:p>
          <a:p>
            <a:r>
              <a:rPr lang="en-US" sz="2600" b="0" i="0" dirty="0">
                <a:solidFill>
                  <a:schemeClr val="bg1"/>
                </a:solidFill>
                <a:effectLst/>
              </a:rPr>
              <a:t>And he prayed to the </a:t>
            </a:r>
            <a:r>
              <a:rPr lang="en-US" sz="2600" b="0" i="0" cap="small" dirty="0">
                <a:solidFill>
                  <a:schemeClr val="bg1"/>
                </a:solidFill>
                <a:effectLst/>
              </a:rPr>
              <a:t>Lord</a:t>
            </a:r>
            <a:r>
              <a:rPr lang="en-US" sz="2600" b="0" i="0" dirty="0">
                <a:solidFill>
                  <a:schemeClr val="bg1"/>
                </a:solidFill>
                <a:effectLst/>
              </a:rPr>
              <a:t> and said, “O </a:t>
            </a:r>
            <a:r>
              <a:rPr lang="en-US" sz="2600" b="0" i="0" cap="small" dirty="0">
                <a:solidFill>
                  <a:schemeClr val="bg1"/>
                </a:solidFill>
                <a:effectLst/>
              </a:rPr>
              <a:t>Lord</a:t>
            </a:r>
            <a:r>
              <a:rPr lang="en-US" sz="2600" b="0" i="0" dirty="0">
                <a:solidFill>
                  <a:schemeClr val="bg1"/>
                </a:solidFill>
                <a:effectLst/>
              </a:rPr>
              <a:t>, is not this what I said when I was yet in my country? That is why I made haste to flee to Tarshish; for I knew that you are a </a:t>
            </a:r>
            <a:r>
              <a:rPr lang="en-US" sz="2600" b="0" i="0" u="sng" dirty="0">
                <a:solidFill>
                  <a:schemeClr val="bg1"/>
                </a:solidFill>
                <a:effectLst/>
              </a:rPr>
              <a:t>gracious</a:t>
            </a:r>
            <a:r>
              <a:rPr lang="en-US" sz="2600" b="0" i="0" dirty="0">
                <a:solidFill>
                  <a:schemeClr val="bg1"/>
                </a:solidFill>
                <a:effectLst/>
              </a:rPr>
              <a:t> </a:t>
            </a:r>
            <a:r>
              <a:rPr lang="en-US" sz="2600" b="0" i="0" u="sng" dirty="0">
                <a:solidFill>
                  <a:schemeClr val="bg1"/>
                </a:solidFill>
                <a:effectLst/>
              </a:rPr>
              <a:t>God and merciful</a:t>
            </a:r>
            <a:r>
              <a:rPr lang="en-US" sz="2600" b="0" i="0" dirty="0">
                <a:solidFill>
                  <a:schemeClr val="bg1"/>
                </a:solidFill>
                <a:effectLst/>
              </a:rPr>
              <a:t>, </a:t>
            </a:r>
            <a:r>
              <a:rPr lang="en-US" sz="2600" b="0" i="0" u="sng" dirty="0">
                <a:solidFill>
                  <a:schemeClr val="bg1"/>
                </a:solidFill>
                <a:effectLst/>
              </a:rPr>
              <a:t>slow to anger and abounding in steadfast love, and relenting from disaster.</a:t>
            </a:r>
          </a:p>
          <a:p>
            <a:endParaRPr lang="en-US" sz="2600" u="sng" dirty="0">
              <a:solidFill>
                <a:schemeClr val="bg1"/>
              </a:solidFill>
              <a:ea typeface="Calibri" panose="020F0502020204030204" pitchFamily="34" charset="0"/>
              <a:cs typeface="Times New Roman" panose="02020603050405020304" pitchFamily="18" charset="0"/>
            </a:endParaRPr>
          </a:p>
          <a:p>
            <a:r>
              <a:rPr lang="en-US" sz="2600" dirty="0">
                <a:solidFill>
                  <a:schemeClr val="bg1"/>
                </a:solidFill>
                <a:ea typeface="Calibri" panose="020F0502020204030204" pitchFamily="34" charset="0"/>
                <a:cs typeface="Times New Roman" panose="02020603050405020304" pitchFamily="18" charset="0"/>
              </a:rPr>
              <a:t>From verse 2 why is Jonah so upset with God?</a:t>
            </a:r>
            <a:endParaRPr lang="en-US" sz="26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0508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68876" y="306074"/>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438837" y="1752263"/>
            <a:ext cx="11314323" cy="3631763"/>
          </a:xfrm>
          <a:prstGeom prst="rect">
            <a:avLst/>
          </a:prstGeom>
          <a:noFill/>
        </p:spPr>
        <p:txBody>
          <a:bodyPr wrap="square">
            <a:spAutoFit/>
          </a:bodyPr>
          <a:lstStyle/>
          <a:p>
            <a:pPr marL="342900" marR="0" indent="-342900">
              <a:spcBef>
                <a:spcPts val="0"/>
              </a:spcBef>
              <a:spcAft>
                <a:spcPts val="0"/>
              </a:spcAft>
              <a:buFont typeface="Arial" panose="020B0604020202020204" pitchFamily="34" charset="0"/>
              <a:buChar char="•"/>
            </a:pPr>
            <a:r>
              <a:rPr lang="en-US" sz="2600" i="1" dirty="0">
                <a:solidFill>
                  <a:schemeClr val="bg1"/>
                </a:solidFill>
                <a:effectLst/>
                <a:ea typeface="Calibri" panose="020F0502020204030204" pitchFamily="34" charset="0"/>
                <a:cs typeface="Calibri" panose="020F0502020204030204" pitchFamily="34" charset="0"/>
              </a:rPr>
              <a:t>Jonah shouldn’t be resentful; he should be grateful! Isn’t it interesting</a:t>
            </a:r>
            <a:r>
              <a:rPr lang="en-US" sz="2600" dirty="0">
                <a:solidFill>
                  <a:schemeClr val="bg1"/>
                </a:solidFill>
                <a:ea typeface="Calibri" panose="020F0502020204030204" pitchFamily="34" charset="0"/>
                <a:cs typeface="Times New Roman" panose="02020603050405020304" pitchFamily="18" charset="0"/>
              </a:rPr>
              <a:t> </a:t>
            </a:r>
            <a:r>
              <a:rPr lang="en-US" sz="2600" i="1" dirty="0">
                <a:solidFill>
                  <a:schemeClr val="bg1"/>
                </a:solidFill>
                <a:effectLst/>
                <a:ea typeface="Calibri" panose="020F0502020204030204" pitchFamily="34" charset="0"/>
                <a:cs typeface="Calibri" panose="020F0502020204030204" pitchFamily="34" charset="0"/>
              </a:rPr>
              <a:t>how Jonah didn’t have a problem with these same characteristics of</a:t>
            </a:r>
            <a:r>
              <a:rPr lang="en-US" sz="2600" dirty="0">
                <a:solidFill>
                  <a:schemeClr val="bg1"/>
                </a:solidFill>
                <a:ea typeface="Calibri" panose="020F0502020204030204" pitchFamily="34" charset="0"/>
                <a:cs typeface="Times New Roman" panose="02020603050405020304" pitchFamily="18" charset="0"/>
              </a:rPr>
              <a:t> </a:t>
            </a:r>
            <a:r>
              <a:rPr lang="en-US" sz="2600" i="1" dirty="0">
                <a:solidFill>
                  <a:schemeClr val="bg1"/>
                </a:solidFill>
                <a:effectLst/>
                <a:ea typeface="Calibri" panose="020F0502020204030204" pitchFamily="34" charset="0"/>
                <a:cs typeface="Calibri" panose="020F0502020204030204" pitchFamily="34" charset="0"/>
              </a:rPr>
              <a:t>God being shown to him when he was in the belly of the fish! But he doesn’t want that same grace shown to the people of Nineveh. No one in this story has received more grace and mercy than Jonah.</a:t>
            </a:r>
            <a:endParaRPr lang="en-US" sz="2600" dirty="0">
              <a:solidFill>
                <a:schemeClr val="bg1"/>
              </a:solidFill>
              <a:effectLst/>
              <a:ea typeface="Calibri" panose="020F0502020204030204" pitchFamily="34" charset="0"/>
              <a:cs typeface="Times New Roman" panose="02020603050405020304" pitchFamily="18" charset="0"/>
            </a:endParaRPr>
          </a:p>
          <a:p>
            <a:pPr marL="0" marR="0">
              <a:spcBef>
                <a:spcPts val="0"/>
              </a:spcBef>
              <a:spcAft>
                <a:spcPts val="0"/>
              </a:spcAft>
            </a:pPr>
            <a:endParaRPr lang="en-US" sz="2400" b="1" i="1" dirty="0">
              <a:solidFill>
                <a:schemeClr val="bg1"/>
              </a:solidFill>
              <a:effectLst/>
              <a:ea typeface="Calibri" panose="020F0502020204030204" pitchFamily="34" charset="0"/>
              <a:cs typeface="Calibri" panose="020F0502020204030204" pitchFamily="34" charset="0"/>
            </a:endParaRPr>
          </a:p>
          <a:p>
            <a:pPr marL="0" marR="0">
              <a:spcBef>
                <a:spcPts val="0"/>
              </a:spcBef>
              <a:spcAft>
                <a:spcPts val="0"/>
              </a:spcAft>
            </a:pPr>
            <a:endParaRPr lang="en-US" sz="2400" b="1" i="1" dirty="0">
              <a:solidFill>
                <a:schemeClr val="bg1"/>
              </a:solidFill>
              <a:ea typeface="Calibri" panose="020F0502020204030204" pitchFamily="34" charset="0"/>
              <a:cs typeface="Calibri" panose="020F0502020204030204" pitchFamily="34" charset="0"/>
            </a:endParaRPr>
          </a:p>
          <a:p>
            <a:pPr marL="0" marR="0" algn="ctr">
              <a:spcBef>
                <a:spcPts val="0"/>
              </a:spcBef>
              <a:spcAft>
                <a:spcPts val="0"/>
              </a:spcAft>
            </a:pPr>
            <a:r>
              <a:rPr lang="en-US" sz="2600" b="1" i="1" dirty="0">
                <a:solidFill>
                  <a:schemeClr val="bg1"/>
                </a:solidFill>
                <a:effectLst/>
                <a:ea typeface="Calibri" panose="020F0502020204030204" pitchFamily="34" charset="0"/>
                <a:cs typeface="Calibri" panose="020F0502020204030204" pitchFamily="34" charset="0"/>
              </a:rPr>
              <a:t>What is our attitude when God shows grace and mercy to others in a way that we don’t feel they deserve? </a:t>
            </a:r>
            <a:endParaRPr lang="en-US" sz="26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2326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68876" y="306074"/>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438837" y="1752263"/>
            <a:ext cx="11314323" cy="4493538"/>
          </a:xfrm>
          <a:prstGeom prst="rect">
            <a:avLst/>
          </a:prstGeom>
          <a:noFill/>
        </p:spPr>
        <p:txBody>
          <a:bodyPr wrap="square">
            <a:spAutoFit/>
          </a:bodyPr>
          <a:lstStyle/>
          <a:p>
            <a:pPr marL="0" marR="0">
              <a:spcBef>
                <a:spcPts val="0"/>
              </a:spcBef>
              <a:spcAft>
                <a:spcPts val="0"/>
              </a:spcAft>
            </a:pPr>
            <a:r>
              <a:rPr lang="en-US" sz="24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Even in Jonah’s resentment, we see how God’s grace is</a:t>
            </a:r>
            <a:r>
              <a:rPr lang="en-US" sz="2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greater than Jonah’s sin...and friends God’s grace is always greater</a:t>
            </a:r>
            <a:r>
              <a:rPr lang="en-US" sz="2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than our sin – Amen</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dirty="0">
                <a:solidFill>
                  <a:schemeClr val="bg1"/>
                </a:solidFill>
                <a:latin typeface="Calibri" panose="020F0502020204030204" pitchFamily="34" charset="0"/>
                <a:ea typeface="Calibri" panose="020F0502020204030204" pitchFamily="34" charset="0"/>
                <a:cs typeface="Calibri" panose="020F0502020204030204" pitchFamily="34" charset="0"/>
              </a:rPr>
              <a:t>In verse 3</a:t>
            </a: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Jonah tells the Lord to just take his life, for it is better for me to die than to live.</a:t>
            </a:r>
          </a:p>
          <a:p>
            <a:pPr marL="0" marR="0" algn="ctr">
              <a:spcBef>
                <a:spcPts val="0"/>
              </a:spcBef>
              <a:spcAft>
                <a:spcPts val="0"/>
              </a:spcAft>
            </a:pPr>
            <a:endParaRPr lang="en-US" sz="2600" b="1"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0" marR="0" algn="ctr">
              <a:spcBef>
                <a:spcPts val="0"/>
              </a:spcBef>
              <a:spcAft>
                <a:spcPts val="0"/>
              </a:spcAft>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Why do you think Jonah is making this ridiculous statement?</a:t>
            </a:r>
          </a:p>
          <a:p>
            <a:pPr marL="0" marR="0">
              <a:spcBef>
                <a:spcPts val="0"/>
              </a:spcBef>
              <a:spcAft>
                <a:spcPts val="0"/>
              </a:spcAft>
            </a:pPr>
            <a:r>
              <a:rPr lang="en-US" sz="26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What if God offered grace and mercy to the person who hurt you, betrayed you, lied to you….…would you be okay with worshiping Jesus for eternity right next to them? Why?</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2755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FA16-00E1-CA7F-B416-5D5C8A9715D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5C068C2-40F3-871F-F4B3-39472119E9C9}"/>
              </a:ext>
            </a:extLst>
          </p:cNvPr>
          <p:cNvSpPr>
            <a:spLocks noGrp="1"/>
          </p:cNvSpPr>
          <p:nvPr>
            <p:ph type="subTitle" idx="1"/>
          </p:nvPr>
        </p:nvSpPr>
        <p:spPr/>
        <p:txBody>
          <a:bodyPr/>
          <a:lstStyle/>
          <a:p>
            <a:endParaRPr lang="en-US"/>
          </a:p>
        </p:txBody>
      </p:sp>
      <p:pic>
        <p:nvPicPr>
          <p:cNvPr id="4" name="Picture 2" descr="Deep Blue Background Images - Free Download on Freepik">
            <a:extLst>
              <a:ext uri="{FF2B5EF4-FFF2-40B4-BE49-F238E27FC236}">
                <a16:creationId xmlns:a16="http://schemas.microsoft.com/office/drawing/2014/main" id="{D5F11ECB-A12D-B186-B990-93697F4F95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04B5A4B-A3FB-6D13-A3EA-350E304E4EAF}"/>
              </a:ext>
            </a:extLst>
          </p:cNvPr>
          <p:cNvSpPr txBox="1"/>
          <p:nvPr/>
        </p:nvSpPr>
        <p:spPr>
          <a:xfrm>
            <a:off x="2657859" y="22573"/>
            <a:ext cx="6215270" cy="1077218"/>
          </a:xfrm>
          <a:prstGeom prst="rect">
            <a:avLst/>
          </a:prstGeom>
          <a:noFill/>
        </p:spPr>
        <p:txBody>
          <a:bodyPr wrap="square">
            <a:spAutoFit/>
          </a:bodyPr>
          <a:lstStyle/>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 CHAPTER 4</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JONAH’S PLANS BACKFIRE</a:t>
            </a:r>
          </a:p>
        </p:txBody>
      </p:sp>
      <p:sp>
        <p:nvSpPr>
          <p:cNvPr id="8" name="TextBox 7">
            <a:extLst>
              <a:ext uri="{FF2B5EF4-FFF2-40B4-BE49-F238E27FC236}">
                <a16:creationId xmlns:a16="http://schemas.microsoft.com/office/drawing/2014/main" id="{AA24C136-0FFF-3EE7-3CC4-10EB36B3ED4E}"/>
              </a:ext>
            </a:extLst>
          </p:cNvPr>
          <p:cNvSpPr txBox="1"/>
          <p:nvPr/>
        </p:nvSpPr>
        <p:spPr>
          <a:xfrm>
            <a:off x="438838" y="1443096"/>
            <a:ext cx="11314323" cy="5293757"/>
          </a:xfrm>
          <a:prstGeom prst="rect">
            <a:avLst/>
          </a:prstGeom>
          <a:noFill/>
        </p:spPr>
        <p:txBody>
          <a:bodyPr wrap="square">
            <a:spAutoFit/>
          </a:bodyPr>
          <a:lstStyle/>
          <a:p>
            <a:pPr marL="0" marR="0">
              <a:spcBef>
                <a:spcPts val="0"/>
              </a:spcBef>
              <a:spcAft>
                <a:spcPts val="0"/>
              </a:spcAft>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extends His kindness to Jonah. Verse 5-6</a:t>
            </a:r>
          </a:p>
          <a:p>
            <a:pPr marL="0" marR="0">
              <a:spcBef>
                <a:spcPts val="0"/>
              </a:spcBef>
              <a:spcAft>
                <a:spcPts val="0"/>
              </a:spcAft>
            </a:pPr>
            <a:endParaRPr lang="en-US" sz="2400" b="1"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 what ways does God extend His kindness to Jonah in verses 5-6?</a:t>
            </a:r>
          </a:p>
          <a:p>
            <a:pPr marL="0" marR="0">
              <a:spcBef>
                <a:spcPts val="0"/>
              </a:spcBef>
              <a:spcAft>
                <a:spcPts val="0"/>
              </a:spcAft>
            </a:pPr>
            <a:endParaRPr lang="en-US" sz="2600" b="1"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How does Jonah respond when God appoints a worm to eat the plant in verse 7-9?</a:t>
            </a:r>
          </a:p>
          <a:p>
            <a:pPr marL="0" marR="0">
              <a:spcBef>
                <a:spcPts val="0"/>
              </a:spcBef>
              <a:spcAft>
                <a:spcPts val="0"/>
              </a:spcAft>
            </a:pPr>
            <a:endParaRPr lang="en-US" sz="2600" b="1" i="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600" b="0" i="0" dirty="0">
                <a:solidFill>
                  <a:schemeClr val="bg1"/>
                </a:solidFill>
                <a:effectLst/>
                <a:latin typeface="system-ui"/>
              </a:rPr>
              <a:t>But when dawn came up the next day, God appointed a worm that attacked the plant, so that it withered. </a:t>
            </a:r>
            <a:r>
              <a:rPr lang="en-US" sz="2600" b="1" i="0" baseline="30000" dirty="0">
                <a:solidFill>
                  <a:schemeClr val="bg1"/>
                </a:solidFill>
                <a:effectLst/>
                <a:latin typeface="system-ui"/>
              </a:rPr>
              <a:t> </a:t>
            </a:r>
            <a:r>
              <a:rPr lang="en-US" sz="2600" b="0" i="0" dirty="0">
                <a:solidFill>
                  <a:schemeClr val="bg1"/>
                </a:solidFill>
                <a:effectLst/>
                <a:latin typeface="system-ui"/>
              </a:rPr>
              <a:t>When the sun rose, God appointed a scorching east wind, and the sun beat down on the head of Jonah so that he was faint. And he asked that he might die and said, “It is better for me to die than to live.” But God said to Jonah, “Do you do well to be angry for the plant?” And he said, “Yes, I do well to be angry, angry enough to die.”</a:t>
            </a: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The leafy plants in our lives: Lessons ...">
            <a:extLst>
              <a:ext uri="{FF2B5EF4-FFF2-40B4-BE49-F238E27FC236}">
                <a16:creationId xmlns:a16="http://schemas.microsoft.com/office/drawing/2014/main" id="{E5D22E51-01C8-5B1A-7075-7A9350B597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8071" y="121147"/>
            <a:ext cx="3506737" cy="2130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5918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1307</Words>
  <Application>Microsoft Macintosh PowerPoint</Application>
  <PresentationFormat>Widescreen</PresentationFormat>
  <Paragraphs>109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system-ui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Peters</dc:creator>
  <cp:lastModifiedBy>Craig Peters</cp:lastModifiedBy>
  <cp:revision>8</cp:revision>
  <cp:lastPrinted>2024-05-23T14:51:45Z</cp:lastPrinted>
  <dcterms:created xsi:type="dcterms:W3CDTF">2024-04-08T23:59:01Z</dcterms:created>
  <dcterms:modified xsi:type="dcterms:W3CDTF">2024-06-04T21:02:37Z</dcterms:modified>
</cp:coreProperties>
</file>