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25"/>
  </p:normalViewPr>
  <p:slideViewPr>
    <p:cSldViewPr snapToGrid="0">
      <p:cViewPr varScale="1">
        <p:scale>
          <a:sx n="116" d="100"/>
          <a:sy n="116" d="100"/>
        </p:scale>
        <p:origin x="65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7ECDD-8F4A-FCAD-759B-58EB0439D3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55454BA-8886-09C2-1796-B627FC182F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56D26D-7DD5-670F-EDA2-B4A1A08B8196}"/>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5" name="Footer Placeholder 4">
            <a:extLst>
              <a:ext uri="{FF2B5EF4-FFF2-40B4-BE49-F238E27FC236}">
                <a16:creationId xmlns:a16="http://schemas.microsoft.com/office/drawing/2014/main" id="{D6A6A4D9-8907-63D7-B354-CBE42AD98A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2C9D86-4A5E-8609-8CC8-5C4265097C9D}"/>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1956870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97E05-BEE1-B3A4-DFBC-B1064464E3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3E02614-486F-F2FA-2AA2-6BE36708575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8D304D-ED77-1FDD-488F-83455AEDA88E}"/>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5" name="Footer Placeholder 4">
            <a:extLst>
              <a:ext uri="{FF2B5EF4-FFF2-40B4-BE49-F238E27FC236}">
                <a16:creationId xmlns:a16="http://schemas.microsoft.com/office/drawing/2014/main" id="{8DD2279E-6B9C-3C6B-434E-66C7569AF2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8CBD8C-1EC1-63F4-64DF-B1E073CC8817}"/>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167025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1E92DC-B7D5-ABFE-9804-078D1FF2E4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3E006D4-5643-9C38-75F8-A870747586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F29C15-22A3-0C0A-19C6-996B7513EFF3}"/>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5" name="Footer Placeholder 4">
            <a:extLst>
              <a:ext uri="{FF2B5EF4-FFF2-40B4-BE49-F238E27FC236}">
                <a16:creationId xmlns:a16="http://schemas.microsoft.com/office/drawing/2014/main" id="{FC127443-7F78-5BE1-ECAF-AC54165078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A08618-9107-914E-2FB2-1F60D74539BB}"/>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2543296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2F88-981F-D4FF-CF2E-21C971F72F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B6D686-2708-A111-A6EA-664D054DF5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098E80-33BB-D3C3-560D-044531E69EC4}"/>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5" name="Footer Placeholder 4">
            <a:extLst>
              <a:ext uri="{FF2B5EF4-FFF2-40B4-BE49-F238E27FC236}">
                <a16:creationId xmlns:a16="http://schemas.microsoft.com/office/drawing/2014/main" id="{14E469BF-B460-3664-29D5-6E4ECFD1AF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A5239D-6FC0-115D-E875-ED5690C67E2C}"/>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2472340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50C5B-E9AD-A8C1-5335-F928EB11A2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F414810-F9E9-B506-58CD-3878341C6EE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C316A3-ABDC-A0B6-0889-1148E7912701}"/>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5" name="Footer Placeholder 4">
            <a:extLst>
              <a:ext uri="{FF2B5EF4-FFF2-40B4-BE49-F238E27FC236}">
                <a16:creationId xmlns:a16="http://schemas.microsoft.com/office/drawing/2014/main" id="{57E080EE-5B67-A77C-FF1E-F7576F0481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3057F0-D9D4-8328-E815-1C922B260CD2}"/>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2397734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DA57B-1736-99FD-FC0D-3748AC753F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AA59DE4-50AD-4D0E-085A-45B8E5E35A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50F0821-C088-F1AC-7615-BDC640C61D1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0BBDB6-229B-9811-FE51-D069C0E29F71}"/>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6" name="Footer Placeholder 5">
            <a:extLst>
              <a:ext uri="{FF2B5EF4-FFF2-40B4-BE49-F238E27FC236}">
                <a16:creationId xmlns:a16="http://schemas.microsoft.com/office/drawing/2014/main" id="{E2E18C73-E17C-1EE2-AB89-C2566E6F51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F7F7F3-00C0-9C2B-0610-591E0DCD55B1}"/>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2040680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4B8A1-3CF7-96A4-5C7C-F36F553D56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8BD7F37-B1CE-8657-9A17-035782CFC4E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8F4DD5-83A6-91F3-15B7-2F7F80C71C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E5F8F5-13D8-D209-7F35-3A8D398853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5105BC-CB16-D232-BB85-1994CC9971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4AF9C1-ED41-7B85-AF02-CF61DF32A6C7}"/>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8" name="Footer Placeholder 7">
            <a:extLst>
              <a:ext uri="{FF2B5EF4-FFF2-40B4-BE49-F238E27FC236}">
                <a16:creationId xmlns:a16="http://schemas.microsoft.com/office/drawing/2014/main" id="{61F2D4DF-5714-915E-7D0F-2E1933D0B28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70E8A2-F21B-E49F-E343-B1B5A2F43B55}"/>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3281531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14ECA-B3A5-8B42-C4C9-67078DD6E2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55F99E-B23B-E24B-6270-3E558ADBBE60}"/>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4" name="Footer Placeholder 3">
            <a:extLst>
              <a:ext uri="{FF2B5EF4-FFF2-40B4-BE49-F238E27FC236}">
                <a16:creationId xmlns:a16="http://schemas.microsoft.com/office/drawing/2014/main" id="{1465778C-CACB-16C4-0D0B-1998113E433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5540C6-52F2-3AE9-29BC-D0253F80A748}"/>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1057745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532B2BA-1E36-D5DC-54B3-EF214292C2B8}"/>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3" name="Footer Placeholder 2">
            <a:extLst>
              <a:ext uri="{FF2B5EF4-FFF2-40B4-BE49-F238E27FC236}">
                <a16:creationId xmlns:a16="http://schemas.microsoft.com/office/drawing/2014/main" id="{E9D32DE4-4C15-98EA-2412-D22E2E09C18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08204E6-0B65-7254-43C7-14BA53B9DE7E}"/>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1726457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6BE5E-C854-F2BA-A6DB-BB50C5503C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5AD7A62-3B50-CB02-20ED-2AE6BC3A8F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6B7908-6E4B-7050-7A17-BA3A118CCC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BAFFFE-9479-1A54-9667-8FCF3FA48304}"/>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6" name="Footer Placeholder 5">
            <a:extLst>
              <a:ext uri="{FF2B5EF4-FFF2-40B4-BE49-F238E27FC236}">
                <a16:creationId xmlns:a16="http://schemas.microsoft.com/office/drawing/2014/main" id="{9844562E-E2AC-9ECE-9CF3-71CFE911A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428389-7579-9B41-8838-9FEC06BD9525}"/>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28927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9E781-0656-230A-0DC1-7752DF4CCB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6FB9D1-FB46-6C91-2703-3499E60B492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66ED6BB-E3E6-7B00-C561-85750BA895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F97BCD-1EF3-E939-DBBE-C035DF1135AB}"/>
              </a:ext>
            </a:extLst>
          </p:cNvPr>
          <p:cNvSpPr>
            <a:spLocks noGrp="1"/>
          </p:cNvSpPr>
          <p:nvPr>
            <p:ph type="dt" sz="half" idx="10"/>
          </p:nvPr>
        </p:nvSpPr>
        <p:spPr/>
        <p:txBody>
          <a:bodyPr/>
          <a:lstStyle/>
          <a:p>
            <a:fld id="{6A12B344-2D48-8D4E-A6E8-701C6F22FF92}" type="datetimeFigureOut">
              <a:rPr lang="en-US" smtClean="0"/>
              <a:t>6/4/24</a:t>
            </a:fld>
            <a:endParaRPr lang="en-US"/>
          </a:p>
        </p:txBody>
      </p:sp>
      <p:sp>
        <p:nvSpPr>
          <p:cNvPr id="6" name="Footer Placeholder 5">
            <a:extLst>
              <a:ext uri="{FF2B5EF4-FFF2-40B4-BE49-F238E27FC236}">
                <a16:creationId xmlns:a16="http://schemas.microsoft.com/office/drawing/2014/main" id="{A9A04C9F-C824-1A30-E345-C13E0E7A60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BA658EF-4176-B711-4E0A-2BD7342BDDDC}"/>
              </a:ext>
            </a:extLst>
          </p:cNvPr>
          <p:cNvSpPr>
            <a:spLocks noGrp="1"/>
          </p:cNvSpPr>
          <p:nvPr>
            <p:ph type="sldNum" sz="quarter" idx="12"/>
          </p:nvPr>
        </p:nvSpPr>
        <p:spPr/>
        <p:txBody>
          <a:bodyPr/>
          <a:lstStyle/>
          <a:p>
            <a:fld id="{AA01CBB0-F6A2-0940-AAE9-CFB922012E66}" type="slidenum">
              <a:rPr lang="en-US" smtClean="0"/>
              <a:t>‹#›</a:t>
            </a:fld>
            <a:endParaRPr lang="en-US"/>
          </a:p>
        </p:txBody>
      </p:sp>
    </p:spTree>
    <p:extLst>
      <p:ext uri="{BB962C8B-B14F-4D97-AF65-F5344CB8AC3E}">
        <p14:creationId xmlns:p14="http://schemas.microsoft.com/office/powerpoint/2010/main" val="440042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A051DB4-D926-F169-E73F-0F9FE44E20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A6AF5E-8123-C160-7DD6-97733B3513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8C1F0F-BA26-5B57-2C1F-5A75B066D9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2B344-2D48-8D4E-A6E8-701C6F22FF92}" type="datetimeFigureOut">
              <a:rPr lang="en-US" smtClean="0"/>
              <a:t>6/4/24</a:t>
            </a:fld>
            <a:endParaRPr lang="en-US"/>
          </a:p>
        </p:txBody>
      </p:sp>
      <p:sp>
        <p:nvSpPr>
          <p:cNvPr id="5" name="Footer Placeholder 4">
            <a:extLst>
              <a:ext uri="{FF2B5EF4-FFF2-40B4-BE49-F238E27FC236}">
                <a16:creationId xmlns:a16="http://schemas.microsoft.com/office/drawing/2014/main" id="{0238B38B-868F-37E3-5945-0638A12C89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CA5F95-7CD1-F7F5-E18E-B4DC7D7DAF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01CBB0-F6A2-0940-AAE9-CFB922012E66}" type="slidenum">
              <a:rPr lang="en-US" smtClean="0"/>
              <a:t>‹#›</a:t>
            </a:fld>
            <a:endParaRPr lang="en-US"/>
          </a:p>
        </p:txBody>
      </p:sp>
    </p:spTree>
    <p:extLst>
      <p:ext uri="{BB962C8B-B14F-4D97-AF65-F5344CB8AC3E}">
        <p14:creationId xmlns:p14="http://schemas.microsoft.com/office/powerpoint/2010/main" val="2550901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AE8A8-9232-17C1-3C28-AFE80C0CF1A9}"/>
              </a:ext>
            </a:extLst>
          </p:cNvPr>
          <p:cNvSpPr>
            <a:spLocks noGrp="1"/>
          </p:cNvSpPr>
          <p:nvPr>
            <p:ph type="ctrTitle"/>
          </p:nvPr>
        </p:nvSpPr>
        <p:spPr>
          <a:xfrm>
            <a:off x="-18855226" y="-595332"/>
            <a:ext cx="48965676" cy="7090316"/>
          </a:xfrm>
        </p:spPr>
        <p:txBody>
          <a:bodyPr/>
          <a:lstStyle/>
          <a:p>
            <a:endParaRPr lang="en-US" dirty="0"/>
          </a:p>
        </p:txBody>
      </p:sp>
      <p:sp>
        <p:nvSpPr>
          <p:cNvPr id="3" name="Subtitle 2">
            <a:extLst>
              <a:ext uri="{FF2B5EF4-FFF2-40B4-BE49-F238E27FC236}">
                <a16:creationId xmlns:a16="http://schemas.microsoft.com/office/drawing/2014/main" id="{2F044050-23E3-2A28-A57A-68B39EC1917B}"/>
              </a:ext>
            </a:extLst>
          </p:cNvPr>
          <p:cNvSpPr>
            <a:spLocks noGrp="1"/>
          </p:cNvSpPr>
          <p:nvPr>
            <p:ph type="subTitle" idx="1"/>
          </p:nvPr>
        </p:nvSpPr>
        <p:spPr/>
        <p:txBody>
          <a:bodyPr/>
          <a:lstStyle/>
          <a:p>
            <a:endParaRPr lang="en-US"/>
          </a:p>
        </p:txBody>
      </p:sp>
      <p:pic>
        <p:nvPicPr>
          <p:cNvPr id="1030" name="Picture 6" descr="Discovering God through the Book of Jonah (Part 3) – R Y A N S T R A T T O N">
            <a:extLst>
              <a:ext uri="{FF2B5EF4-FFF2-40B4-BE49-F238E27FC236}">
                <a16:creationId xmlns:a16="http://schemas.microsoft.com/office/drawing/2014/main" id="{206BC546-ECA4-F695-9C96-9A4AD32C83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9545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2" y="314287"/>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438836" y="1509198"/>
            <a:ext cx="11314323" cy="5663089"/>
          </a:xfrm>
          <a:prstGeom prst="rect">
            <a:avLst/>
          </a:prstGeom>
          <a:noFill/>
        </p:spPr>
        <p:txBody>
          <a:bodyPr wrap="square" rtlCol="0">
            <a:spAutoFit/>
          </a:bodyPr>
          <a:lstStyle/>
          <a:p>
            <a:pPr marL="0" marR="0">
              <a:spcBef>
                <a:spcPts val="0"/>
              </a:spcBef>
              <a:spcAft>
                <a:spcPts val="0"/>
              </a:spcAft>
            </a:pPr>
            <a:r>
              <a:rPr lang="en-US" sz="28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Jonah 1:7-10</a:t>
            </a:r>
          </a:p>
          <a:p>
            <a:pPr marL="0" marR="0">
              <a:spcBef>
                <a:spcPts val="0"/>
              </a:spcBef>
              <a:spcAft>
                <a:spcPts val="0"/>
              </a:spcAft>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They decide to cast lots (What is this?)</a:t>
            </a:r>
          </a:p>
          <a:p>
            <a:pPr marL="0" marR="0">
              <a:spcBef>
                <a:spcPts val="0"/>
              </a:spcBef>
              <a:spcAft>
                <a:spcPts val="0"/>
              </a:spcAft>
            </a:pPr>
            <a:r>
              <a:rPr lang="en-US" sz="2600"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The practice of casting lots is mentioned seventy times in the Old Testament and seven times in the New Testament. In spite of the many references to casting lots nothing is known about the actual lots themselves. They could have been sticks of various lengths, flat stones like coins, or some kind of dice; but their exact nature is unknown. The closest modern practice to casting lots is likely flipping a coin.</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i="1" kern="100" dirty="0">
                <a:solidFill>
                  <a:schemeClr val="bg1"/>
                </a:solidFill>
                <a:latin typeface="Calibri" panose="020F0502020204030204" pitchFamily="34" charset="0"/>
                <a:ea typeface="Calibri" panose="020F0502020204030204" pitchFamily="34" charset="0"/>
                <a:cs typeface="Calibri" panose="020F0502020204030204" pitchFamily="34" charset="0"/>
              </a:rPr>
              <a:t>Since </a:t>
            </a:r>
            <a:r>
              <a:rPr lang="en-US" sz="2600" i="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 have the completed Word of God, and the indwelling Holy Spirit to guide us, there is no reason to be using games of chance to make decisions. The Word, the Spirit, and prayer are sufficient for discerning God’s will today. The casting of lots here was done by the pagan sailors.</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1604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2" y="401359"/>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517793" y="1673762"/>
            <a:ext cx="11314323" cy="2862322"/>
          </a:xfrm>
          <a:prstGeom prst="rect">
            <a:avLst/>
          </a:prstGeom>
          <a:noFill/>
        </p:spPr>
        <p:txBody>
          <a:bodyPr wrap="square" rtlCol="0">
            <a:spAutoFit/>
          </a:bodyPr>
          <a:lstStyle/>
          <a:p>
            <a:pPr marL="0" marR="0">
              <a:spcBef>
                <a:spcPts val="0"/>
              </a:spcBef>
              <a:spcAft>
                <a:spcPts val="0"/>
              </a:spcAft>
            </a:pPr>
            <a:r>
              <a:rPr lang="en-US" sz="28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Jonah 1:7-10</a:t>
            </a:r>
          </a:p>
          <a:p>
            <a:pPr marL="0" marR="0">
              <a:spcBef>
                <a:spcPts val="0"/>
              </a:spcBef>
              <a:spcAft>
                <a:spcPts val="0"/>
              </a:spcAft>
            </a:pP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 questions do the sailors ask Jonah since the lots casted fell on Jonah?</a:t>
            </a:r>
          </a:p>
          <a:p>
            <a:pPr marL="0" marR="0">
              <a:spcBef>
                <a:spcPts val="0"/>
              </a:spcBef>
              <a:spcAft>
                <a:spcPts val="0"/>
              </a:spcAft>
            </a:pP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How does Jonah respond in verse 9? </a:t>
            </a: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6" descr="Discovering God through the Book of Jonah (Part 3) – R Y A N S T R A T T O N">
            <a:extLst>
              <a:ext uri="{FF2B5EF4-FFF2-40B4-BE49-F238E27FC236}">
                <a16:creationId xmlns:a16="http://schemas.microsoft.com/office/drawing/2014/main" id="{4F06AE9C-F520-95FF-C573-00DA14E1C9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8782" y="4291075"/>
            <a:ext cx="4373217" cy="2459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5858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2" y="298272"/>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438836" y="1447450"/>
            <a:ext cx="11314323" cy="5632311"/>
          </a:xfrm>
          <a:prstGeom prst="rect">
            <a:avLst/>
          </a:prstGeom>
          <a:noFill/>
        </p:spPr>
        <p:txBody>
          <a:bodyPr wrap="square" rtlCol="0">
            <a:spAutoFit/>
          </a:bodyPr>
          <a:lstStyle/>
          <a:p>
            <a:pPr marL="0" marR="0">
              <a:spcBef>
                <a:spcPts val="0"/>
              </a:spcBef>
              <a:spcAft>
                <a:spcPts val="0"/>
              </a:spcAft>
            </a:pPr>
            <a:r>
              <a:rPr lang="en-US" sz="28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Jonah 1:11-17</a:t>
            </a:r>
          </a:p>
          <a:p>
            <a:pPr marL="0" marR="0">
              <a:spcBef>
                <a:spcPts val="0"/>
              </a:spcBef>
              <a:spcAft>
                <a:spcPts val="0"/>
              </a:spcAft>
            </a:pP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 do we see the sailors doing to help save the ship?</a:t>
            </a:r>
          </a:p>
          <a:p>
            <a:pPr marL="0" marR="0">
              <a:spcBef>
                <a:spcPts val="0"/>
              </a:spcBef>
              <a:spcAft>
                <a:spcPts val="0"/>
              </a:spcAft>
            </a:pPr>
            <a:endPar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en-US" sz="26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“Our decisions don’t just affect us, they affect others as well.”</a:t>
            </a:r>
          </a:p>
          <a:p>
            <a:pPr marL="0" marR="0" algn="ctr">
              <a:spcBef>
                <a:spcPts val="0"/>
              </a:spcBef>
              <a:spcAft>
                <a:spcPts val="0"/>
              </a:spcAft>
            </a:pP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a:t>
            </a:r>
          </a:p>
          <a:p>
            <a:pPr marL="0" marR="0" algn="ctr">
              <a:spcBef>
                <a:spcPts val="0"/>
              </a:spcBef>
              <a:spcAft>
                <a:spcPts val="0"/>
              </a:spcAft>
            </a:pP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How did Jonah’s decision affect the crew and the circumstances?</a:t>
            </a:r>
          </a:p>
          <a:p>
            <a:pPr marL="0" marR="0">
              <a:spcBef>
                <a:spcPts val="0"/>
              </a:spcBef>
              <a:spcAft>
                <a:spcPts val="0"/>
              </a:spcAft>
            </a:pPr>
            <a:endPar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2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 what ways are the sailors religious? How do their actions (verse 5, 13, and 16), their questions (verses 8-10), and their prayer (verse 14) help us to answer this question?</a:t>
            </a:r>
          </a:p>
          <a:p>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How are we at times like Jonah?</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48313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2" y="401359"/>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517793" y="1673762"/>
            <a:ext cx="11314323" cy="4832092"/>
          </a:xfrm>
          <a:prstGeom prst="rect">
            <a:avLst/>
          </a:prstGeom>
          <a:noFill/>
        </p:spPr>
        <p:txBody>
          <a:bodyPr wrap="square" rtlCol="0">
            <a:spAutoFit/>
          </a:bodyPr>
          <a:lstStyle/>
          <a:p>
            <a:pPr marL="0" marR="0">
              <a:spcBef>
                <a:spcPts val="0"/>
              </a:spcBef>
              <a:spcAft>
                <a:spcPts val="0"/>
              </a:spcAft>
            </a:pPr>
            <a:r>
              <a:rPr lang="en-US" sz="28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Practical Insights from Jonah 1</a:t>
            </a:r>
          </a:p>
          <a:p>
            <a:pPr marL="0" marR="0">
              <a:spcBef>
                <a:spcPts val="0"/>
              </a:spcBef>
              <a:spcAft>
                <a:spcPts val="0"/>
              </a:spcAft>
            </a:pP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spcBef>
                <a:spcPts val="0"/>
              </a:spcBef>
              <a:spcAft>
                <a:spcPts val="0"/>
              </a:spcAft>
              <a:buFont typeface="Arial" panose="020B0604020202020204" pitchFamily="34" charset="0"/>
              <a:buChar char="•"/>
            </a:pPr>
            <a:r>
              <a:rPr lang="en-US" sz="26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God will not allow rebellion to go unchecked. </a:t>
            </a:r>
            <a:r>
              <a:rPr lang="en-US" sz="2600" kern="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If God won’t let Nineveh get away with it, He’s not going to </a:t>
            </a:r>
            <a:r>
              <a:rPr lang="en-US" sz="2600" kern="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let you </a:t>
            </a:r>
            <a:r>
              <a:rPr lang="en-US" sz="2600" kern="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or I get away with it either.</a:t>
            </a:r>
          </a:p>
          <a:p>
            <a:pPr marL="0" marR="0">
              <a:spcBef>
                <a:spcPts val="0"/>
              </a:spcBef>
              <a:spcAft>
                <a:spcPts val="0"/>
              </a:spcAft>
            </a:pPr>
            <a:endParaRPr lang="en-US" sz="2600" kern="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marL="342900" marR="0" lvl="0" indent="-342900">
              <a:spcBef>
                <a:spcPts val="0"/>
              </a:spcBef>
              <a:spcAft>
                <a:spcPts val="0"/>
              </a:spcAft>
              <a:buFont typeface="Arial" panose="020B0604020202020204" pitchFamily="34" charset="0"/>
              <a:buChar char="•"/>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Jonah thought he could flee from God’s presence.  </a:t>
            </a:r>
          </a:p>
          <a:p>
            <a:pPr marL="457200" marR="0" algn="ctr">
              <a:spcBef>
                <a:spcPts val="0"/>
              </a:spcBef>
              <a:spcAft>
                <a:spcPts val="0"/>
              </a:spcAft>
            </a:pPr>
            <a:endParaRPr lang="en-US" sz="2600" kern="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p>
            <a:pPr marL="457200" marR="0" algn="ctr">
              <a:spcBef>
                <a:spcPts val="0"/>
              </a:spcBef>
              <a:spcAft>
                <a:spcPts val="0"/>
              </a:spcAft>
            </a:pPr>
            <a:r>
              <a:rPr lang="en-US" sz="2600" kern="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You can run away from God, but you cannot hide. And the longer we run, the more it will cost us.</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7966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2" y="401359"/>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517793" y="1673762"/>
            <a:ext cx="11314323" cy="4001095"/>
          </a:xfrm>
          <a:prstGeom prst="rect">
            <a:avLst/>
          </a:prstGeom>
          <a:noFill/>
        </p:spPr>
        <p:txBody>
          <a:bodyPr wrap="square" rtlCol="0">
            <a:spAutoFit/>
          </a:bodyPr>
          <a:lstStyle/>
          <a:p>
            <a:pPr marL="0" marR="0">
              <a:spcBef>
                <a:spcPts val="0"/>
              </a:spcBef>
              <a:spcAft>
                <a:spcPts val="0"/>
              </a:spcAft>
            </a:pPr>
            <a:r>
              <a:rPr lang="en-US" sz="28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Practical Insights from Jonah 1</a:t>
            </a:r>
          </a:p>
          <a:p>
            <a:pPr marL="0" marR="0">
              <a:spcBef>
                <a:spcPts val="0"/>
              </a:spcBef>
              <a:spcAft>
                <a:spcPts val="0"/>
              </a:spcAft>
            </a:pP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600" kern="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“The men rowed harder”…(vs.13) In our depravity, we think we can save ourselves rather than accept the sacrifice God has already provided.</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0"/>
              </a:spcAft>
            </a:pPr>
            <a:r>
              <a:rPr lang="en-US" sz="26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600" kern="0"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Jonah knew he was to blame so he reluctantly gave his life to rescue a few….. Jesus knew He was blameless yet willingly gave His life as a ransom for many.</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6" descr="Discovering God through the Book of Jonah (Part 3) – R Y A N S T R A T T O N">
            <a:extLst>
              <a:ext uri="{FF2B5EF4-FFF2-40B4-BE49-F238E27FC236}">
                <a16:creationId xmlns:a16="http://schemas.microsoft.com/office/drawing/2014/main" id="{358A477A-D5AE-6301-0561-CA4EBBA758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3096" y="4572946"/>
            <a:ext cx="3988904" cy="22437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42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2" y="306735"/>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561859" y="1277564"/>
            <a:ext cx="11082969" cy="5324535"/>
          </a:xfrm>
          <a:prstGeom prst="rect">
            <a:avLst/>
          </a:prstGeom>
          <a:noFill/>
        </p:spPr>
        <p:txBody>
          <a:bodyPr wrap="square" rtlCol="0">
            <a:spAutoFit/>
          </a:bodyPr>
          <a:lstStyle/>
          <a:p>
            <a:r>
              <a:rPr lang="en-US" sz="2800" dirty="0">
                <a:solidFill>
                  <a:schemeClr val="bg1"/>
                </a:solidFill>
              </a:rPr>
              <a:t>INTRODUCTION:</a:t>
            </a:r>
          </a:p>
          <a:p>
            <a:pPr marL="457200" indent="-457200">
              <a:buFont typeface="Arial" panose="020B0604020202020204" pitchFamily="34" charset="0"/>
              <a:buChar char="•"/>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Jonah is a very familiar story known</a:t>
            </a: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 both by </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believers and non-believers around the world. Many people refer to this story about the minor prophet as “Jonah and the whale,” but nowhere in this </a:t>
            </a: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story</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is the word “whale” used, but we do see ”Jonah and the fish” or even “a great fish.”</a:t>
            </a:r>
          </a:p>
          <a:p>
            <a:pPr marL="285750" indent="-285750">
              <a:buFont typeface="Arial" panose="020B0604020202020204" pitchFamily="34" charset="0"/>
              <a:buChar char="•"/>
            </a:pP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Jonah is very different than the other minor prophets. This is a narrative – a spoken or written word or story regarding an event or happening.</a:t>
            </a:r>
          </a:p>
          <a:p>
            <a:pPr marL="0" marR="0">
              <a:spcBef>
                <a:spcPts val="0"/>
              </a:spcBef>
              <a:spcAft>
                <a:spcPts val="0"/>
              </a:spcAft>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spcBef>
                <a:spcPts val="0"/>
              </a:spcBef>
              <a:spcAft>
                <a:spcPts val="0"/>
              </a:spcAft>
              <a:buFont typeface="Symbol" pitchFamily="2" charset="2"/>
              <a:buChar char=""/>
            </a:pP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Jonah is s</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omewhat of an embarrassing narrative: a prophet of God writes about his own disobedience/rebellion toward God.</a:t>
            </a:r>
          </a:p>
          <a:p>
            <a:pPr marL="228600" marR="0">
              <a:spcBef>
                <a:spcPts val="0"/>
              </a:spcBef>
              <a:spcAft>
                <a:spcPts val="0"/>
              </a:spcAft>
            </a:pPr>
            <a:r>
              <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pPr marL="457200" indent="-457200">
              <a:buFont typeface="Arial" panose="020B0604020202020204" pitchFamily="34" charset="0"/>
              <a:buChar char="•"/>
            </a:pPr>
            <a:endParaRPr lang="en-US" sz="2800" dirty="0">
              <a:solidFill>
                <a:schemeClr val="bg1"/>
              </a:solidFill>
            </a:endParaRPr>
          </a:p>
        </p:txBody>
      </p:sp>
    </p:spTree>
    <p:extLst>
      <p:ext uri="{BB962C8B-B14F-4D97-AF65-F5344CB8AC3E}">
        <p14:creationId xmlns:p14="http://schemas.microsoft.com/office/powerpoint/2010/main" val="1752002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3" y="489297"/>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838200" y="1690687"/>
            <a:ext cx="10795612" cy="3631763"/>
          </a:xfrm>
          <a:prstGeom prst="rect">
            <a:avLst/>
          </a:prstGeom>
          <a:noFill/>
        </p:spPr>
        <p:txBody>
          <a:bodyPr wrap="square" rtlCol="0">
            <a:spAutoFit/>
          </a:bodyPr>
          <a:lstStyle/>
          <a:p>
            <a:r>
              <a:rPr lang="en-US" sz="2800" dirty="0">
                <a:solidFill>
                  <a:schemeClr val="bg1"/>
                </a:solidFill>
              </a:rPr>
              <a:t>INTRODUCTION:</a:t>
            </a:r>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“Jonah” = Yonah, meaning “dove.”</a:t>
            </a:r>
          </a:p>
          <a:p>
            <a:endParaRPr lang="en-US" sz="2600" dirty="0">
              <a:solidFill>
                <a:schemeClr val="bg1"/>
              </a:solidFill>
            </a:endParaRPr>
          </a:p>
          <a:p>
            <a:pPr marL="342900" marR="0" lvl="0" indent="-342900">
              <a:spcBef>
                <a:spcPts val="0"/>
              </a:spcBef>
              <a:spcAft>
                <a:spcPts val="0"/>
              </a:spcAft>
              <a:buFont typeface="Symbol" pitchFamily="2" charset="2"/>
              <a:buChar char=""/>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The name of Jonah appears in 2 Kings 14:25 during the reign of King Jeroboam II of Israel (putting his ministry around 780 B.C.)</a:t>
            </a:r>
          </a:p>
          <a:p>
            <a:pPr marL="457200" marR="0">
              <a:spcBef>
                <a:spcPts val="0"/>
              </a:spcBef>
              <a:spcAft>
                <a:spcPts val="0"/>
              </a:spcAft>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spcBef>
                <a:spcPts val="0"/>
              </a:spcBef>
              <a:spcAft>
                <a:spcPts val="0"/>
              </a:spcAft>
              <a:buFont typeface="Symbol" pitchFamily="2" charset="2"/>
              <a:buChar char=""/>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Jesus refers to Jonah in Matthew 12:38-41.</a:t>
            </a:r>
          </a:p>
          <a:p>
            <a:pPr marL="457200" marR="0">
              <a:spcBef>
                <a:spcPts val="0"/>
              </a:spcBef>
              <a:spcAft>
                <a:spcPts val="0"/>
              </a:spcAft>
            </a:pPr>
            <a:endParaRPr lang="en-US"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endParaRPr lang="en-US" sz="2800" dirty="0">
              <a:solidFill>
                <a:schemeClr val="bg1"/>
              </a:solidFill>
            </a:endParaRPr>
          </a:p>
        </p:txBody>
      </p:sp>
      <p:pic>
        <p:nvPicPr>
          <p:cNvPr id="3" name="Picture 6" descr="Discovering God through the Book of Jonah (Part 3) – R Y A N S T R A T T O N">
            <a:extLst>
              <a:ext uri="{FF2B5EF4-FFF2-40B4-BE49-F238E27FC236}">
                <a16:creationId xmlns:a16="http://schemas.microsoft.com/office/drawing/2014/main" id="{40EDC9CE-B2E9-A6C8-F08B-BEFCEBA83E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97078" y="4554607"/>
            <a:ext cx="4094922" cy="2303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106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3" y="489297"/>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605928" y="1690687"/>
            <a:ext cx="11027884" cy="4062651"/>
          </a:xfrm>
          <a:prstGeom prst="rect">
            <a:avLst/>
          </a:prstGeom>
          <a:noFill/>
        </p:spPr>
        <p:txBody>
          <a:bodyPr wrap="square" rtlCol="0">
            <a:spAutoFit/>
          </a:bodyPr>
          <a:lstStyle/>
          <a:p>
            <a:r>
              <a:rPr lang="en-US" sz="2800" dirty="0">
                <a:solidFill>
                  <a:schemeClr val="bg1"/>
                </a:solidFill>
              </a:rPr>
              <a:t>INTRODUCTION:</a:t>
            </a:r>
          </a:p>
          <a:p>
            <a:endParaRPr lang="en-US" sz="2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Jonah’s prophecy is directed to the people of </a:t>
            </a: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the capital city of </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Nineveh in Assyria (modern day Iraq). Jonah describes Nineveh as a </a:t>
            </a:r>
            <a:r>
              <a:rPr lang="en-US" sz="2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GREAT</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city, an </a:t>
            </a:r>
            <a:r>
              <a:rPr lang="en-US" sz="2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EVIL/WICKED</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city. Jonah disobeys and runs away from God when told to go preach to the people of Nineveh. </a:t>
            </a:r>
            <a:r>
              <a:rPr lang="en-US" sz="2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For God to send Jonah to Nineveh would be like God telling a present-day Jewish rabbi, “Go to the city </a:t>
            </a:r>
            <a:r>
              <a:rPr lang="en-US" sz="2600" kern="100" dirty="0">
                <a:solidFill>
                  <a:schemeClr val="bg1"/>
                </a:solidFill>
                <a:latin typeface="Calibri" panose="020F0502020204030204" pitchFamily="34" charset="0"/>
                <a:ea typeface="Times New Roman" panose="02020603050405020304" pitchFamily="18" charset="0"/>
                <a:cs typeface="Times New Roman" panose="02020603050405020304" pitchFamily="18" charset="0"/>
              </a:rPr>
              <a:t>of</a:t>
            </a:r>
            <a:r>
              <a:rPr lang="en-US" sz="2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 Tehran, Iran, and cry out concerning it.”</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0"/>
              </a:spcAft>
            </a:pPr>
            <a:endParaRPr lang="en-US" sz="18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endParaRPr lang="en-US" sz="2800" dirty="0">
              <a:solidFill>
                <a:schemeClr val="bg1"/>
              </a:solidFill>
            </a:endParaRPr>
          </a:p>
        </p:txBody>
      </p:sp>
    </p:spTree>
    <p:extLst>
      <p:ext uri="{BB962C8B-B14F-4D97-AF65-F5344CB8AC3E}">
        <p14:creationId xmlns:p14="http://schemas.microsoft.com/office/powerpoint/2010/main" val="2455146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3" y="489297"/>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698193" y="1819967"/>
            <a:ext cx="10795612" cy="3662541"/>
          </a:xfrm>
          <a:prstGeom prst="rect">
            <a:avLst/>
          </a:prstGeom>
          <a:noFill/>
        </p:spPr>
        <p:txBody>
          <a:bodyPr wrap="square" rtlCol="0">
            <a:spAutoFit/>
          </a:bodyPr>
          <a:lstStyle/>
          <a:p>
            <a:pPr marL="457200" marR="0" algn="ctr">
              <a:spcBef>
                <a:spcPts val="0"/>
              </a:spcBef>
              <a:spcAft>
                <a:spcPts val="0"/>
              </a:spcAft>
            </a:pP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lgn="ctr">
              <a:spcBef>
                <a:spcPts val="0"/>
              </a:spcBef>
              <a:spcAft>
                <a:spcPts val="0"/>
              </a:spcAft>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Jonah is a very easy book to outline:</a:t>
            </a:r>
          </a:p>
          <a:p>
            <a:pPr marL="457200" marR="0" algn="ctr">
              <a:spcBef>
                <a:spcPts val="0"/>
              </a:spcBef>
              <a:spcAft>
                <a:spcPts val="0"/>
              </a:spcAft>
            </a:pP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ctr">
              <a:buFont typeface="Symbol" pitchFamily="2" charset="2"/>
              <a:buChar char=""/>
            </a:pPr>
            <a:r>
              <a:rPr lang="en-US" sz="26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and the</a:t>
            </a:r>
            <a:r>
              <a:rPr lang="en-US" sz="2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26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storm</a:t>
            </a:r>
            <a:r>
              <a:rPr lang="en-US" sz="26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 chapter 1</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ctr">
              <a:buFont typeface="Symbol" pitchFamily="2" charset="2"/>
              <a:buChar char=""/>
            </a:pPr>
            <a:r>
              <a:rPr lang="en-US" sz="26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and the</a:t>
            </a:r>
            <a:r>
              <a:rPr lang="en-US" sz="2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26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fish</a:t>
            </a:r>
            <a:r>
              <a:rPr lang="en-US" sz="2600" b="1"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r>
              <a:rPr lang="en-US" sz="26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chapter 2</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ctr">
              <a:buFont typeface="Symbol" pitchFamily="2" charset="2"/>
              <a:buChar char=""/>
            </a:pPr>
            <a:r>
              <a:rPr lang="en-US" sz="26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and the </a:t>
            </a:r>
            <a:r>
              <a:rPr lang="en-US" sz="26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city</a:t>
            </a:r>
            <a:r>
              <a:rPr lang="en-US" sz="26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 chapter 3</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gn="ctr">
              <a:buFont typeface="Symbol" pitchFamily="2" charset="2"/>
              <a:buChar char=""/>
            </a:pPr>
            <a:r>
              <a:rPr lang="en-US" sz="26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Jonah and the </a:t>
            </a:r>
            <a:r>
              <a:rPr lang="en-US" sz="2600" b="1"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Lord</a:t>
            </a:r>
            <a:r>
              <a:rPr lang="en-US" sz="26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 chapter 4</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0"/>
              </a:spcAft>
            </a:pPr>
            <a:endParaRPr lang="en-US" sz="2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457200" indent="-457200">
              <a:buFont typeface="Arial" panose="020B0604020202020204" pitchFamily="34" charset="0"/>
              <a:buChar char="•"/>
            </a:pPr>
            <a:endParaRPr lang="en-US" sz="2800" dirty="0">
              <a:solidFill>
                <a:schemeClr val="bg1"/>
              </a:solidFill>
            </a:endParaRPr>
          </a:p>
        </p:txBody>
      </p:sp>
      <p:pic>
        <p:nvPicPr>
          <p:cNvPr id="3" name="Picture 6" descr="Discovering God through the Book of Jonah (Part 3) – R Y A N S T R A T T O N">
            <a:extLst>
              <a:ext uri="{FF2B5EF4-FFF2-40B4-BE49-F238E27FC236}">
                <a16:creationId xmlns:a16="http://schemas.microsoft.com/office/drawing/2014/main" id="{9F016A3F-79D1-9107-E41B-9AE8185465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28382" y="4724470"/>
            <a:ext cx="3631096" cy="2042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307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3" y="489297"/>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838200" y="1690687"/>
            <a:ext cx="10795612" cy="4370427"/>
          </a:xfrm>
          <a:prstGeom prst="rect">
            <a:avLst/>
          </a:prstGeom>
          <a:noFill/>
        </p:spPr>
        <p:txBody>
          <a:bodyPr wrap="square" rtlCol="0">
            <a:spAutoFit/>
          </a:bodyPr>
          <a:lstStyle/>
          <a:p>
            <a:pPr marL="0" marR="0">
              <a:spcBef>
                <a:spcPts val="0"/>
              </a:spcBef>
              <a:spcAft>
                <a:spcPts val="0"/>
              </a:spcAft>
            </a:pPr>
            <a:r>
              <a:rPr lang="en-US" sz="28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Observations from Jonah 1 </a:t>
            </a:r>
          </a:p>
          <a:p>
            <a:pPr marL="0" marR="0">
              <a:spcBef>
                <a:spcPts val="0"/>
              </a:spcBef>
              <a:spcAft>
                <a:spcPts val="0"/>
              </a:spcAft>
            </a:pPr>
            <a:endParaRPr lang="en-US"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Either on your own or in a group, make at least 10 observations from Jonah chapter 1.</a:t>
            </a:r>
          </a:p>
          <a:p>
            <a:endParaRPr lang="en-US" sz="26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r>
              <a:rPr lang="en-US" sz="26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What is Observation?  </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You are asking the question, “What does the passage say or what do I see in the passage.” </a:t>
            </a:r>
          </a:p>
          <a:p>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Your intention is to ask Who? What? Where? When? Why? and How?  </a:t>
            </a: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You can make</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 many observations in a passage, but don’t read into the passage.  Only observe what is already there.</a:t>
            </a: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126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3" y="489297"/>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838200" y="1690687"/>
            <a:ext cx="10795612" cy="4062651"/>
          </a:xfrm>
          <a:prstGeom prst="rect">
            <a:avLst/>
          </a:prstGeom>
          <a:noFill/>
        </p:spPr>
        <p:txBody>
          <a:bodyPr wrap="square" rtlCol="0">
            <a:spAutoFit/>
          </a:bodyPr>
          <a:lstStyle/>
          <a:p>
            <a:pPr marL="0" marR="0">
              <a:spcBef>
                <a:spcPts val="0"/>
              </a:spcBef>
              <a:spcAft>
                <a:spcPts val="0"/>
              </a:spcAft>
            </a:pPr>
            <a:r>
              <a:rPr lang="en-US" sz="2800" b="1"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Observations from Jonah 1 </a:t>
            </a: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 purpose of making observations is to see what the passage says?  </a:t>
            </a:r>
          </a:p>
          <a:p>
            <a:pPr marL="342900" marR="0" indent="-342900">
              <a:spcBef>
                <a:spcPts val="0"/>
              </a:spcBef>
              <a:spcAft>
                <a:spcPts val="0"/>
              </a:spcAft>
              <a:buFont typeface="Arial" panose="020B0604020202020204" pitchFamily="34" charset="0"/>
              <a:buChar char="•"/>
            </a:pPr>
            <a:r>
              <a:rPr lang="en-US" sz="2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Do you see any key words or phrases?</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Any comparisons or contrasts?</a:t>
            </a:r>
          </a:p>
          <a:p>
            <a:pPr marL="342900" marR="0" lvl="0" indent="-342900">
              <a:spcBef>
                <a:spcPts val="0"/>
              </a:spcBef>
              <a:spcAft>
                <a:spcPts val="0"/>
              </a:spcAft>
              <a:buFont typeface="Symbol" pitchFamily="2" charset="2"/>
              <a:buChar char=""/>
            </a:pP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 do we know about Jonah?</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What do we learn about God’s attitude toward wickedness?</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itchFamily="2" charset="2"/>
              <a:buChar char=""/>
            </a:pPr>
            <a:r>
              <a:rPr lang="en-US" sz="2600" kern="1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What is so wrong with Nineveh?</a:t>
            </a:r>
          </a:p>
          <a:p>
            <a:pPr marL="342900" marR="0" lvl="0" indent="-342900">
              <a:spcBef>
                <a:spcPts val="0"/>
              </a:spcBef>
              <a:spcAft>
                <a:spcPts val="0"/>
              </a:spcAft>
              <a:buFont typeface="Symbol" pitchFamily="2" charset="2"/>
              <a:buChar char=""/>
            </a:pP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What do we learn about the sailors from the passage?</a:t>
            </a:r>
            <a:endPar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348340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2" y="403131"/>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565530" y="1553075"/>
            <a:ext cx="11060935" cy="5293757"/>
          </a:xfrm>
          <a:prstGeom prst="rect">
            <a:avLst/>
          </a:prstGeom>
          <a:noFill/>
        </p:spPr>
        <p:txBody>
          <a:bodyPr wrap="square" rtlCol="0">
            <a:spAutoFit/>
          </a:bodyPr>
          <a:lstStyle/>
          <a:p>
            <a:pPr marL="0" marR="0">
              <a:spcBef>
                <a:spcPts val="0"/>
              </a:spcBef>
              <a:spcAft>
                <a:spcPts val="0"/>
              </a:spcAft>
            </a:pPr>
            <a:r>
              <a:rPr lang="en-US" sz="28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Jonah 1:1-3</a:t>
            </a:r>
          </a:p>
          <a:p>
            <a:pPr marL="342900" marR="0" indent="-342900">
              <a:spcBef>
                <a:spcPts val="0"/>
              </a:spcBef>
              <a:spcAft>
                <a:spcPts val="0"/>
              </a:spcAft>
              <a:buFont typeface="Arial" panose="020B0604020202020204" pitchFamily="34" charset="0"/>
              <a:buChar char="•"/>
            </a:pP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God tells Jonah to arise and call out against the wicked/evil city of Nineveh.</a:t>
            </a:r>
          </a:p>
          <a:p>
            <a:pPr marL="285750" marR="0" indent="-285750">
              <a:spcBef>
                <a:spcPts val="0"/>
              </a:spcBef>
              <a:spcAft>
                <a:spcPts val="0"/>
              </a:spcAft>
              <a:buFont typeface="Arial" panose="020B0604020202020204" pitchFamily="34" charset="0"/>
              <a:buChar char="•"/>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There is somewhere between half a million to a million people.  Reference to 120,000 at the end of chapter 4 (reference to children who do not know their right hand from their left)</a:t>
            </a:r>
          </a:p>
          <a:p>
            <a:pPr marL="285750" marR="0" indent="-285750">
              <a:spcBef>
                <a:spcPts val="0"/>
              </a:spcBef>
              <a:spcAft>
                <a:spcPts val="0"/>
              </a:spcAft>
              <a:buFont typeface="Arial" panose="020B0604020202020204" pitchFamily="34" charset="0"/>
              <a:buChar char="•"/>
            </a:pPr>
            <a:r>
              <a:rPr lang="en-US" sz="26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Why is </a:t>
            </a: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Jonah reluctant to go to Nineveh?</a:t>
            </a:r>
          </a:p>
          <a:p>
            <a:pPr marL="285750" marR="0" indent="-285750">
              <a:spcBef>
                <a:spcPts val="0"/>
              </a:spcBef>
              <a:spcAft>
                <a:spcPts val="0"/>
              </a:spcAft>
              <a:buFont typeface="Arial" panose="020B0604020202020204" pitchFamily="34" charset="0"/>
              <a:buChar char="•"/>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Jonah deliberately turns and abandons the calling of God on his life (vs.3) trying to flee from the presence of God. Is this possible? See Psalm 139:7-10 </a:t>
            </a:r>
          </a:p>
          <a:p>
            <a:pPr marL="285750" marR="0" indent="-285750">
              <a:spcBef>
                <a:spcPts val="0"/>
              </a:spcBef>
              <a:spcAft>
                <a:spcPts val="0"/>
              </a:spcAft>
              <a:buFont typeface="Arial" panose="020B0604020202020204" pitchFamily="34" charset="0"/>
              <a:buChar char="•"/>
            </a:pPr>
            <a:r>
              <a:rPr lang="en-US" sz="26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Jonah has his own personal prejudices against the people of Nineveh because they are wicked and ruthless. Are there personal prejudices which you have toward a person or culture that would keep you from showing the love and mercy of God?</a:t>
            </a: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03981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230673-FE63-ED5E-56B9-7869313E363A}"/>
              </a:ext>
            </a:extLst>
          </p:cNvPr>
          <p:cNvSpPr>
            <a:spLocks noGrp="1"/>
          </p:cNvSpPr>
          <p:nvPr>
            <p:ph type="title"/>
          </p:nvPr>
        </p:nvSpPr>
        <p:spPr/>
        <p:txBody>
          <a:bodyPr/>
          <a:lstStyle/>
          <a:p>
            <a:endParaRPr lang="en-US"/>
          </a:p>
        </p:txBody>
      </p:sp>
      <p:pic>
        <p:nvPicPr>
          <p:cNvPr id="4098" name="Picture 2" descr="Deep Blue Background Images - Free Download on Freepik">
            <a:extLst>
              <a:ext uri="{FF2B5EF4-FFF2-40B4-BE49-F238E27FC236}">
                <a16:creationId xmlns:a16="http://schemas.microsoft.com/office/drawing/2014/main" id="{FC06B94C-5A69-78E9-413D-7B48CA78F0B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92" y="0"/>
            <a:ext cx="12206782"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9D8EDBC-8733-E76A-9FAD-6654FC81C820}"/>
              </a:ext>
            </a:extLst>
          </p:cNvPr>
          <p:cNvSpPr txBox="1"/>
          <p:nvPr/>
        </p:nvSpPr>
        <p:spPr>
          <a:xfrm>
            <a:off x="2181722" y="298272"/>
            <a:ext cx="7828553" cy="1077218"/>
          </a:xfrm>
          <a:prstGeom prst="rect">
            <a:avLst/>
          </a:prstGeom>
          <a:noFill/>
        </p:spPr>
        <p:txBody>
          <a:bodyPr wrap="none" rtlCol="0">
            <a:spAutoFit/>
          </a:bodyPr>
          <a:lstStyle/>
          <a:p>
            <a:pPr algn="ctr"/>
            <a:r>
              <a:rPr lang="en-US" sz="3200" b="1" dirty="0">
                <a:solidFill>
                  <a:schemeClr val="bg1"/>
                </a:solidFill>
              </a:rPr>
              <a:t>JONAH – CHAPTER 1</a:t>
            </a:r>
          </a:p>
          <a:p>
            <a:pPr algn="ctr"/>
            <a:r>
              <a:rPr lang="en-US" sz="3200" b="1" dirty="0">
                <a:solidFill>
                  <a:schemeClr val="bg1"/>
                </a:solidFill>
              </a:rPr>
              <a:t>NAVIGATING THE STORMS OF DISOBEDIENCE</a:t>
            </a:r>
          </a:p>
        </p:txBody>
      </p:sp>
      <p:sp>
        <p:nvSpPr>
          <p:cNvPr id="5" name="TextBox 4">
            <a:extLst>
              <a:ext uri="{FF2B5EF4-FFF2-40B4-BE49-F238E27FC236}">
                <a16:creationId xmlns:a16="http://schemas.microsoft.com/office/drawing/2014/main" id="{2CF914E5-08DF-D7E4-7944-3F2E5E68B76E}"/>
              </a:ext>
            </a:extLst>
          </p:cNvPr>
          <p:cNvSpPr txBox="1"/>
          <p:nvPr/>
        </p:nvSpPr>
        <p:spPr>
          <a:xfrm>
            <a:off x="554513" y="1585563"/>
            <a:ext cx="11082969" cy="4093428"/>
          </a:xfrm>
          <a:prstGeom prst="rect">
            <a:avLst/>
          </a:prstGeom>
          <a:noFill/>
        </p:spPr>
        <p:txBody>
          <a:bodyPr wrap="square" rtlCol="0">
            <a:spAutoFit/>
          </a:bodyPr>
          <a:lstStyle/>
          <a:p>
            <a:pPr marL="0" marR="0">
              <a:spcBef>
                <a:spcPts val="0"/>
              </a:spcBef>
              <a:spcAft>
                <a:spcPts val="0"/>
              </a:spcAft>
            </a:pPr>
            <a:r>
              <a:rPr lang="en-US" sz="2800" b="1" kern="100" dirty="0">
                <a:solidFill>
                  <a:schemeClr val="bg1"/>
                </a:solidFill>
                <a:latin typeface="Calibri" panose="020F0502020204030204" pitchFamily="34" charset="0"/>
                <a:ea typeface="Calibri" panose="020F0502020204030204" pitchFamily="34" charset="0"/>
                <a:cs typeface="Times New Roman" panose="02020603050405020304" pitchFamily="18" charset="0"/>
              </a:rPr>
              <a:t>Jonah 1:4-6</a:t>
            </a:r>
          </a:p>
          <a:p>
            <a:pPr marL="285750" marR="0" indent="-285750">
              <a:spcBef>
                <a:spcPts val="0"/>
              </a:spcBef>
              <a:spcAft>
                <a:spcPts val="0"/>
              </a:spcAft>
              <a:buFont typeface="Arial" panose="020B0604020202020204" pitchFamily="34" charset="0"/>
              <a:buChar char="•"/>
            </a:pPr>
            <a:r>
              <a:rPr lang="en-US" sz="2600" kern="100" dirty="0">
                <a:solidFill>
                  <a:schemeClr val="bg1"/>
                </a:solidFill>
                <a:effectLst/>
                <a:ea typeface="Calibri" panose="020F0502020204030204" pitchFamily="34" charset="0"/>
                <a:cs typeface="Times New Roman" panose="02020603050405020304" pitchFamily="18" charset="0"/>
              </a:rPr>
              <a:t>God hurls a great storm on the sea and the tempest is so great it threatens to rip the ship apart.</a:t>
            </a:r>
          </a:p>
          <a:p>
            <a:pPr marL="342900" marR="0" indent="-342900">
              <a:spcBef>
                <a:spcPts val="0"/>
              </a:spcBef>
              <a:spcAft>
                <a:spcPts val="0"/>
              </a:spcAft>
              <a:buFont typeface="Arial" panose="020B0604020202020204" pitchFamily="34" charset="0"/>
              <a:buChar char="•"/>
            </a:pPr>
            <a:r>
              <a:rPr lang="en-US" sz="2600" kern="100" dirty="0">
                <a:solidFill>
                  <a:schemeClr val="bg1"/>
                </a:solidFill>
                <a:effectLst/>
                <a:ea typeface="Calibri" panose="020F0502020204030204" pitchFamily="34" charset="0"/>
                <a:cs typeface="Times New Roman" panose="02020603050405020304" pitchFamily="18" charset="0"/>
              </a:rPr>
              <a:t>Mariners are use to the sea but are afraid</a:t>
            </a:r>
            <a:r>
              <a:rPr lang="en-US" sz="2600" kern="100" dirty="0">
                <a:solidFill>
                  <a:schemeClr val="bg1"/>
                </a:solidFill>
                <a:ea typeface="Calibri" panose="020F0502020204030204" pitchFamily="34" charset="0"/>
                <a:cs typeface="Times New Roman" panose="02020603050405020304" pitchFamily="18" charset="0"/>
              </a:rPr>
              <a:t>, so they </a:t>
            </a:r>
            <a:r>
              <a:rPr lang="en-US" sz="2600" kern="100" dirty="0">
                <a:solidFill>
                  <a:schemeClr val="bg1"/>
                </a:solidFill>
                <a:effectLst/>
                <a:ea typeface="Calibri" panose="020F0502020204030204" pitchFamily="34" charset="0"/>
                <a:cs typeface="Times New Roman" panose="02020603050405020304" pitchFamily="18" charset="0"/>
              </a:rPr>
              <a:t>call out to their gods.</a:t>
            </a:r>
          </a:p>
          <a:p>
            <a:pPr marL="342900" marR="0" indent="-342900">
              <a:spcBef>
                <a:spcPts val="0"/>
              </a:spcBef>
              <a:spcAft>
                <a:spcPts val="0"/>
              </a:spcAft>
              <a:buFont typeface="Arial" panose="020B0604020202020204" pitchFamily="34" charset="0"/>
              <a:buChar char="•"/>
            </a:pPr>
            <a:r>
              <a:rPr lang="en-US" sz="2600" kern="100" dirty="0">
                <a:solidFill>
                  <a:schemeClr val="bg1"/>
                </a:solidFill>
                <a:ea typeface="Calibri" panose="020F0502020204030204" pitchFamily="34" charset="0"/>
                <a:cs typeface="Times New Roman" panose="02020603050405020304" pitchFamily="18" charset="0"/>
              </a:rPr>
              <a:t>They begin</a:t>
            </a:r>
            <a:r>
              <a:rPr lang="en-US" sz="2600" kern="100" dirty="0">
                <a:solidFill>
                  <a:schemeClr val="bg1"/>
                </a:solidFill>
                <a:effectLst/>
                <a:ea typeface="Calibri" panose="020F0502020204030204" pitchFamily="34" charset="0"/>
                <a:cs typeface="Times New Roman" panose="02020603050405020304" pitchFamily="18" charset="0"/>
              </a:rPr>
              <a:t> to </a:t>
            </a:r>
            <a:r>
              <a:rPr lang="en-US" sz="2600" kern="100" dirty="0">
                <a:solidFill>
                  <a:schemeClr val="bg1"/>
                </a:solidFill>
                <a:ea typeface="Calibri" panose="020F0502020204030204" pitchFamily="34" charset="0"/>
                <a:cs typeface="Times New Roman" panose="02020603050405020304" pitchFamily="18" charset="0"/>
              </a:rPr>
              <a:t>t</a:t>
            </a:r>
            <a:r>
              <a:rPr lang="en-US" sz="2600" kern="100" dirty="0">
                <a:solidFill>
                  <a:schemeClr val="bg1"/>
                </a:solidFill>
                <a:effectLst/>
                <a:ea typeface="Calibri" panose="020F0502020204030204" pitchFamily="34" charset="0"/>
                <a:cs typeface="Times New Roman" panose="02020603050405020304" pitchFamily="18" charset="0"/>
              </a:rPr>
              <a:t>hrow cargo overboard to lighten the ship.</a:t>
            </a:r>
          </a:p>
          <a:p>
            <a:pPr marL="342900" marR="0" indent="-342900">
              <a:spcBef>
                <a:spcPts val="0"/>
              </a:spcBef>
              <a:spcAft>
                <a:spcPts val="0"/>
              </a:spcAft>
              <a:buFont typeface="Arial" panose="020B0604020202020204" pitchFamily="34" charset="0"/>
              <a:buChar char="•"/>
            </a:pPr>
            <a:r>
              <a:rPr lang="en-US" sz="2600" kern="100" dirty="0">
                <a:solidFill>
                  <a:schemeClr val="bg1"/>
                </a:solidFill>
                <a:effectLst/>
                <a:ea typeface="Calibri" panose="020F0502020204030204" pitchFamily="34" charset="0"/>
                <a:cs typeface="Times New Roman" panose="02020603050405020304" pitchFamily="18" charset="0"/>
              </a:rPr>
              <a:t>Jonah is below deck sleeping.  Why does this seem strange? </a:t>
            </a:r>
          </a:p>
          <a:p>
            <a:pPr marL="342900" marR="0" indent="-342900">
              <a:spcBef>
                <a:spcPts val="0"/>
              </a:spcBef>
              <a:spcAft>
                <a:spcPts val="0"/>
              </a:spcAft>
              <a:buFont typeface="Arial" panose="020B0604020202020204" pitchFamily="34" charset="0"/>
              <a:buChar char="•"/>
            </a:pPr>
            <a:r>
              <a:rPr lang="en-US" sz="2600" kern="100" dirty="0">
                <a:solidFill>
                  <a:schemeClr val="bg1"/>
                </a:solidFill>
                <a:ea typeface="Calibri" panose="020F0502020204030204" pitchFamily="34" charset="0"/>
                <a:cs typeface="Times New Roman" panose="02020603050405020304" pitchFamily="18" charset="0"/>
              </a:rPr>
              <a:t>The C</a:t>
            </a:r>
            <a:r>
              <a:rPr lang="en-US" sz="2600" kern="100" dirty="0">
                <a:solidFill>
                  <a:schemeClr val="bg1"/>
                </a:solidFill>
                <a:effectLst/>
                <a:ea typeface="Calibri" panose="020F0502020204030204" pitchFamily="34" charset="0"/>
                <a:cs typeface="Times New Roman" panose="02020603050405020304" pitchFamily="18" charset="0"/>
              </a:rPr>
              <a:t>aptain is shocked Jonah is sleeping.  He tells Jonah to get up </a:t>
            </a:r>
            <a:r>
              <a:rPr lang="en-US" sz="2600" kern="100" dirty="0">
                <a:solidFill>
                  <a:schemeClr val="bg1"/>
                </a:solidFill>
                <a:ea typeface="Calibri" panose="020F0502020204030204" pitchFamily="34" charset="0"/>
                <a:cs typeface="Times New Roman" panose="02020603050405020304" pitchFamily="18" charset="0"/>
              </a:rPr>
              <a:t>and c</a:t>
            </a:r>
            <a:r>
              <a:rPr lang="en-US" sz="2600" kern="100" dirty="0">
                <a:solidFill>
                  <a:schemeClr val="bg1"/>
                </a:solidFill>
                <a:effectLst/>
                <a:ea typeface="Calibri" panose="020F0502020204030204" pitchFamily="34" charset="0"/>
                <a:cs typeface="Times New Roman" panose="02020603050405020304" pitchFamily="18" charset="0"/>
              </a:rPr>
              <a:t>all out to </a:t>
            </a:r>
            <a:r>
              <a:rPr lang="en-US" sz="2600" kern="100" dirty="0">
                <a:solidFill>
                  <a:schemeClr val="bg1"/>
                </a:solidFill>
                <a:ea typeface="Calibri" panose="020F0502020204030204" pitchFamily="34" charset="0"/>
                <a:cs typeface="Times New Roman" panose="02020603050405020304" pitchFamily="18" charset="0"/>
              </a:rPr>
              <a:t>his</a:t>
            </a:r>
            <a:r>
              <a:rPr lang="en-US" sz="2600" kern="100" dirty="0">
                <a:solidFill>
                  <a:schemeClr val="bg1"/>
                </a:solidFill>
                <a:effectLst/>
                <a:ea typeface="Calibri" panose="020F0502020204030204" pitchFamily="34" charset="0"/>
                <a:cs typeface="Times New Roman" panose="02020603050405020304" pitchFamily="18" charset="0"/>
              </a:rPr>
              <a:t> God (this is the last thing Jonah wants to do)</a:t>
            </a:r>
            <a:r>
              <a:rPr lang="en-US" sz="2600" b="1" kern="100" dirty="0">
                <a:solidFill>
                  <a:schemeClr val="bg1"/>
                </a:solidFill>
                <a:effectLst/>
                <a:ea typeface="Calibri" panose="020F0502020204030204" pitchFamily="34" charset="0"/>
                <a:cs typeface="Times New Roman" panose="02020603050405020304" pitchFamily="18" charset="0"/>
              </a:rPr>
              <a:t> </a:t>
            </a:r>
            <a:r>
              <a:rPr lang="en-US" sz="2600" kern="100" dirty="0">
                <a:solidFill>
                  <a:schemeClr val="bg1"/>
                </a:solidFill>
                <a:effectLst/>
                <a:ea typeface="Calibri" panose="020F0502020204030204" pitchFamily="34" charset="0"/>
                <a:cs typeface="Times New Roman" panose="02020603050405020304" pitchFamily="18" charset="0"/>
              </a:rPr>
              <a:t>How can you sleep? “Maybe God will take notice of us so that we will not perish.” ( verse 6) </a:t>
            </a:r>
          </a:p>
          <a:p>
            <a:pPr marL="0" marR="0">
              <a:spcBef>
                <a:spcPts val="0"/>
              </a:spcBef>
              <a:spcAft>
                <a:spcPts val="0"/>
              </a:spcAft>
            </a:pPr>
            <a:endParaRPr lang="en-US" sz="2400" kern="1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89624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2706</TotalTime>
  <Words>1235</Words>
  <Application>Microsoft Macintosh PowerPoint</Application>
  <PresentationFormat>Widescreen</PresentationFormat>
  <Paragraphs>112</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Peters</dc:creator>
  <cp:lastModifiedBy>Craig Peters</cp:lastModifiedBy>
  <cp:revision>22</cp:revision>
  <dcterms:created xsi:type="dcterms:W3CDTF">2024-04-06T18:03:22Z</dcterms:created>
  <dcterms:modified xsi:type="dcterms:W3CDTF">2024-06-04T20:41:36Z</dcterms:modified>
</cp:coreProperties>
</file>