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25"/>
  </p:normalViewPr>
  <p:slideViewPr>
    <p:cSldViewPr snapToGrid="0">
      <p:cViewPr varScale="1">
        <p:scale>
          <a:sx n="116" d="100"/>
          <a:sy n="116" d="100"/>
        </p:scale>
        <p:origin x="65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8B991-EC26-91A6-0CF5-656741E717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98BE22-0799-BE07-B1C0-C4D4E00D0E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A6776A-1AA2-9F39-3A6E-D25CB6C62B14}"/>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5" name="Footer Placeholder 4">
            <a:extLst>
              <a:ext uri="{FF2B5EF4-FFF2-40B4-BE49-F238E27FC236}">
                <a16:creationId xmlns:a16="http://schemas.microsoft.com/office/drawing/2014/main" id="{063E44F3-2624-918D-9450-A993044AB9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57E58E-085B-BFA0-DB2F-E74FDE3180DE}"/>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731202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FE59A-9279-8DEF-1057-EA959F14C0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485742-2D4C-177C-D8A9-89BB8E83A0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B12B9E-C522-9716-D4A7-D8C4F6CF3171}"/>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5" name="Footer Placeholder 4">
            <a:extLst>
              <a:ext uri="{FF2B5EF4-FFF2-40B4-BE49-F238E27FC236}">
                <a16:creationId xmlns:a16="http://schemas.microsoft.com/office/drawing/2014/main" id="{0C6E424C-E85B-0ED1-517A-C20A02725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8D5F3D-0CA4-4328-811F-B6D3E276D4D3}"/>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4211714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192B3A-2F39-60B5-4588-59AFDC26A1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DFADB9-DA10-46A1-EBDC-E8E3A0572E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4FDAB6-5FF9-8643-ED2A-54945F53C85A}"/>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5" name="Footer Placeholder 4">
            <a:extLst>
              <a:ext uri="{FF2B5EF4-FFF2-40B4-BE49-F238E27FC236}">
                <a16:creationId xmlns:a16="http://schemas.microsoft.com/office/drawing/2014/main" id="{D768FF29-772A-FB36-E423-7F0BAAB57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AD337-CA87-5471-C39F-39BE35CFA2CF}"/>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2494316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68371-2D76-C532-F1A8-8468731509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2FA2BF-9055-118B-6748-1836C13D67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88F2F1-8CBF-F032-09F2-752AF798238A}"/>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5" name="Footer Placeholder 4">
            <a:extLst>
              <a:ext uri="{FF2B5EF4-FFF2-40B4-BE49-F238E27FC236}">
                <a16:creationId xmlns:a16="http://schemas.microsoft.com/office/drawing/2014/main" id="{725BCE06-57FA-566F-1677-BAC49D186D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169FDC-B949-54E9-2022-ECEE1876C43E}"/>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388900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C5DAA-FF21-ACA7-159D-DA2C67E5EC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54DB01-6CAA-6B7D-A136-22EBBDD06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FABE43-681E-E4C1-E023-8EA6089BD9D8}"/>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5" name="Footer Placeholder 4">
            <a:extLst>
              <a:ext uri="{FF2B5EF4-FFF2-40B4-BE49-F238E27FC236}">
                <a16:creationId xmlns:a16="http://schemas.microsoft.com/office/drawing/2014/main" id="{6204205A-31EA-3225-5474-9C0486E21B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6D9B2-8B63-274B-1BEA-7E2F9A09368F}"/>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203132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4291-7F1B-053A-F898-43F7AAD488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F66F07-69B5-0189-5EEA-839476F497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CBDAD4-7C16-CD3F-6EE5-6AAD2EAAD9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B87D49-E4AB-BFFC-DC1F-C9369EA4CBFB}"/>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6" name="Footer Placeholder 5">
            <a:extLst>
              <a:ext uri="{FF2B5EF4-FFF2-40B4-BE49-F238E27FC236}">
                <a16:creationId xmlns:a16="http://schemas.microsoft.com/office/drawing/2014/main" id="{B2D5888F-2C6D-6442-4AD9-797B714F9E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75EB19-9E78-FD4B-C593-96DAFB876FD2}"/>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152340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1836-D6BF-7360-2D02-EB58C79D87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57F987-97C8-E431-1721-AB1C70D632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ED1838-4E2B-06D8-2184-7D277FAC71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6EFFA4-A489-CEF1-30AD-17AC4BF940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3A27C6-EF2F-69E6-CA19-81D39C6509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01F5D4-6311-01BC-9748-F368DFBF7691}"/>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8" name="Footer Placeholder 7">
            <a:extLst>
              <a:ext uri="{FF2B5EF4-FFF2-40B4-BE49-F238E27FC236}">
                <a16:creationId xmlns:a16="http://schemas.microsoft.com/office/drawing/2014/main" id="{09F4D6E7-974E-4764-E71C-76784EE39C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A88562-9748-2F49-73D4-C3EC0B517E78}"/>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2004873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BED5F-8546-B04F-B02E-638BBE1291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C1FA2C-E0CB-6558-F974-F90FFD09BD3B}"/>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4" name="Footer Placeholder 3">
            <a:extLst>
              <a:ext uri="{FF2B5EF4-FFF2-40B4-BE49-F238E27FC236}">
                <a16:creationId xmlns:a16="http://schemas.microsoft.com/office/drawing/2014/main" id="{88DB50C2-8FE9-8149-F79F-0B3414FF72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22F455-52D8-44AE-EB84-3F103C98CB56}"/>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396968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EE19ED-BF75-82EF-44E4-6E7DE221D83C}"/>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3" name="Footer Placeholder 2">
            <a:extLst>
              <a:ext uri="{FF2B5EF4-FFF2-40B4-BE49-F238E27FC236}">
                <a16:creationId xmlns:a16="http://schemas.microsoft.com/office/drawing/2014/main" id="{416EFE54-F954-A102-782C-FA4485CEAE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A37528-9980-04A7-3CA4-99213879225F}"/>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146877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0E42E-740D-5691-0423-17750D3394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55E0FF-1040-2C6A-2DFE-82C22414A9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29EB7F-284F-AE98-4ACF-07DF5B48D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650017-4A99-83B2-960E-3DD450D6F3A5}"/>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6" name="Footer Placeholder 5">
            <a:extLst>
              <a:ext uri="{FF2B5EF4-FFF2-40B4-BE49-F238E27FC236}">
                <a16:creationId xmlns:a16="http://schemas.microsoft.com/office/drawing/2014/main" id="{32551C82-7265-3CA7-8AE6-7AA15BCC1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5D2A74-D71D-CE70-3F87-6D3D4758B0A7}"/>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3111861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DE85D-3BB2-941B-AE29-71B63FF953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6A4119-E86F-A6A9-81E2-60C37E0D9B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54552F-2F93-3002-4EE2-34CBD9993C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A704E0-A100-3ACC-E604-283AABA521E8}"/>
              </a:ext>
            </a:extLst>
          </p:cNvPr>
          <p:cNvSpPr>
            <a:spLocks noGrp="1"/>
          </p:cNvSpPr>
          <p:nvPr>
            <p:ph type="dt" sz="half" idx="10"/>
          </p:nvPr>
        </p:nvSpPr>
        <p:spPr/>
        <p:txBody>
          <a:bodyPr/>
          <a:lstStyle/>
          <a:p>
            <a:fld id="{87B07672-D174-944C-81F5-BF698E82868C}" type="datetimeFigureOut">
              <a:rPr lang="en-US" smtClean="0"/>
              <a:t>6/4/24</a:t>
            </a:fld>
            <a:endParaRPr lang="en-US"/>
          </a:p>
        </p:txBody>
      </p:sp>
      <p:sp>
        <p:nvSpPr>
          <p:cNvPr id="6" name="Footer Placeholder 5">
            <a:extLst>
              <a:ext uri="{FF2B5EF4-FFF2-40B4-BE49-F238E27FC236}">
                <a16:creationId xmlns:a16="http://schemas.microsoft.com/office/drawing/2014/main" id="{B02021A4-6A05-38FB-10B2-2D4C8CD04A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CB38ED-B533-16B7-FBC7-522B58C1AD34}"/>
              </a:ext>
            </a:extLst>
          </p:cNvPr>
          <p:cNvSpPr>
            <a:spLocks noGrp="1"/>
          </p:cNvSpPr>
          <p:nvPr>
            <p:ph type="sldNum" sz="quarter" idx="12"/>
          </p:nvPr>
        </p:nvSpPr>
        <p:spPr/>
        <p:txBody>
          <a:bodyPr/>
          <a:lstStyle/>
          <a:p>
            <a:fld id="{1F3A6763-994E-4140-93FF-4BDCA879848A}" type="slidenum">
              <a:rPr lang="en-US" smtClean="0"/>
              <a:t>‹#›</a:t>
            </a:fld>
            <a:endParaRPr lang="en-US"/>
          </a:p>
        </p:txBody>
      </p:sp>
    </p:spTree>
    <p:extLst>
      <p:ext uri="{BB962C8B-B14F-4D97-AF65-F5344CB8AC3E}">
        <p14:creationId xmlns:p14="http://schemas.microsoft.com/office/powerpoint/2010/main" val="3043053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78FF36-CD97-A839-5FFD-55F99CD7CC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BE7C7A-939E-DBD0-850D-FCE7EA1AAC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BDF1E-1FEB-A3D0-C854-BD6705AECD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7672-D174-944C-81F5-BF698E82868C}" type="datetimeFigureOut">
              <a:rPr lang="en-US" smtClean="0"/>
              <a:t>6/4/24</a:t>
            </a:fld>
            <a:endParaRPr lang="en-US"/>
          </a:p>
        </p:txBody>
      </p:sp>
      <p:sp>
        <p:nvSpPr>
          <p:cNvPr id="5" name="Footer Placeholder 4">
            <a:extLst>
              <a:ext uri="{FF2B5EF4-FFF2-40B4-BE49-F238E27FC236}">
                <a16:creationId xmlns:a16="http://schemas.microsoft.com/office/drawing/2014/main" id="{2735B80C-4DA0-8FBE-4E8C-141680DB1D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DE5A446-FD93-BE44-130B-7A144C1C78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A6763-994E-4140-93FF-4BDCA879848A}" type="slidenum">
              <a:rPr lang="en-US" smtClean="0"/>
              <a:t>‹#›</a:t>
            </a:fld>
            <a:endParaRPr lang="en-US"/>
          </a:p>
        </p:txBody>
      </p:sp>
    </p:spTree>
    <p:extLst>
      <p:ext uri="{BB962C8B-B14F-4D97-AF65-F5344CB8AC3E}">
        <p14:creationId xmlns:p14="http://schemas.microsoft.com/office/powerpoint/2010/main" val="442194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AE8A8-9232-17C1-3C28-AFE80C0CF1A9}"/>
              </a:ext>
            </a:extLst>
          </p:cNvPr>
          <p:cNvSpPr>
            <a:spLocks noGrp="1"/>
          </p:cNvSpPr>
          <p:nvPr>
            <p:ph type="ctrTitle"/>
          </p:nvPr>
        </p:nvSpPr>
        <p:spPr>
          <a:xfrm>
            <a:off x="-18855226" y="-595332"/>
            <a:ext cx="48965676" cy="7090316"/>
          </a:xfrm>
        </p:spPr>
        <p:txBody>
          <a:bodyPr/>
          <a:lstStyle/>
          <a:p>
            <a:endParaRPr lang="en-US" dirty="0"/>
          </a:p>
        </p:txBody>
      </p:sp>
      <p:sp>
        <p:nvSpPr>
          <p:cNvPr id="3" name="Subtitle 2">
            <a:extLst>
              <a:ext uri="{FF2B5EF4-FFF2-40B4-BE49-F238E27FC236}">
                <a16:creationId xmlns:a16="http://schemas.microsoft.com/office/drawing/2014/main" id="{2F044050-23E3-2A28-A57A-68B39EC1917B}"/>
              </a:ext>
            </a:extLst>
          </p:cNvPr>
          <p:cNvSpPr>
            <a:spLocks noGrp="1"/>
          </p:cNvSpPr>
          <p:nvPr>
            <p:ph type="subTitle" idx="1"/>
          </p:nvPr>
        </p:nvSpPr>
        <p:spPr/>
        <p:txBody>
          <a:bodyPr/>
          <a:lstStyle/>
          <a:p>
            <a:endParaRPr lang="en-US"/>
          </a:p>
        </p:txBody>
      </p:sp>
      <p:pic>
        <p:nvPicPr>
          <p:cNvPr id="1030" name="Picture 6" descr="Discovering God through the Book of Jonah (Part 3) – R Y A N S T R A T T O N">
            <a:extLst>
              <a:ext uri="{FF2B5EF4-FFF2-40B4-BE49-F238E27FC236}">
                <a16:creationId xmlns:a16="http://schemas.microsoft.com/office/drawing/2014/main" id="{206BC546-ECA4-F695-9C96-9A4AD32C8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54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3" y="451040"/>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6184" y="1979298"/>
            <a:ext cx="11179628" cy="3693319"/>
          </a:xfrm>
          <a:prstGeom prst="rect">
            <a:avLst/>
          </a:prstGeom>
          <a:noFill/>
        </p:spPr>
        <p:txBody>
          <a:bodyPr wrap="square">
            <a:spAutoFit/>
          </a:bodyPr>
          <a:lstStyle/>
          <a:p>
            <a:pPr marR="0" lvl="0">
              <a:spcBef>
                <a:spcPts val="0"/>
              </a:spcBef>
              <a:spcAft>
                <a:spcPts val="0"/>
              </a:spcAft>
            </a:pPr>
            <a:r>
              <a:rPr lang="en-US" sz="2800" b="1" dirty="0">
                <a:solidFill>
                  <a:schemeClr val="bg1"/>
                </a:solidFill>
                <a:effectLst/>
                <a:ea typeface="Times New Roman" panose="02020603050405020304" pitchFamily="18" charset="0"/>
              </a:rPr>
              <a:t>IV.  God’s </a:t>
            </a:r>
            <a:r>
              <a:rPr lang="en-US" sz="2800" b="1" dirty="0">
                <a:solidFill>
                  <a:schemeClr val="bg1"/>
                </a:solidFill>
                <a:ea typeface="Times New Roman" panose="02020603050405020304" pitchFamily="18" charset="0"/>
              </a:rPr>
              <a:t>R</a:t>
            </a:r>
            <a:r>
              <a:rPr lang="en-US" sz="2800" b="1" dirty="0">
                <a:solidFill>
                  <a:schemeClr val="bg1"/>
                </a:solidFill>
                <a:effectLst/>
                <a:ea typeface="Times New Roman" panose="02020603050405020304" pitchFamily="18" charset="0"/>
              </a:rPr>
              <a:t>esponse to the People’s </a:t>
            </a:r>
            <a:r>
              <a:rPr lang="en-US" sz="2800" b="1" dirty="0">
                <a:solidFill>
                  <a:schemeClr val="bg1"/>
                </a:solidFill>
                <a:ea typeface="Times New Roman" panose="02020603050405020304" pitchFamily="18" charset="0"/>
              </a:rPr>
              <a:t>R</a:t>
            </a:r>
            <a:r>
              <a:rPr lang="en-US" sz="2800" b="1" dirty="0">
                <a:solidFill>
                  <a:schemeClr val="bg1"/>
                </a:solidFill>
                <a:effectLst/>
                <a:ea typeface="Times New Roman" panose="02020603050405020304" pitchFamily="18" charset="0"/>
              </a:rPr>
              <a:t>epentance (verse 10)</a:t>
            </a:r>
            <a:endParaRPr lang="en-US" sz="2800" dirty="0">
              <a:solidFill>
                <a:schemeClr val="bg1"/>
              </a:solidFill>
              <a:effectLst/>
              <a:ea typeface="Times New Roman" panose="02020603050405020304" pitchFamily="18" charset="0"/>
            </a:endParaRPr>
          </a:p>
          <a:p>
            <a:pPr marL="685800" marR="0">
              <a:spcBef>
                <a:spcPts val="0"/>
              </a:spcBef>
              <a:spcAft>
                <a:spcPts val="0"/>
              </a:spcAft>
            </a:pPr>
            <a:r>
              <a:rPr lang="en-US" sz="24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ffectLst/>
                <a:ea typeface="Times New Roman" panose="02020603050405020304" pitchFamily="18" charset="0"/>
              </a:rPr>
              <a:t>Verse 10 records, “When God saw what they did, how they turned from their evil way, God relented of the disaster that He said He would do to them, and He did not do it. “Then God saw their works, that they turned from their evil way; and God relented from the disaster that He had said He would bring upon them, and He did not do it.” </a:t>
            </a:r>
          </a:p>
          <a:p>
            <a:pPr marL="0" marR="0">
              <a:spcBef>
                <a:spcPts val="0"/>
              </a:spcBef>
              <a:spcAft>
                <a:spcPts val="0"/>
              </a:spcAft>
            </a:pPr>
            <a:endParaRPr lang="en-US" sz="2600" dirty="0">
              <a:solidFill>
                <a:schemeClr val="bg1"/>
              </a:solidFill>
              <a:ea typeface="Times New Roman" panose="02020603050405020304" pitchFamily="18" charset="0"/>
            </a:endParaRPr>
          </a:p>
          <a:p>
            <a:pPr marL="0" marR="0">
              <a:spcBef>
                <a:spcPts val="0"/>
              </a:spcBef>
              <a:spcAft>
                <a:spcPts val="0"/>
              </a:spcAft>
            </a:pPr>
            <a:r>
              <a:rPr lang="en-US" sz="2600" dirty="0">
                <a:solidFill>
                  <a:schemeClr val="bg1"/>
                </a:solidFill>
                <a:effectLst/>
                <a:ea typeface="Times New Roman" panose="02020603050405020304" pitchFamily="18" charset="0"/>
              </a:rPr>
              <a:t>What does it mean when it says….God relented?  </a:t>
            </a:r>
          </a:p>
        </p:txBody>
      </p:sp>
    </p:spTree>
    <p:extLst>
      <p:ext uri="{BB962C8B-B14F-4D97-AF65-F5344CB8AC3E}">
        <p14:creationId xmlns:p14="http://schemas.microsoft.com/office/powerpoint/2010/main" val="3710666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3" y="451040"/>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6184" y="1979298"/>
            <a:ext cx="11179628" cy="3262432"/>
          </a:xfrm>
          <a:prstGeom prst="rect">
            <a:avLst/>
          </a:prstGeom>
          <a:noFill/>
        </p:spPr>
        <p:txBody>
          <a:bodyPr wrap="square">
            <a:spAutoFit/>
          </a:bodyPr>
          <a:lstStyle/>
          <a:p>
            <a:pPr marR="0" lvl="0">
              <a:spcBef>
                <a:spcPts val="0"/>
              </a:spcBef>
              <a:spcAft>
                <a:spcPts val="0"/>
              </a:spcAft>
            </a:pPr>
            <a:r>
              <a:rPr lang="en-US" sz="2800" b="1" dirty="0">
                <a:solidFill>
                  <a:schemeClr val="bg1"/>
                </a:solidFill>
                <a:effectLst/>
                <a:ea typeface="Times New Roman" panose="02020603050405020304" pitchFamily="18" charset="0"/>
              </a:rPr>
              <a:t>IV.  God’s </a:t>
            </a:r>
            <a:r>
              <a:rPr lang="en-US" sz="2800" b="1" dirty="0">
                <a:solidFill>
                  <a:schemeClr val="bg1"/>
                </a:solidFill>
                <a:ea typeface="Times New Roman" panose="02020603050405020304" pitchFamily="18" charset="0"/>
              </a:rPr>
              <a:t>R</a:t>
            </a:r>
            <a:r>
              <a:rPr lang="en-US" sz="2800" b="1" dirty="0">
                <a:solidFill>
                  <a:schemeClr val="bg1"/>
                </a:solidFill>
                <a:effectLst/>
                <a:ea typeface="Times New Roman" panose="02020603050405020304" pitchFamily="18" charset="0"/>
              </a:rPr>
              <a:t>esponse to the People’s </a:t>
            </a:r>
            <a:r>
              <a:rPr lang="en-US" sz="2800" b="1" dirty="0">
                <a:solidFill>
                  <a:schemeClr val="bg1"/>
                </a:solidFill>
                <a:ea typeface="Times New Roman" panose="02020603050405020304" pitchFamily="18" charset="0"/>
              </a:rPr>
              <a:t>R</a:t>
            </a:r>
            <a:r>
              <a:rPr lang="en-US" sz="2800" b="1" dirty="0">
                <a:solidFill>
                  <a:schemeClr val="bg1"/>
                </a:solidFill>
                <a:effectLst/>
                <a:ea typeface="Times New Roman" panose="02020603050405020304" pitchFamily="18" charset="0"/>
              </a:rPr>
              <a:t>epentance (verse 10)</a:t>
            </a:r>
            <a:endParaRPr lang="en-US" sz="2800" dirty="0">
              <a:solidFill>
                <a:schemeClr val="bg1"/>
              </a:solidFill>
              <a:effectLst/>
              <a:ea typeface="Times New Roman" panose="02020603050405020304" pitchFamily="18" charset="0"/>
            </a:endParaRPr>
          </a:p>
          <a:p>
            <a:pPr marL="0" marR="0">
              <a:spcBef>
                <a:spcPts val="0"/>
              </a:spcBef>
              <a:spcAft>
                <a:spcPts val="0"/>
              </a:spcAft>
            </a:pPr>
            <a:r>
              <a:rPr lang="en-US" sz="24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ffectLst/>
                <a:ea typeface="Times New Roman" panose="02020603050405020304" pitchFamily="18" charset="0"/>
              </a:rPr>
              <a:t>God has mercy on the people of Nineveh! In fact, you could make a case this was the single greatest spiritual awakening in all human history. The amazing truth is that God did it through a reluctant, prejudicial prophet named Jonah! </a:t>
            </a:r>
          </a:p>
          <a:p>
            <a:pPr marL="0" marR="0">
              <a:spcBef>
                <a:spcPts val="0"/>
              </a:spcBef>
              <a:spcAft>
                <a:spcPts val="0"/>
              </a:spcAft>
            </a:pPr>
            <a:r>
              <a:rPr lang="en-US" sz="26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ffectLst/>
                <a:ea typeface="Times New Roman" panose="02020603050405020304" pitchFamily="18" charset="0"/>
              </a:rPr>
              <a:t>“God uses us more in spite of us, than because of us.” </a:t>
            </a:r>
          </a:p>
          <a:p>
            <a:pPr marL="685800" marR="0">
              <a:spcBef>
                <a:spcPts val="0"/>
              </a:spcBef>
              <a:spcAft>
                <a:spcPts val="0"/>
              </a:spcAft>
            </a:pPr>
            <a:endParaRPr lang="en-US" sz="2400" dirty="0">
              <a:solidFill>
                <a:schemeClr val="bg1"/>
              </a:solidFill>
              <a:effectLst/>
              <a:ea typeface="Times New Roman" panose="02020603050405020304" pitchFamily="18" charset="0"/>
            </a:endParaRPr>
          </a:p>
        </p:txBody>
      </p:sp>
      <p:pic>
        <p:nvPicPr>
          <p:cNvPr id="5" name="Picture 2">
            <a:extLst>
              <a:ext uri="{FF2B5EF4-FFF2-40B4-BE49-F238E27FC236}">
                <a16:creationId xmlns:a16="http://schemas.microsoft.com/office/drawing/2014/main" id="{4FB944A8-751D-8BDE-EAF6-1973A8F7BF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172" y="4350545"/>
            <a:ext cx="3920066" cy="2205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092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3" y="451040"/>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6184" y="1600200"/>
            <a:ext cx="11179628" cy="5386090"/>
          </a:xfrm>
          <a:prstGeom prst="rect">
            <a:avLst/>
          </a:prstGeom>
          <a:noFill/>
        </p:spPr>
        <p:txBody>
          <a:bodyPr wrap="square">
            <a:spAutoFit/>
          </a:bodyPr>
          <a:lstStyle/>
          <a:p>
            <a:pPr marL="0" marR="0">
              <a:spcBef>
                <a:spcPts val="0"/>
              </a:spcBef>
              <a:spcAft>
                <a:spcPts val="0"/>
              </a:spcAft>
            </a:pPr>
            <a:r>
              <a:rPr lang="en-US" sz="2400" dirty="0">
                <a:solidFill>
                  <a:schemeClr val="bg1"/>
                </a:solidFill>
                <a:effectLst/>
                <a:ea typeface="Times New Roman" panose="02020603050405020304" pitchFamily="18" charset="0"/>
              </a:rPr>
              <a:t>Four factors that contributed to Jonah’s </a:t>
            </a:r>
            <a:r>
              <a:rPr lang="en-US" sz="2400" dirty="0">
                <a:solidFill>
                  <a:schemeClr val="bg1"/>
                </a:solidFill>
                <a:ea typeface="Times New Roman" panose="02020603050405020304" pitchFamily="18" charset="0"/>
              </a:rPr>
              <a:t>message being received…</a:t>
            </a:r>
            <a:endParaRPr lang="en-US" sz="2400" dirty="0">
              <a:solidFill>
                <a:schemeClr val="bg1"/>
              </a:solidFill>
              <a:effectLst/>
              <a:ea typeface="Times New Roman" panose="02020603050405020304" pitchFamily="18" charset="0"/>
            </a:endParaRPr>
          </a:p>
          <a:p>
            <a:pPr marL="0" marR="0">
              <a:spcBef>
                <a:spcPts val="0"/>
              </a:spcBef>
              <a:spcAft>
                <a:spcPts val="0"/>
              </a:spcAft>
            </a:pPr>
            <a:r>
              <a:rPr lang="en-US" sz="2400" b="1" dirty="0">
                <a:solidFill>
                  <a:schemeClr val="bg1"/>
                </a:solidFill>
                <a:effectLst/>
                <a:ea typeface="Times New Roman" panose="02020603050405020304" pitchFamily="18" charset="0"/>
              </a:rPr>
              <a:t> </a:t>
            </a:r>
            <a:endParaRPr lang="en-US" sz="2400" dirty="0">
              <a:solidFill>
                <a:schemeClr val="bg1"/>
              </a:solidFill>
              <a:effectLst/>
              <a:ea typeface="Times New Roman" panose="02020603050405020304" pitchFamily="18" charset="0"/>
            </a:endParaRPr>
          </a:p>
          <a:p>
            <a:pPr marL="0" marR="0">
              <a:spcBef>
                <a:spcPts val="0"/>
              </a:spcBef>
              <a:spcAft>
                <a:spcPts val="0"/>
              </a:spcAft>
            </a:pPr>
            <a:r>
              <a:rPr lang="en-US" sz="2800" dirty="0">
                <a:solidFill>
                  <a:schemeClr val="bg1"/>
                </a:solidFill>
                <a:effectLst/>
                <a:ea typeface="Times New Roman" panose="02020603050405020304" pitchFamily="18" charset="0"/>
              </a:rPr>
              <a:t>Factor # 1 - </a:t>
            </a:r>
            <a:r>
              <a:rPr lang="en-US" sz="2800" u="sng" dirty="0">
                <a:solidFill>
                  <a:schemeClr val="bg1"/>
                </a:solidFill>
                <a:effectLst/>
                <a:ea typeface="Times New Roman" panose="02020603050405020304" pitchFamily="18" charset="0"/>
              </a:rPr>
              <a:t>the time was right. </a:t>
            </a:r>
          </a:p>
          <a:p>
            <a:pPr marL="0" marR="0">
              <a:spcBef>
                <a:spcPts val="0"/>
              </a:spcBef>
              <a:spcAft>
                <a:spcPts val="0"/>
              </a:spcAft>
            </a:pPr>
            <a:r>
              <a:rPr lang="en-US" sz="2400" dirty="0">
                <a:solidFill>
                  <a:schemeClr val="bg1"/>
                </a:solidFill>
                <a:effectLst/>
                <a:ea typeface="Times New Roman" panose="02020603050405020304" pitchFamily="18" charset="0"/>
              </a:rPr>
              <a:t>The Assyrian king at that moment in history was a man named, </a:t>
            </a:r>
            <a:r>
              <a:rPr lang="en-US" sz="2400" dirty="0" err="1">
                <a:solidFill>
                  <a:schemeClr val="bg1"/>
                </a:solidFill>
                <a:effectLst/>
                <a:ea typeface="Times New Roman" panose="02020603050405020304" pitchFamily="18" charset="0"/>
              </a:rPr>
              <a:t>Assurdan</a:t>
            </a:r>
            <a:r>
              <a:rPr lang="en-US" sz="2400" dirty="0">
                <a:solidFill>
                  <a:schemeClr val="bg1"/>
                </a:solidFill>
                <a:effectLst/>
                <a:ea typeface="Times New Roman" panose="02020603050405020304" pitchFamily="18" charset="0"/>
              </a:rPr>
              <a:t> III. His reign was colored by several natural disasters that the Ninevites interpreted as signs or omens. An eclipse, an earthquake, a famine, several military defeats had made him conscious that there is a living God. Their hearts were ready for Jonah’s message. </a:t>
            </a:r>
          </a:p>
          <a:p>
            <a:pPr marL="0" marR="0">
              <a:spcBef>
                <a:spcPts val="0"/>
              </a:spcBef>
              <a:spcAft>
                <a:spcPts val="0"/>
              </a:spcAft>
            </a:pPr>
            <a:r>
              <a:rPr lang="en-US" sz="2400" b="1" dirty="0">
                <a:solidFill>
                  <a:schemeClr val="bg1"/>
                </a:solidFill>
                <a:effectLst/>
                <a:ea typeface="Times New Roman" panose="02020603050405020304" pitchFamily="18" charset="0"/>
              </a:rPr>
              <a:t> </a:t>
            </a:r>
            <a:endParaRPr lang="en-US" sz="2400" dirty="0">
              <a:solidFill>
                <a:schemeClr val="bg1"/>
              </a:solidFill>
              <a:effectLst/>
              <a:ea typeface="Times New Roman" panose="02020603050405020304" pitchFamily="18" charset="0"/>
            </a:endParaRPr>
          </a:p>
          <a:p>
            <a:pPr marL="0" marR="0">
              <a:spcBef>
                <a:spcPts val="0"/>
              </a:spcBef>
              <a:spcAft>
                <a:spcPts val="0"/>
              </a:spcAft>
            </a:pPr>
            <a:r>
              <a:rPr lang="en-US" sz="2800" dirty="0">
                <a:solidFill>
                  <a:schemeClr val="bg1"/>
                </a:solidFill>
                <a:effectLst/>
                <a:ea typeface="Times New Roman" panose="02020603050405020304" pitchFamily="18" charset="0"/>
              </a:rPr>
              <a:t>Factor # 2 - </a:t>
            </a:r>
            <a:r>
              <a:rPr lang="en-US" sz="2800" u="sng" dirty="0">
                <a:solidFill>
                  <a:schemeClr val="bg1"/>
                </a:solidFill>
                <a:effectLst/>
                <a:ea typeface="Times New Roman" panose="02020603050405020304" pitchFamily="18" charset="0"/>
              </a:rPr>
              <a:t>the prophet was white.</a:t>
            </a:r>
          </a:p>
          <a:p>
            <a:pPr marL="0" marR="0">
              <a:spcBef>
                <a:spcPts val="0"/>
              </a:spcBef>
              <a:spcAft>
                <a:spcPts val="0"/>
              </a:spcAft>
            </a:pPr>
            <a:r>
              <a:rPr lang="en-US" sz="2400" dirty="0">
                <a:solidFill>
                  <a:schemeClr val="bg1"/>
                </a:solidFill>
                <a:effectLst/>
                <a:ea typeface="Times New Roman" panose="02020603050405020304" pitchFamily="18" charset="0"/>
              </a:rPr>
              <a:t> Jonah’s skin was white or bleached due to the gastric juices in the belly of the fish. Imagine the stares of the people, as the prophet entered Nineveh. This puked-up prophet definitely got their attention! </a:t>
            </a:r>
          </a:p>
          <a:p>
            <a:pPr marL="0" marR="0">
              <a:spcBef>
                <a:spcPts val="0"/>
              </a:spcBef>
              <a:spcAft>
                <a:spcPts val="0"/>
              </a:spcAft>
            </a:pPr>
            <a:r>
              <a:rPr lang="en-US" sz="2400" b="1" dirty="0">
                <a:solidFill>
                  <a:schemeClr val="bg1"/>
                </a:solidFill>
                <a:effectLst/>
                <a:ea typeface="Times New Roman" panose="02020603050405020304" pitchFamily="18" charset="0"/>
              </a:rPr>
              <a:t> </a:t>
            </a:r>
            <a:endParaRPr lang="en-US" sz="2400" dirty="0">
              <a:solidFill>
                <a:schemeClr val="bg1"/>
              </a:solidFill>
              <a:effectLst/>
              <a:ea typeface="Times New Roman" panose="02020603050405020304" pitchFamily="18" charset="0"/>
            </a:endParaRPr>
          </a:p>
          <a:p>
            <a:pPr marL="685800" marR="0">
              <a:spcBef>
                <a:spcPts val="0"/>
              </a:spcBef>
              <a:spcAft>
                <a:spcPts val="0"/>
              </a:spcAft>
            </a:pPr>
            <a:endParaRPr lang="en-US" sz="2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1479238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3" y="284064"/>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6184" y="1386283"/>
            <a:ext cx="11179628" cy="5201424"/>
          </a:xfrm>
          <a:prstGeom prst="rect">
            <a:avLst/>
          </a:prstGeom>
          <a:noFill/>
        </p:spPr>
        <p:txBody>
          <a:bodyPr wrap="square">
            <a:spAutoFit/>
          </a:bodyPr>
          <a:lstStyle/>
          <a:p>
            <a:pPr marL="0" marR="0">
              <a:spcBef>
                <a:spcPts val="0"/>
              </a:spcBef>
              <a:spcAft>
                <a:spcPts val="0"/>
              </a:spcAft>
            </a:pPr>
            <a:r>
              <a:rPr lang="en-US" sz="2400" dirty="0">
                <a:solidFill>
                  <a:schemeClr val="bg1"/>
                </a:solidFill>
                <a:effectLst/>
                <a:ea typeface="Times New Roman" panose="02020603050405020304" pitchFamily="18" charset="0"/>
              </a:rPr>
              <a:t>Four factors that contributed to Jonah’s </a:t>
            </a:r>
            <a:r>
              <a:rPr lang="en-US" sz="2400" dirty="0">
                <a:solidFill>
                  <a:schemeClr val="bg1"/>
                </a:solidFill>
                <a:ea typeface="Times New Roman" panose="02020603050405020304" pitchFamily="18" charset="0"/>
              </a:rPr>
              <a:t>message being received…</a:t>
            </a:r>
            <a:endParaRPr lang="en-US" sz="2400" dirty="0">
              <a:solidFill>
                <a:schemeClr val="bg1"/>
              </a:solidFill>
              <a:effectLst/>
              <a:ea typeface="Times New Roman" panose="02020603050405020304" pitchFamily="18" charset="0"/>
            </a:endParaRPr>
          </a:p>
          <a:p>
            <a:pPr marL="0" marR="0">
              <a:spcBef>
                <a:spcPts val="0"/>
              </a:spcBef>
              <a:spcAft>
                <a:spcPts val="0"/>
              </a:spcAft>
            </a:pPr>
            <a:r>
              <a:rPr lang="en-US" sz="2400" b="1" dirty="0">
                <a:solidFill>
                  <a:schemeClr val="bg1"/>
                </a:solidFill>
                <a:effectLst/>
                <a:ea typeface="Times New Roman" panose="02020603050405020304" pitchFamily="18" charset="0"/>
              </a:rPr>
              <a:t> </a:t>
            </a:r>
            <a:endParaRPr lang="en-US" sz="2800" dirty="0">
              <a:solidFill>
                <a:schemeClr val="bg1"/>
              </a:solidFill>
              <a:effectLst/>
              <a:ea typeface="Times New Roman" panose="02020603050405020304" pitchFamily="18" charset="0"/>
            </a:endParaRPr>
          </a:p>
          <a:p>
            <a:pPr marL="0" marR="0">
              <a:spcBef>
                <a:spcPts val="0"/>
              </a:spcBef>
              <a:spcAft>
                <a:spcPts val="0"/>
              </a:spcAft>
            </a:pPr>
            <a:r>
              <a:rPr lang="en-US" sz="2800" b="1" dirty="0">
                <a:solidFill>
                  <a:schemeClr val="bg1"/>
                </a:solidFill>
                <a:effectLst/>
                <a:ea typeface="Times New Roman" panose="02020603050405020304" pitchFamily="18" charset="0"/>
              </a:rPr>
              <a:t> Factor # 3 - they heard of his journey</a:t>
            </a:r>
            <a:r>
              <a:rPr lang="en-US" sz="28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ffectLst/>
                <a:ea typeface="Times New Roman" panose="02020603050405020304" pitchFamily="18" charset="0"/>
              </a:rPr>
              <a:t>In Luke 11:30 Jesus said Jonah was “a sign to the Ninevites.” Evidently, his story became well known. Apparently, the Assyrians had some background on Jonah. It’s also interesting, that Assyria worshipped the fish-god, </a:t>
            </a:r>
            <a:r>
              <a:rPr lang="en-US" sz="2600" dirty="0" err="1">
                <a:solidFill>
                  <a:schemeClr val="bg1"/>
                </a:solidFill>
                <a:effectLst/>
                <a:ea typeface="Times New Roman" panose="02020603050405020304" pitchFamily="18" charset="0"/>
              </a:rPr>
              <a:t>Oannes</a:t>
            </a:r>
            <a:r>
              <a:rPr lang="en-US" sz="2600" dirty="0">
                <a:solidFill>
                  <a:schemeClr val="bg1"/>
                </a:solidFill>
                <a:effectLst/>
                <a:ea typeface="Times New Roman" panose="02020603050405020304" pitchFamily="18" charset="0"/>
              </a:rPr>
              <a:t>. He had the head of a man and the torso of a fish. In fact, the names “</a:t>
            </a:r>
            <a:r>
              <a:rPr lang="en-US" sz="2600" dirty="0" err="1">
                <a:solidFill>
                  <a:schemeClr val="bg1"/>
                </a:solidFill>
                <a:effectLst/>
                <a:ea typeface="Times New Roman" panose="02020603050405020304" pitchFamily="18" charset="0"/>
              </a:rPr>
              <a:t>Oannes</a:t>
            </a:r>
            <a:r>
              <a:rPr lang="en-US" sz="2600" dirty="0">
                <a:solidFill>
                  <a:schemeClr val="bg1"/>
                </a:solidFill>
                <a:effectLst/>
                <a:ea typeface="Times New Roman" panose="02020603050405020304" pitchFamily="18" charset="0"/>
              </a:rPr>
              <a:t>” and “Jonah” are only one letter off in their original spelling. And since it was a fish that threw Jonah up on the shore, initially it may’ve caused the Assyrians to think he was the messenger of </a:t>
            </a:r>
            <a:r>
              <a:rPr lang="en-US" sz="2600" dirty="0" err="1">
                <a:solidFill>
                  <a:schemeClr val="bg1"/>
                </a:solidFill>
                <a:effectLst/>
                <a:ea typeface="Times New Roman" panose="02020603050405020304" pitchFamily="18" charset="0"/>
              </a:rPr>
              <a:t>Oannes</a:t>
            </a:r>
            <a:r>
              <a:rPr lang="en-US" sz="2600" dirty="0">
                <a:solidFill>
                  <a:schemeClr val="bg1"/>
                </a:solidFill>
                <a:effectLst/>
                <a:ea typeface="Times New Roman" panose="02020603050405020304" pitchFamily="18" charset="0"/>
              </a:rPr>
              <a:t>. If that’s so, it would’ve given Jonah an immediate platform from which to teach them about the one, true God of Israel. </a:t>
            </a:r>
          </a:p>
          <a:p>
            <a:pPr marL="0" marR="0">
              <a:spcBef>
                <a:spcPts val="0"/>
              </a:spcBef>
              <a:spcAft>
                <a:spcPts val="0"/>
              </a:spcAft>
            </a:pPr>
            <a:endParaRPr lang="en-US" sz="2400" dirty="0">
              <a:solidFill>
                <a:schemeClr val="bg1"/>
              </a:solidFill>
              <a:effectLst/>
              <a:ea typeface="Times New Roman" panose="02020603050405020304" pitchFamily="18" charset="0"/>
            </a:endParaRPr>
          </a:p>
          <a:p>
            <a:pPr marL="685800" marR="0">
              <a:spcBef>
                <a:spcPts val="0"/>
              </a:spcBef>
              <a:spcAft>
                <a:spcPts val="0"/>
              </a:spcAft>
            </a:pPr>
            <a:endParaRPr lang="en-US" sz="2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3386315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3" y="284064"/>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341523" y="1361282"/>
            <a:ext cx="11589743" cy="6063198"/>
          </a:xfrm>
          <a:prstGeom prst="rect">
            <a:avLst/>
          </a:prstGeom>
          <a:noFill/>
        </p:spPr>
        <p:txBody>
          <a:bodyPr wrap="square">
            <a:spAutoFit/>
          </a:bodyPr>
          <a:lstStyle/>
          <a:p>
            <a:pPr marL="0" marR="0">
              <a:spcBef>
                <a:spcPts val="0"/>
              </a:spcBef>
              <a:spcAft>
                <a:spcPts val="0"/>
              </a:spcAft>
            </a:pPr>
            <a:r>
              <a:rPr lang="en-US" sz="2400" dirty="0">
                <a:solidFill>
                  <a:schemeClr val="bg1"/>
                </a:solidFill>
                <a:effectLst/>
                <a:ea typeface="Times New Roman" panose="02020603050405020304" pitchFamily="18" charset="0"/>
              </a:rPr>
              <a:t>Four factors that contributed to Jonah’s </a:t>
            </a:r>
            <a:r>
              <a:rPr lang="en-US" sz="2400" dirty="0">
                <a:solidFill>
                  <a:schemeClr val="bg1"/>
                </a:solidFill>
                <a:ea typeface="Times New Roman" panose="02020603050405020304" pitchFamily="18" charset="0"/>
              </a:rPr>
              <a:t>message being received</a:t>
            </a:r>
            <a:r>
              <a:rPr lang="en-US" sz="2400" dirty="0">
                <a:solidFill>
                  <a:schemeClr val="bg1"/>
                </a:solidFill>
                <a:effectLst/>
                <a:ea typeface="Times New Roman" panose="02020603050405020304" pitchFamily="18" charset="0"/>
              </a:rPr>
              <a:t>… </a:t>
            </a:r>
          </a:p>
          <a:p>
            <a:pPr marL="0" marR="0">
              <a:spcBef>
                <a:spcPts val="0"/>
              </a:spcBef>
              <a:spcAft>
                <a:spcPts val="0"/>
              </a:spcAft>
            </a:pPr>
            <a:endParaRPr lang="en-US" sz="2400" dirty="0">
              <a:solidFill>
                <a:schemeClr val="bg1"/>
              </a:solidFill>
              <a:effectLst/>
              <a:ea typeface="Times New Roman" panose="02020603050405020304" pitchFamily="18" charset="0"/>
            </a:endParaRPr>
          </a:p>
          <a:p>
            <a:pPr marL="0" marR="0">
              <a:spcBef>
                <a:spcPts val="0"/>
              </a:spcBef>
              <a:spcAft>
                <a:spcPts val="0"/>
              </a:spcAft>
            </a:pPr>
            <a:r>
              <a:rPr lang="en-US" sz="2800" b="1" dirty="0">
                <a:solidFill>
                  <a:schemeClr val="bg1"/>
                </a:solidFill>
                <a:latin typeface="Calibri" panose="020F0502020204030204" pitchFamily="34" charset="0"/>
                <a:ea typeface="Times New Roman" panose="02020603050405020304" pitchFamily="18" charset="0"/>
              </a:rPr>
              <a:t>Fac</a:t>
            </a:r>
            <a:r>
              <a:rPr lang="en-US" sz="2800" b="1" dirty="0">
                <a:solidFill>
                  <a:schemeClr val="bg1"/>
                </a:solidFill>
                <a:effectLst/>
                <a:latin typeface="Calibri" panose="020F0502020204030204" pitchFamily="34" charset="0"/>
                <a:ea typeface="Times New Roman" panose="02020603050405020304" pitchFamily="18" charset="0"/>
              </a:rPr>
              <a:t>tor #4 - the Spirit of God showed His might</a:t>
            </a:r>
            <a:r>
              <a:rPr lang="en-US" sz="2800" dirty="0">
                <a:solidFill>
                  <a:schemeClr val="bg1"/>
                </a:solidFill>
                <a:effectLst/>
                <a:latin typeface="Calibri" panose="020F0502020204030204" pitchFamily="34" charset="0"/>
                <a:ea typeface="Times New Roman" panose="02020603050405020304" pitchFamily="18" charset="0"/>
              </a:rPr>
              <a:t>. </a:t>
            </a:r>
            <a:r>
              <a:rPr lang="en-US" sz="2400" dirty="0">
                <a:solidFill>
                  <a:schemeClr val="bg1"/>
                </a:solidFill>
                <a:effectLst/>
                <a:latin typeface="Calibri" panose="020F0502020204030204" pitchFamily="34" charset="0"/>
                <a:ea typeface="Times New Roman" panose="02020603050405020304" pitchFamily="18" charset="0"/>
              </a:rPr>
              <a:t>This is the case with all spiritual awakenings. Ultimately revivals are a work of God’s Spirit. In John 6:44 Jesus said, “No one can come to Me unless the Father who sent Me draws him.” Every time a man or woman is saved for eternity it involves the power of the Holy Spirit.</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chemeClr val="bg1"/>
                </a:solidFill>
                <a:effectLst/>
                <a:latin typeface="Calibri" panose="020F0502020204030204" pitchFamily="34" charset="0"/>
                <a:ea typeface="Times New Roman" panose="02020603050405020304" pitchFamily="18" charset="0"/>
              </a:rPr>
              <a:t> </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chemeClr val="bg1"/>
                </a:solidFill>
                <a:effectLst/>
                <a:latin typeface="Calibri" panose="020F0502020204030204" pitchFamily="34" charset="0"/>
                <a:ea typeface="Times New Roman" panose="02020603050405020304" pitchFamily="18" charset="0"/>
              </a:rPr>
              <a:t>God's plans and purposes are sure. I’m not always privy to His plans, but it’s a comfort to know that regardless of life’s ups and downs, God always remains the same! Yet in His dealings with mankind, there are times when God does appear as if He changes in midstream. G</a:t>
            </a:r>
            <a:r>
              <a:rPr lang="en-US" sz="2400" dirty="0">
                <a:solidFill>
                  <a:schemeClr val="bg1"/>
                </a:solidFill>
                <a:effectLst/>
                <a:ea typeface="Times New Roman" panose="02020603050405020304" pitchFamily="18" charset="0"/>
              </a:rPr>
              <a:t>od’s purposes, and our part in His plan, work together, but how isn’t always known. At times we’re told God changes His mind. While at the same time, we know that God never changes. </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400" dirty="0">
              <a:solidFill>
                <a:schemeClr val="bg1"/>
              </a:solidFill>
              <a:effectLst/>
              <a:ea typeface="Times New Roman" panose="02020603050405020304" pitchFamily="18" charset="0"/>
            </a:endParaRPr>
          </a:p>
          <a:p>
            <a:pPr marL="0" marR="0">
              <a:spcBef>
                <a:spcPts val="0"/>
              </a:spcBef>
              <a:spcAft>
                <a:spcPts val="0"/>
              </a:spcAft>
            </a:pPr>
            <a:endParaRPr lang="en-US" sz="2400" dirty="0">
              <a:solidFill>
                <a:schemeClr val="bg1"/>
              </a:solidFill>
              <a:effectLst/>
              <a:ea typeface="Times New Roman" panose="02020603050405020304" pitchFamily="18" charset="0"/>
            </a:endParaRPr>
          </a:p>
          <a:p>
            <a:pPr marL="685800" marR="0">
              <a:spcBef>
                <a:spcPts val="0"/>
              </a:spcBef>
              <a:spcAft>
                <a:spcPts val="0"/>
              </a:spcAft>
            </a:pPr>
            <a:endParaRPr lang="en-US" sz="2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4048226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3" y="451040"/>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6184" y="1600200"/>
            <a:ext cx="11179628" cy="5201424"/>
          </a:xfrm>
          <a:prstGeom prst="rect">
            <a:avLst/>
          </a:prstGeom>
          <a:noFill/>
        </p:spPr>
        <p:txBody>
          <a:bodyPr wrap="square">
            <a:spAutoFit/>
          </a:bodyPr>
          <a:lstStyle/>
          <a:p>
            <a:pPr marL="0" marR="0">
              <a:spcBef>
                <a:spcPts val="0"/>
              </a:spcBef>
              <a:spcAft>
                <a:spcPts val="0"/>
              </a:spcAft>
            </a:pPr>
            <a:endParaRPr lang="en-US" sz="2400" dirty="0">
              <a:solidFill>
                <a:schemeClr val="bg1"/>
              </a:solidFill>
              <a:effectLst/>
              <a:ea typeface="Times New Roman" panose="02020603050405020304" pitchFamily="18" charset="0"/>
            </a:endParaRPr>
          </a:p>
          <a:p>
            <a:pPr marL="0" marR="0">
              <a:spcBef>
                <a:spcPts val="0"/>
              </a:spcBef>
              <a:spcAft>
                <a:spcPts val="0"/>
              </a:spcAft>
            </a:pPr>
            <a:r>
              <a:rPr lang="en-US" sz="2800" b="1" dirty="0">
                <a:solidFill>
                  <a:schemeClr val="bg1"/>
                </a:solidFill>
                <a:effectLst/>
                <a:ea typeface="Times New Roman" panose="02020603050405020304" pitchFamily="18" charset="0"/>
              </a:rPr>
              <a:t>An Illustration That May Help:</a:t>
            </a:r>
          </a:p>
          <a:p>
            <a:pPr marL="0" marR="0">
              <a:spcBef>
                <a:spcPts val="0"/>
              </a:spcBef>
              <a:spcAft>
                <a:spcPts val="0"/>
              </a:spcAft>
            </a:pPr>
            <a:r>
              <a:rPr lang="en-US" sz="2600" dirty="0">
                <a:solidFill>
                  <a:schemeClr val="bg1"/>
                </a:solidFill>
                <a:ea typeface="Times New Roman" panose="02020603050405020304" pitchFamily="18" charset="0"/>
              </a:rPr>
              <a:t>I</a:t>
            </a:r>
            <a:r>
              <a:rPr lang="en-US" sz="2600" dirty="0">
                <a:solidFill>
                  <a:schemeClr val="bg1"/>
                </a:solidFill>
                <a:effectLst/>
                <a:ea typeface="Times New Roman" panose="02020603050405020304" pitchFamily="18" charset="0"/>
              </a:rPr>
              <a:t>magine a rock in the middle of circle. Picture yourself moving around the circumference of the rock. With every move you make you change your location in relationship to the rock. At one point the rock is south of you, yet when you’re on the other side of the circle the rock is north. With each step you take, the rock seems to change, but in reality, the rock hasn’t changed at all, it’s you that's changed. And this is us… God never changes, but at times He seems to change, because of the change in attitude we have toward Him. This is the case in our passage here.</a:t>
            </a:r>
          </a:p>
          <a:p>
            <a:pPr marL="0" marR="0">
              <a:spcBef>
                <a:spcPts val="0"/>
              </a:spcBef>
              <a:spcAft>
                <a:spcPts val="0"/>
              </a:spcAft>
            </a:pPr>
            <a:endParaRPr lang="en-US" sz="2400" dirty="0">
              <a:solidFill>
                <a:schemeClr val="bg1"/>
              </a:solidFill>
              <a:effectLst/>
              <a:ea typeface="Times New Roman" panose="02020603050405020304" pitchFamily="18" charset="0"/>
            </a:endParaRPr>
          </a:p>
          <a:p>
            <a:pPr marL="0" marR="0">
              <a:spcBef>
                <a:spcPts val="0"/>
              </a:spcBef>
              <a:spcAft>
                <a:spcPts val="0"/>
              </a:spcAft>
            </a:pPr>
            <a:endParaRPr lang="en-US" sz="2400" dirty="0">
              <a:solidFill>
                <a:schemeClr val="bg1"/>
              </a:solidFill>
              <a:effectLst/>
              <a:ea typeface="Times New Roman" panose="02020603050405020304" pitchFamily="18" charset="0"/>
            </a:endParaRPr>
          </a:p>
          <a:p>
            <a:pPr marL="685800" marR="0">
              <a:spcBef>
                <a:spcPts val="0"/>
              </a:spcBef>
              <a:spcAft>
                <a:spcPts val="0"/>
              </a:spcAft>
            </a:pPr>
            <a:endParaRPr lang="en-US" sz="2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193762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4" y="823106"/>
            <a:ext cx="6215270" cy="954107"/>
          </a:xfrm>
          <a:prstGeom prst="rect">
            <a:avLst/>
          </a:prstGeom>
          <a:noFill/>
        </p:spPr>
        <p:txBody>
          <a:bodyPr wrap="square">
            <a:spAutoFit/>
          </a:bodyPr>
          <a:lstStyle/>
          <a:p>
            <a:pPr algn="ctr"/>
            <a:r>
              <a:rPr lang="en-US" sz="2800" b="1" kern="0" dirty="0">
                <a:solidFill>
                  <a:schemeClr val="bg1"/>
                </a:solidFill>
                <a:ea typeface="Times New Roman" panose="02020603050405020304" pitchFamily="18" charset="0"/>
              </a:rPr>
              <a:t>JONAH – CHAPTER 3</a:t>
            </a:r>
          </a:p>
          <a:p>
            <a:pPr algn="ctr"/>
            <a:r>
              <a:rPr lang="en-US" sz="28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1382484" y="2490927"/>
            <a:ext cx="10047515" cy="2492990"/>
          </a:xfrm>
          <a:prstGeom prst="rect">
            <a:avLst/>
          </a:prstGeom>
          <a:noFill/>
        </p:spPr>
        <p:txBody>
          <a:bodyPr wrap="square">
            <a:spAutoFit/>
          </a:bodyPr>
          <a:lstStyle/>
          <a:p>
            <a:pPr marL="0" marR="0">
              <a:spcBef>
                <a:spcPts val="0"/>
              </a:spcBef>
              <a:spcAft>
                <a:spcPts val="0"/>
              </a:spcAft>
            </a:pPr>
            <a:r>
              <a:rPr lang="en-US" sz="2600" dirty="0">
                <a:solidFill>
                  <a:schemeClr val="bg1"/>
                </a:solidFill>
                <a:effectLst/>
                <a:ea typeface="Times New Roman" panose="02020603050405020304" pitchFamily="18" charset="0"/>
              </a:rPr>
              <a:t>Have you ever been given a second chance to make right what you did wrong?  Or a second chance to redeem yourself or prove yourself in some way?</a:t>
            </a:r>
          </a:p>
          <a:p>
            <a:pPr marL="0" marR="0">
              <a:spcBef>
                <a:spcPts val="0"/>
              </a:spcBef>
              <a:spcAft>
                <a:spcPts val="0"/>
              </a:spcAft>
            </a:pPr>
            <a:r>
              <a:rPr lang="en-US" sz="26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ffectLst/>
                <a:ea typeface="Times New Roman" panose="02020603050405020304" pitchFamily="18" charset="0"/>
              </a:rPr>
              <a:t>Think of a time throughout your life when you were given a second chance.  What happened and what was the outcome?</a:t>
            </a:r>
          </a:p>
        </p:txBody>
      </p:sp>
    </p:spTree>
    <p:extLst>
      <p:ext uri="{BB962C8B-B14F-4D97-AF65-F5344CB8AC3E}">
        <p14:creationId xmlns:p14="http://schemas.microsoft.com/office/powerpoint/2010/main" val="281248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4" y="823106"/>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1072241" y="1979298"/>
            <a:ext cx="10047515" cy="4493538"/>
          </a:xfrm>
          <a:prstGeom prst="rect">
            <a:avLst/>
          </a:prstGeom>
          <a:noFill/>
        </p:spPr>
        <p:txBody>
          <a:bodyPr wrap="square">
            <a:spAutoFit/>
          </a:bodyPr>
          <a:lstStyle/>
          <a:p>
            <a:pPr marL="0" marR="0">
              <a:spcBef>
                <a:spcPts val="0"/>
              </a:spcBef>
              <a:spcAft>
                <a:spcPts val="0"/>
              </a:spcAft>
            </a:pPr>
            <a:r>
              <a:rPr lang="en-US" sz="2800" b="1" dirty="0">
                <a:solidFill>
                  <a:schemeClr val="bg1"/>
                </a:solidFill>
                <a:effectLst/>
                <a:ea typeface="Times New Roman" panose="02020603050405020304" pitchFamily="18" charset="0"/>
              </a:rPr>
              <a:t>Observations from Jonah chapter 3 </a:t>
            </a:r>
            <a:endParaRPr lang="en-US" sz="2800" dirty="0">
              <a:solidFill>
                <a:schemeClr val="bg1"/>
              </a:solidFill>
              <a:effectLst/>
              <a:ea typeface="Times New Roman" panose="02020603050405020304" pitchFamily="18" charset="0"/>
            </a:endParaRPr>
          </a:p>
          <a:p>
            <a:pPr marL="0" marR="0">
              <a:spcBef>
                <a:spcPts val="0"/>
              </a:spcBef>
              <a:spcAft>
                <a:spcPts val="0"/>
              </a:spcAft>
            </a:pPr>
            <a:r>
              <a:rPr lang="en-US" sz="2600" dirty="0">
                <a:solidFill>
                  <a:schemeClr val="bg1"/>
                </a:solidFill>
                <a:effectLst/>
                <a:ea typeface="Times New Roman" panose="02020603050405020304" pitchFamily="18" charset="0"/>
              </a:rPr>
              <a:t>Either on your own or in a group make at least 10 observations from Jonah chapter 1</a:t>
            </a:r>
          </a:p>
          <a:p>
            <a:pPr marL="0" marR="0">
              <a:spcBef>
                <a:spcPts val="0"/>
              </a:spcBef>
              <a:spcAft>
                <a:spcPts val="0"/>
              </a:spcAft>
            </a:pPr>
            <a:r>
              <a:rPr lang="en-US" sz="2600" b="1" dirty="0">
                <a:solidFill>
                  <a:schemeClr val="bg1"/>
                </a:solidFill>
                <a:effectLst/>
                <a:latin typeface="Times New Roman" panose="02020603050405020304" pitchFamily="18" charset="0"/>
                <a:ea typeface="Times New Roman" panose="02020603050405020304" pitchFamily="18" charset="0"/>
              </a:rPr>
              <a:t> </a:t>
            </a:r>
            <a:endParaRPr lang="en-US" sz="2600" dirty="0">
              <a:solidFill>
                <a:schemeClr val="bg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600" b="1" dirty="0">
                <a:solidFill>
                  <a:schemeClr val="bg1"/>
                </a:solidFill>
                <a:effectLst/>
                <a:ea typeface="Times New Roman" panose="02020603050405020304" pitchFamily="18" charset="0"/>
              </a:rPr>
              <a:t>What is Observation?  </a:t>
            </a:r>
            <a:r>
              <a:rPr lang="en-US" sz="2600" dirty="0">
                <a:solidFill>
                  <a:schemeClr val="bg1"/>
                </a:solidFill>
                <a:effectLst/>
                <a:ea typeface="Times New Roman" panose="02020603050405020304" pitchFamily="18" charset="0"/>
              </a:rPr>
              <a:t>You are simply asking the question what does the passage say, or what do I see in the passage. </a:t>
            </a:r>
          </a:p>
          <a:p>
            <a:pPr marL="0" marR="0">
              <a:spcBef>
                <a:spcPts val="0"/>
              </a:spcBef>
              <a:spcAft>
                <a:spcPts val="0"/>
              </a:spcAft>
            </a:pPr>
            <a:r>
              <a:rPr lang="en-US" sz="2600" dirty="0">
                <a:solidFill>
                  <a:schemeClr val="bg1"/>
                </a:solidFill>
                <a:effectLst/>
                <a:ea typeface="Times New Roman" panose="02020603050405020304" pitchFamily="18" charset="0"/>
              </a:rPr>
              <a:t> Your intention is to ask Who? What? Where? When? Why? and How?  You can make many observations in a passage, but don’t read into the passage.  Only observe what is already there.</a:t>
            </a:r>
          </a:p>
          <a:p>
            <a:pPr marL="0" marR="0">
              <a:spcBef>
                <a:spcPts val="0"/>
              </a:spcBef>
              <a:spcAft>
                <a:spcPts val="0"/>
              </a:spcAft>
            </a:pPr>
            <a:r>
              <a:rPr lang="en-US" sz="2600" dirty="0">
                <a:solidFill>
                  <a:schemeClr val="bg1"/>
                </a:solidFill>
                <a:effectLst/>
                <a:ea typeface="Times New Roman" panose="02020603050405020304" pitchFamily="18" charset="0"/>
              </a:rPr>
              <a:t> </a:t>
            </a:r>
          </a:p>
          <a:p>
            <a:pPr marL="0" marR="0">
              <a:spcBef>
                <a:spcPts val="0"/>
              </a:spcBef>
              <a:spcAft>
                <a:spcPts val="0"/>
              </a:spcAft>
            </a:pPr>
            <a:endParaRPr lang="en-US" sz="2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1243172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2" y="280543"/>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1072239" y="1638304"/>
            <a:ext cx="10047515" cy="4924425"/>
          </a:xfrm>
          <a:prstGeom prst="rect">
            <a:avLst/>
          </a:prstGeom>
          <a:noFill/>
        </p:spPr>
        <p:txBody>
          <a:bodyPr wrap="square">
            <a:spAutoFit/>
          </a:bodyPr>
          <a:lstStyle/>
          <a:p>
            <a:pPr marL="0" marR="0">
              <a:spcBef>
                <a:spcPts val="0"/>
              </a:spcBef>
              <a:spcAft>
                <a:spcPts val="0"/>
              </a:spcAft>
            </a:pPr>
            <a:r>
              <a:rPr lang="en-US" sz="2800" b="1" dirty="0">
                <a:solidFill>
                  <a:schemeClr val="bg1"/>
                </a:solidFill>
                <a:effectLst/>
                <a:ea typeface="Times New Roman" panose="02020603050405020304" pitchFamily="18" charset="0"/>
              </a:rPr>
              <a:t>Observations from Jonah 3 </a:t>
            </a:r>
            <a:endParaRPr lang="en-US" sz="2800" dirty="0">
              <a:solidFill>
                <a:schemeClr val="bg1"/>
              </a:solidFill>
              <a:effectLst/>
              <a:ea typeface="Times New Roman" panose="02020603050405020304" pitchFamily="18" charset="0"/>
            </a:endParaRPr>
          </a:p>
          <a:p>
            <a:pPr marL="0" marR="0">
              <a:spcBef>
                <a:spcPts val="0"/>
              </a:spcBef>
              <a:spcAft>
                <a:spcPts val="0"/>
              </a:spcAft>
            </a:pPr>
            <a:r>
              <a:rPr lang="en-US" sz="2600" dirty="0">
                <a:solidFill>
                  <a:schemeClr val="bg1"/>
                </a:solidFill>
                <a:effectLst/>
                <a:ea typeface="Times New Roman" panose="02020603050405020304" pitchFamily="18" charset="0"/>
              </a:rPr>
              <a:t>The purpose of making observations is to see what the passage says?  </a:t>
            </a:r>
          </a:p>
          <a:p>
            <a:pPr marL="342900" marR="0" lvl="0" indent="-342900">
              <a:spcBef>
                <a:spcPts val="0"/>
              </a:spcBef>
              <a:spcAft>
                <a:spcPts val="0"/>
              </a:spcAft>
              <a:buFont typeface="Arial" panose="020B0604020202020204" pitchFamily="34" charset="0"/>
              <a:buChar char="•"/>
              <a:tabLst>
                <a:tab pos="457200" algn="l"/>
              </a:tabLst>
            </a:pPr>
            <a:r>
              <a:rPr lang="en-US" sz="2600" dirty="0">
                <a:solidFill>
                  <a:schemeClr val="bg1"/>
                </a:solidFill>
                <a:effectLst/>
                <a:ea typeface="Times New Roman" panose="02020603050405020304" pitchFamily="18" charset="0"/>
                <a:cs typeface="Times New Roman" panose="02020603050405020304" pitchFamily="18" charset="0"/>
              </a:rPr>
              <a:t>Do you see any key words or phrases?</a:t>
            </a:r>
          </a:p>
          <a:p>
            <a:pPr marL="342900" marR="0" lvl="0" indent="-342900">
              <a:spcBef>
                <a:spcPts val="0"/>
              </a:spcBef>
              <a:spcAft>
                <a:spcPts val="0"/>
              </a:spcAft>
              <a:buFont typeface="Symbol" pitchFamily="2" charset="2"/>
              <a:buChar char=""/>
              <a:tabLst>
                <a:tab pos="457200" algn="l"/>
              </a:tabLst>
            </a:pPr>
            <a:r>
              <a:rPr lang="en-US" sz="2600" dirty="0">
                <a:solidFill>
                  <a:schemeClr val="bg1"/>
                </a:solidFill>
                <a:effectLst/>
                <a:ea typeface="Times New Roman" panose="02020603050405020304" pitchFamily="18" charset="0"/>
              </a:rPr>
              <a:t>Any comparisons or contrasts?</a:t>
            </a:r>
          </a:p>
          <a:p>
            <a:pPr marL="342900" marR="0" lvl="0" indent="-342900">
              <a:spcBef>
                <a:spcPts val="0"/>
              </a:spcBef>
              <a:spcAft>
                <a:spcPts val="0"/>
              </a:spcAft>
              <a:buFont typeface="Symbol" pitchFamily="2" charset="2"/>
              <a:buChar char=""/>
              <a:tabLst>
                <a:tab pos="457200" algn="l"/>
              </a:tabLst>
            </a:pPr>
            <a:r>
              <a:rPr lang="en-US" sz="2600" dirty="0">
                <a:solidFill>
                  <a:schemeClr val="bg1"/>
                </a:solidFill>
                <a:effectLst/>
                <a:ea typeface="Times New Roman" panose="02020603050405020304" pitchFamily="18" charset="0"/>
              </a:rPr>
              <a:t>What do we learn about Nineveh?</a:t>
            </a:r>
          </a:p>
          <a:p>
            <a:pPr marL="342900" marR="0" lvl="0" indent="-342900">
              <a:spcBef>
                <a:spcPts val="0"/>
              </a:spcBef>
              <a:spcAft>
                <a:spcPts val="0"/>
              </a:spcAft>
              <a:buFont typeface="Symbol" pitchFamily="2" charset="2"/>
              <a:buChar char=""/>
              <a:tabLst>
                <a:tab pos="457200" algn="l"/>
              </a:tabLst>
            </a:pPr>
            <a:r>
              <a:rPr lang="en-US" sz="2600" dirty="0">
                <a:solidFill>
                  <a:schemeClr val="bg1"/>
                </a:solidFill>
                <a:ea typeface="Times New Roman" panose="02020603050405020304" pitchFamily="18" charset="0"/>
              </a:rPr>
              <a:t>How do the people and even the King of Nineveh respond to Jonah’s message?</a:t>
            </a:r>
          </a:p>
          <a:p>
            <a:pPr marL="0" marR="0">
              <a:spcBef>
                <a:spcPts val="0"/>
              </a:spcBef>
              <a:spcAft>
                <a:spcPts val="0"/>
              </a:spcAft>
            </a:pPr>
            <a:endParaRPr lang="en-US" sz="2600" dirty="0">
              <a:solidFill>
                <a:schemeClr val="bg1"/>
              </a:solidFill>
              <a:effectLst/>
              <a:ea typeface="Times New Roman" panose="02020603050405020304" pitchFamily="18" charset="0"/>
            </a:endParaRPr>
          </a:p>
          <a:p>
            <a:pPr marL="0" marR="0">
              <a:spcBef>
                <a:spcPts val="0"/>
              </a:spcBef>
              <a:spcAft>
                <a:spcPts val="0"/>
              </a:spcAft>
            </a:pPr>
            <a:r>
              <a:rPr lang="en-US" sz="26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ffectLst/>
                <a:ea typeface="Times New Roman" panose="02020603050405020304" pitchFamily="18" charset="0"/>
              </a:rPr>
              <a:t>In Jonah 3 we finally see Jonah running with God, instead of running from God. </a:t>
            </a:r>
          </a:p>
          <a:p>
            <a:pPr marL="0" marR="0">
              <a:spcBef>
                <a:spcPts val="0"/>
              </a:spcBef>
              <a:spcAft>
                <a:spcPts val="0"/>
              </a:spcAft>
            </a:pPr>
            <a:r>
              <a:rPr lang="en-US" sz="2600" dirty="0">
                <a:solidFill>
                  <a:schemeClr val="bg1"/>
                </a:solidFill>
                <a:effectLst/>
                <a:ea typeface="Times New Roman" panose="02020603050405020304" pitchFamily="18" charset="0"/>
              </a:rPr>
              <a:t> </a:t>
            </a:r>
          </a:p>
        </p:txBody>
      </p:sp>
    </p:spTree>
    <p:extLst>
      <p:ext uri="{BB962C8B-B14F-4D97-AF65-F5344CB8AC3E}">
        <p14:creationId xmlns:p14="http://schemas.microsoft.com/office/powerpoint/2010/main" val="3224983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4" y="333375"/>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0744" y="1517187"/>
            <a:ext cx="11016342" cy="4924425"/>
          </a:xfrm>
          <a:prstGeom prst="rect">
            <a:avLst/>
          </a:prstGeom>
          <a:noFill/>
        </p:spPr>
        <p:txBody>
          <a:bodyPr wrap="square">
            <a:spAutoFit/>
          </a:bodyPr>
          <a:lstStyle/>
          <a:p>
            <a:pPr marL="342900" marR="0" lvl="0" indent="-342900">
              <a:spcBef>
                <a:spcPts val="0"/>
              </a:spcBef>
              <a:spcAft>
                <a:spcPts val="0"/>
              </a:spcAft>
              <a:buFont typeface="+mj-lt"/>
              <a:buAutoNum type="romanUcPeriod"/>
            </a:pPr>
            <a:r>
              <a:rPr lang="en-US" sz="2800" b="1" dirty="0">
                <a:solidFill>
                  <a:schemeClr val="bg1"/>
                </a:solidFill>
                <a:effectLst/>
                <a:ea typeface="Times New Roman" panose="02020603050405020304" pitchFamily="18" charset="0"/>
              </a:rPr>
              <a:t>A Second Call to Jonah (vs. 1-2)</a:t>
            </a:r>
          </a:p>
          <a:p>
            <a:pPr marL="1028700" marR="0" indent="-342900">
              <a:spcBef>
                <a:spcPts val="0"/>
              </a:spcBef>
              <a:spcAft>
                <a:spcPts val="0"/>
              </a:spcAft>
              <a:buFont typeface="Arial" panose="020B0604020202020204" pitchFamily="34" charset="0"/>
              <a:buChar char="•"/>
            </a:pPr>
            <a:r>
              <a:rPr lang="en-US" sz="2600" dirty="0">
                <a:solidFill>
                  <a:schemeClr val="bg1"/>
                </a:solidFill>
                <a:effectLst/>
                <a:ea typeface="Times New Roman" panose="02020603050405020304" pitchFamily="18" charset="0"/>
              </a:rPr>
              <a:t>God in His great mercy gives Jonah a second chance to fulfill God’s purpose.</a:t>
            </a:r>
          </a:p>
          <a:p>
            <a:pPr marL="0" marR="0">
              <a:spcBef>
                <a:spcPts val="0"/>
              </a:spcBef>
              <a:spcAft>
                <a:spcPts val="0"/>
              </a:spcAft>
            </a:pPr>
            <a:r>
              <a:rPr lang="en-US" sz="2600" dirty="0">
                <a:solidFill>
                  <a:schemeClr val="bg1"/>
                </a:solidFill>
                <a:effectLst/>
                <a:ea typeface="Times New Roman" panose="02020603050405020304" pitchFamily="18" charset="0"/>
              </a:rPr>
              <a:t>Note the expression “the second time.” These words speak volumes about the grace and mercy of God. God was willing to give this reluctant, rebellious, run-away prophet a “second chance.” </a:t>
            </a:r>
          </a:p>
          <a:p>
            <a:pPr marL="0" marR="0">
              <a:spcBef>
                <a:spcPts val="0"/>
              </a:spcBef>
              <a:spcAft>
                <a:spcPts val="0"/>
              </a:spcAft>
            </a:pPr>
            <a:r>
              <a:rPr lang="en-US" sz="26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ffectLst/>
                <a:ea typeface="Times New Roman" panose="02020603050405020304" pitchFamily="18" charset="0"/>
              </a:rPr>
              <a:t>Take a moment and on your own express to God how grateful you are that God is the God of second, third, fourth and 999</a:t>
            </a:r>
            <a:r>
              <a:rPr lang="en-US" sz="2600" baseline="30000" dirty="0">
                <a:solidFill>
                  <a:schemeClr val="bg1"/>
                </a:solidFill>
                <a:effectLst/>
                <a:ea typeface="Times New Roman" panose="02020603050405020304" pitchFamily="18" charset="0"/>
              </a:rPr>
              <a:t>th</a:t>
            </a:r>
            <a:r>
              <a:rPr lang="en-US" sz="2600" dirty="0">
                <a:solidFill>
                  <a:schemeClr val="bg1"/>
                </a:solidFill>
                <a:effectLst/>
                <a:ea typeface="Times New Roman" panose="02020603050405020304" pitchFamily="18" charset="0"/>
              </a:rPr>
              <a:t> chances.</a:t>
            </a:r>
          </a:p>
          <a:p>
            <a:pPr marL="685800" marR="0">
              <a:spcBef>
                <a:spcPts val="0"/>
              </a:spcBef>
              <a:spcAft>
                <a:spcPts val="0"/>
              </a:spcAft>
            </a:pPr>
            <a:r>
              <a:rPr lang="en-US" sz="2600" dirty="0">
                <a:solidFill>
                  <a:schemeClr val="bg1"/>
                </a:solidFill>
                <a:effectLst/>
                <a:ea typeface="Times New Roman" panose="02020603050405020304" pitchFamily="18" charset="0"/>
              </a:rPr>
              <a:t> </a:t>
            </a:r>
          </a:p>
          <a:p>
            <a:pPr marL="1028700" marR="0" indent="-342900">
              <a:spcBef>
                <a:spcPts val="0"/>
              </a:spcBef>
              <a:spcAft>
                <a:spcPts val="0"/>
              </a:spcAft>
              <a:buFont typeface="Arial" panose="020B0604020202020204" pitchFamily="34" charset="0"/>
              <a:buChar char="•"/>
            </a:pPr>
            <a:r>
              <a:rPr lang="en-US" sz="2600" dirty="0">
                <a:solidFill>
                  <a:schemeClr val="bg1"/>
                </a:solidFill>
                <a:ea typeface="Times New Roman" panose="02020603050405020304" pitchFamily="18" charset="0"/>
              </a:rPr>
              <a:t>God</a:t>
            </a:r>
            <a:r>
              <a:rPr lang="en-US" sz="2600" dirty="0">
                <a:solidFill>
                  <a:schemeClr val="bg1"/>
                </a:solidFill>
                <a:effectLst/>
                <a:ea typeface="Times New Roman" panose="02020603050405020304" pitchFamily="18" charset="0"/>
              </a:rPr>
              <a:t> tells Jonah to arise and go to Nineveh, that great city and call out against it. Jonah obeys!</a:t>
            </a:r>
          </a:p>
        </p:txBody>
      </p:sp>
    </p:spTree>
    <p:extLst>
      <p:ext uri="{BB962C8B-B14F-4D97-AF65-F5344CB8AC3E}">
        <p14:creationId xmlns:p14="http://schemas.microsoft.com/office/powerpoint/2010/main" val="641123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492" y="-30956"/>
            <a:ext cx="12261882" cy="688895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1615636" y="446353"/>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0744" y="1880743"/>
            <a:ext cx="11016342" cy="4124206"/>
          </a:xfrm>
          <a:prstGeom prst="rect">
            <a:avLst/>
          </a:prstGeom>
          <a:noFill/>
        </p:spPr>
        <p:txBody>
          <a:bodyPr wrap="square">
            <a:spAutoFit/>
          </a:bodyPr>
          <a:lstStyle/>
          <a:p>
            <a:pPr marL="0" marR="0">
              <a:spcBef>
                <a:spcPts val="0"/>
              </a:spcBef>
              <a:spcAft>
                <a:spcPts val="0"/>
              </a:spcAft>
            </a:pPr>
            <a:endParaRPr lang="en-US" sz="2800" b="1" dirty="0">
              <a:solidFill>
                <a:schemeClr val="bg1"/>
              </a:solidFill>
              <a:effectLst/>
              <a:ea typeface="Times New Roman" panose="02020603050405020304" pitchFamily="18" charset="0"/>
            </a:endParaRPr>
          </a:p>
          <a:p>
            <a:pPr marL="0" marR="0">
              <a:spcBef>
                <a:spcPts val="0"/>
              </a:spcBef>
              <a:spcAft>
                <a:spcPts val="0"/>
              </a:spcAft>
            </a:pPr>
            <a:r>
              <a:rPr lang="en-US" sz="2800" b="1" dirty="0">
                <a:solidFill>
                  <a:schemeClr val="bg1"/>
                </a:solidFill>
                <a:effectLst/>
                <a:ea typeface="Times New Roman" panose="02020603050405020304" pitchFamily="18" charset="0"/>
              </a:rPr>
              <a:t>What do we know about Nineveh?</a:t>
            </a:r>
          </a:p>
          <a:p>
            <a:pPr marL="0" marR="0">
              <a:spcBef>
                <a:spcPts val="0"/>
              </a:spcBef>
              <a:spcAft>
                <a:spcPts val="0"/>
              </a:spcAft>
            </a:pPr>
            <a:endParaRPr lang="en-US" sz="2400" dirty="0">
              <a:solidFill>
                <a:schemeClr val="bg1"/>
              </a:solidFill>
              <a:ea typeface="Times New Roman" panose="02020603050405020304" pitchFamily="18" charset="0"/>
            </a:endParaRPr>
          </a:p>
          <a:p>
            <a:pPr marL="0" marR="0">
              <a:spcBef>
                <a:spcPts val="0"/>
              </a:spcBef>
              <a:spcAft>
                <a:spcPts val="0"/>
              </a:spcAft>
            </a:pPr>
            <a:r>
              <a:rPr lang="en-US" sz="2600" dirty="0">
                <a:solidFill>
                  <a:schemeClr val="bg1"/>
                </a:solidFill>
                <a:effectLst/>
                <a:ea typeface="Times New Roman" panose="02020603050405020304" pitchFamily="18" charset="0"/>
              </a:rPr>
              <a:t>Nineveh was the capitol of Assyria, and the Assyrians had a savage and violent reputation. The Assyrian army showed no pity on their enemies. A favorite Assyrian torture was to jab a stake under a man's ribs, then thrust it into a hole in the ground. They would then laugh as the man squirmed and convulsed, and gradually succumbed to the throes of death. On occasion, the Assyrians would torture their captives by tying them spread-eagle on the ground and slowly skin them alive. It was obvious why Israel hated Assyria.  </a:t>
            </a:r>
          </a:p>
        </p:txBody>
      </p:sp>
      <p:pic>
        <p:nvPicPr>
          <p:cNvPr id="1026" name="Picture 2">
            <a:extLst>
              <a:ext uri="{FF2B5EF4-FFF2-40B4-BE49-F238E27FC236}">
                <a16:creationId xmlns:a16="http://schemas.microsoft.com/office/drawing/2014/main" id="{26B78096-F9FE-DE27-5522-5BBAEE7096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251407">
            <a:off x="7927228" y="658927"/>
            <a:ext cx="3570130" cy="2008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1810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492" y="-30956"/>
            <a:ext cx="12261882" cy="688895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5" y="126554"/>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0744" y="1880743"/>
            <a:ext cx="11016342" cy="2739211"/>
          </a:xfrm>
          <a:prstGeom prst="rect">
            <a:avLst/>
          </a:prstGeom>
          <a:noFill/>
        </p:spPr>
        <p:txBody>
          <a:bodyPr wrap="square">
            <a:spAutoFit/>
          </a:bodyPr>
          <a:lstStyle/>
          <a:p>
            <a:pPr marR="0" lvl="0">
              <a:spcBef>
                <a:spcPts val="0"/>
              </a:spcBef>
              <a:spcAft>
                <a:spcPts val="0"/>
              </a:spcAft>
            </a:pPr>
            <a:r>
              <a:rPr lang="en-US" sz="2800" b="1" dirty="0">
                <a:solidFill>
                  <a:schemeClr val="bg1"/>
                </a:solidFill>
                <a:effectLst/>
                <a:ea typeface="Times New Roman" panose="02020603050405020304" pitchFamily="18" charset="0"/>
              </a:rPr>
              <a:t>II. Jonah Preaches in Nineveh (verses 3-4)</a:t>
            </a:r>
          </a:p>
          <a:p>
            <a:pPr marL="228600" marR="0">
              <a:spcBef>
                <a:spcPts val="0"/>
              </a:spcBef>
              <a:spcAft>
                <a:spcPts val="0"/>
              </a:spcAft>
            </a:pPr>
            <a:r>
              <a:rPr lang="en-US" sz="2400" dirty="0">
                <a:solidFill>
                  <a:schemeClr val="bg1"/>
                </a:solidFill>
                <a:effectLst/>
                <a:ea typeface="Times New Roman" panose="02020603050405020304" pitchFamily="18" charset="0"/>
              </a:rPr>
              <a:t> </a:t>
            </a:r>
          </a:p>
          <a:p>
            <a:pPr marL="0" marR="0">
              <a:spcBef>
                <a:spcPts val="0"/>
              </a:spcBef>
              <a:spcAft>
                <a:spcPts val="0"/>
              </a:spcAft>
            </a:pPr>
            <a:r>
              <a:rPr lang="en-US" sz="2400" dirty="0">
                <a:solidFill>
                  <a:schemeClr val="bg1"/>
                </a:solidFill>
                <a:effectLst/>
                <a:ea typeface="Times New Roman" panose="02020603050405020304" pitchFamily="18" charset="0"/>
              </a:rPr>
              <a:t>Notice our text says Nineveh was “an exceedingly great city.” Ancient Nineveh was three miles long and one-and-a half miles wide. The walls were 100' high and 40' thick - wide enough to race three chariots side-by-side on top. The walls were sprinkled with 1500 lofty towers. Nineveh was a magnificent city, and it was only one of a several large cities in the Tigris River valley. </a:t>
            </a:r>
          </a:p>
        </p:txBody>
      </p:sp>
      <p:pic>
        <p:nvPicPr>
          <p:cNvPr id="2050" name="Picture 2">
            <a:extLst>
              <a:ext uri="{FF2B5EF4-FFF2-40B4-BE49-F238E27FC236}">
                <a16:creationId xmlns:a16="http://schemas.microsoft.com/office/drawing/2014/main" id="{1446D45B-154C-DA97-CC72-59B6B0C2A2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172" y="4350545"/>
            <a:ext cx="3920066" cy="2205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34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4" y="335806"/>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6185" y="1516397"/>
            <a:ext cx="11179628" cy="5262979"/>
          </a:xfrm>
          <a:prstGeom prst="rect">
            <a:avLst/>
          </a:prstGeom>
          <a:noFill/>
        </p:spPr>
        <p:txBody>
          <a:bodyPr wrap="square">
            <a:spAutoFit/>
          </a:bodyPr>
          <a:lstStyle/>
          <a:p>
            <a:pPr marR="0" lvl="0">
              <a:spcBef>
                <a:spcPts val="0"/>
              </a:spcBef>
              <a:spcAft>
                <a:spcPts val="0"/>
              </a:spcAft>
            </a:pPr>
            <a:r>
              <a:rPr lang="en-US" sz="2800" b="1" dirty="0">
                <a:solidFill>
                  <a:schemeClr val="bg1"/>
                </a:solidFill>
                <a:effectLst/>
                <a:ea typeface="Times New Roman" panose="02020603050405020304" pitchFamily="18" charset="0"/>
              </a:rPr>
              <a:t>II. Jonah Preaches in Nineveh (verses 3-4)</a:t>
            </a:r>
          </a:p>
          <a:p>
            <a:pPr marL="228600" marR="0">
              <a:spcBef>
                <a:spcPts val="0"/>
              </a:spcBef>
              <a:spcAft>
                <a:spcPts val="0"/>
              </a:spcAft>
            </a:pPr>
            <a:r>
              <a:rPr lang="en-US" sz="24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a typeface="Times New Roman" panose="02020603050405020304" pitchFamily="18" charset="0"/>
              </a:rPr>
              <a:t>I</a:t>
            </a:r>
            <a:r>
              <a:rPr lang="en-US" sz="2600" dirty="0">
                <a:solidFill>
                  <a:schemeClr val="bg1"/>
                </a:solidFill>
                <a:effectLst/>
                <a:ea typeface="Times New Roman" panose="02020603050405020304" pitchFamily="18" charset="0"/>
              </a:rPr>
              <a:t>n verse 3 Nineveh was a “a three-day journey in extent.” In other words, it took three days to walk across Metropolitan Nineveh. In ancient times a day's journey was 22 miles. Metro Nineveh was 68 miles in circumference. Estimates vary, but its population was between 600,000 and a million people. A population comparable to that of Washington DC. “And Jonah began to enter the city on the first day’s walk.”</a:t>
            </a:r>
            <a:r>
              <a:rPr lang="en-US" sz="2600" dirty="0">
                <a:solidFill>
                  <a:schemeClr val="bg1"/>
                </a:solidFill>
                <a:ea typeface="Times New Roman" panose="02020603050405020304" pitchFamily="18" charset="0"/>
              </a:rPr>
              <a:t> (verse 4)</a:t>
            </a:r>
            <a:endParaRPr lang="en-US" sz="2600" dirty="0">
              <a:solidFill>
                <a:schemeClr val="bg1"/>
              </a:solidFill>
              <a:effectLst/>
              <a:ea typeface="Times New Roman" panose="02020603050405020304" pitchFamily="18" charset="0"/>
            </a:endParaRPr>
          </a:p>
          <a:p>
            <a:pPr marL="0" marR="0">
              <a:spcBef>
                <a:spcPts val="0"/>
              </a:spcBef>
              <a:spcAft>
                <a:spcPts val="0"/>
              </a:spcAft>
            </a:pPr>
            <a:r>
              <a:rPr lang="en-US" sz="2600" dirty="0">
                <a:solidFill>
                  <a:schemeClr val="bg1"/>
                </a:solidFill>
                <a:effectLst/>
                <a:ea typeface="Times New Roman" panose="02020603050405020304" pitchFamily="18" charset="0"/>
              </a:rPr>
              <a:t> </a:t>
            </a:r>
          </a:p>
          <a:p>
            <a:pPr marL="0" marR="0">
              <a:spcBef>
                <a:spcPts val="0"/>
              </a:spcBef>
              <a:spcAft>
                <a:spcPts val="0"/>
              </a:spcAft>
            </a:pPr>
            <a:r>
              <a:rPr lang="en-US" sz="2600" dirty="0">
                <a:solidFill>
                  <a:schemeClr val="bg1"/>
                </a:solidFill>
                <a:effectLst/>
                <a:ea typeface="Times New Roman" panose="02020603050405020304" pitchFamily="18" charset="0"/>
              </a:rPr>
              <a:t>Jonah’s message is not elaborate. Actually, Jonah preaches a mere five words (in Hebrews) to the people. It’s basically this…..Forty days you’ll be destroyed. One would say it was brief, but bold.</a:t>
            </a:r>
          </a:p>
          <a:p>
            <a:pPr marL="228600" marR="0">
              <a:spcBef>
                <a:spcPts val="0"/>
              </a:spcBef>
              <a:spcAft>
                <a:spcPts val="0"/>
              </a:spcAft>
            </a:pPr>
            <a:endParaRPr lang="en-US" sz="2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24389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9DBE-C38C-4015-8B8F-C57D34A06C4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993A9EE-A5BB-73DC-E057-4EA149B5F9A2}"/>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B99619DF-CA28-4752-E4B1-E6F791AC7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66C6460-48BF-9A48-7989-F108D5ADB3D6}"/>
              </a:ext>
            </a:extLst>
          </p:cNvPr>
          <p:cNvSpPr txBox="1"/>
          <p:nvPr/>
        </p:nvSpPr>
        <p:spPr>
          <a:xfrm>
            <a:off x="2988363" y="451040"/>
            <a:ext cx="6215270" cy="1077218"/>
          </a:xfrm>
          <a:prstGeom prst="rect">
            <a:avLst/>
          </a:prstGeom>
          <a:noFill/>
        </p:spPr>
        <p:txBody>
          <a:bodyPr wrap="square">
            <a:spAutoFit/>
          </a:bodyPr>
          <a:lstStyle/>
          <a:p>
            <a:pPr algn="ctr"/>
            <a:r>
              <a:rPr lang="en-US" sz="3200" b="1" kern="0" dirty="0">
                <a:solidFill>
                  <a:schemeClr val="bg1"/>
                </a:solidFill>
                <a:ea typeface="Times New Roman" panose="02020603050405020304" pitchFamily="18" charset="0"/>
              </a:rPr>
              <a:t>JONAH – CHAPTER 3</a:t>
            </a:r>
          </a:p>
          <a:p>
            <a:pPr algn="ctr"/>
            <a:r>
              <a:rPr lang="en-US" sz="3200" b="1" kern="0" dirty="0">
                <a:solidFill>
                  <a:schemeClr val="bg1"/>
                </a:solidFill>
                <a:effectLst/>
                <a:ea typeface="Times New Roman" panose="02020603050405020304" pitchFamily="18" charset="0"/>
              </a:rPr>
              <a:t>THE GOD OF SECOND CHANCES</a:t>
            </a:r>
          </a:p>
        </p:txBody>
      </p:sp>
      <p:sp>
        <p:nvSpPr>
          <p:cNvPr id="8" name="TextBox 7">
            <a:extLst>
              <a:ext uri="{FF2B5EF4-FFF2-40B4-BE49-F238E27FC236}">
                <a16:creationId xmlns:a16="http://schemas.microsoft.com/office/drawing/2014/main" id="{A65CB6C2-CE81-5225-97E1-A45F4F614885}"/>
              </a:ext>
            </a:extLst>
          </p:cNvPr>
          <p:cNvSpPr txBox="1"/>
          <p:nvPr/>
        </p:nvSpPr>
        <p:spPr>
          <a:xfrm>
            <a:off x="506184" y="1979298"/>
            <a:ext cx="11179628" cy="2092881"/>
          </a:xfrm>
          <a:prstGeom prst="rect">
            <a:avLst/>
          </a:prstGeom>
          <a:noFill/>
        </p:spPr>
        <p:txBody>
          <a:bodyPr wrap="square">
            <a:spAutoFit/>
          </a:bodyPr>
          <a:lstStyle/>
          <a:p>
            <a:pPr marR="0" lvl="0">
              <a:spcBef>
                <a:spcPts val="0"/>
              </a:spcBef>
              <a:spcAft>
                <a:spcPts val="0"/>
              </a:spcAft>
            </a:pPr>
            <a:r>
              <a:rPr lang="en-US" sz="2800" dirty="0">
                <a:solidFill>
                  <a:schemeClr val="bg1"/>
                </a:solidFill>
                <a:effectLst/>
                <a:ea typeface="Times New Roman" panose="02020603050405020304" pitchFamily="18" charset="0"/>
              </a:rPr>
              <a:t>III. The </a:t>
            </a:r>
            <a:r>
              <a:rPr lang="en-US" sz="2800" dirty="0">
                <a:solidFill>
                  <a:schemeClr val="bg1"/>
                </a:solidFill>
                <a:ea typeface="Times New Roman" panose="02020603050405020304" pitchFamily="18" charset="0"/>
              </a:rPr>
              <a:t>P</a:t>
            </a:r>
            <a:r>
              <a:rPr lang="en-US" sz="2800" dirty="0">
                <a:solidFill>
                  <a:schemeClr val="bg1"/>
                </a:solidFill>
                <a:effectLst/>
                <a:ea typeface="Times New Roman" panose="02020603050405020304" pitchFamily="18" charset="0"/>
              </a:rPr>
              <a:t>eople of Nineveh Respond (verses 5-9)</a:t>
            </a:r>
          </a:p>
          <a:p>
            <a:pPr marL="228600" marR="0">
              <a:spcBef>
                <a:spcPts val="0"/>
              </a:spcBef>
              <a:spcAft>
                <a:spcPts val="0"/>
              </a:spcAft>
            </a:pPr>
            <a:r>
              <a:rPr lang="en-US" sz="2400" dirty="0">
                <a:solidFill>
                  <a:schemeClr val="bg1"/>
                </a:solidFill>
                <a:effectLst/>
                <a:ea typeface="Times New Roman" panose="02020603050405020304" pitchFamily="18" charset="0"/>
                <a:cs typeface="Calibri" panose="020F0502020204030204" pitchFamily="34" charset="0"/>
              </a:rPr>
              <a:t> </a:t>
            </a:r>
            <a:endParaRPr lang="en-US" sz="2400" dirty="0">
              <a:solidFill>
                <a:schemeClr val="bg1"/>
              </a:solidFill>
              <a:effectLst/>
              <a:ea typeface="Times New Roman" panose="02020603050405020304" pitchFamily="18" charset="0"/>
            </a:endParaRPr>
          </a:p>
          <a:p>
            <a:pPr marL="228600" marR="0">
              <a:spcBef>
                <a:spcPts val="0"/>
              </a:spcBef>
              <a:spcAft>
                <a:spcPts val="0"/>
              </a:spcAft>
            </a:pPr>
            <a:r>
              <a:rPr lang="en-US" sz="2600" dirty="0">
                <a:solidFill>
                  <a:schemeClr val="bg1"/>
                </a:solidFill>
                <a:effectLst/>
                <a:ea typeface="Times New Roman" panose="02020603050405020304" pitchFamily="18" charset="0"/>
                <a:cs typeface="Calibri" panose="020F0502020204030204" pitchFamily="34" charset="0"/>
              </a:rPr>
              <a:t>What are some details we learn regarding the people of Nineveh turning to the Lord?</a:t>
            </a:r>
            <a:endParaRPr lang="en-US" sz="2600" dirty="0">
              <a:solidFill>
                <a:schemeClr val="bg1"/>
              </a:solidFill>
              <a:effectLst/>
              <a:ea typeface="Times New Roman" panose="02020603050405020304" pitchFamily="18" charset="0"/>
            </a:endParaRPr>
          </a:p>
          <a:p>
            <a:pPr marL="228600" marR="0">
              <a:spcBef>
                <a:spcPts val="0"/>
              </a:spcBef>
              <a:spcAft>
                <a:spcPts val="0"/>
              </a:spcAft>
            </a:pPr>
            <a:r>
              <a:rPr lang="en-US" sz="2600" dirty="0">
                <a:effectLst/>
                <a:latin typeface="Times New Roman" panose="02020603050405020304" pitchFamily="18" charset="0"/>
                <a:ea typeface="Times New Roman" panose="02020603050405020304" pitchFamily="18" charset="0"/>
                <a:cs typeface="Calibri" panose="020F0502020204030204" pitchFamily="34" charset="0"/>
              </a:rPr>
              <a:t> </a:t>
            </a:r>
            <a:endParaRPr lang="en-US" sz="2600" dirty="0">
              <a:effectLst/>
              <a:latin typeface="Times New Roman" panose="02020603050405020304" pitchFamily="18" charset="0"/>
              <a:ea typeface="Times New Roman" panose="02020603050405020304" pitchFamily="18" charset="0"/>
            </a:endParaRPr>
          </a:p>
        </p:txBody>
      </p:sp>
      <p:pic>
        <p:nvPicPr>
          <p:cNvPr id="5" name="Picture 2">
            <a:extLst>
              <a:ext uri="{FF2B5EF4-FFF2-40B4-BE49-F238E27FC236}">
                <a16:creationId xmlns:a16="http://schemas.microsoft.com/office/drawing/2014/main" id="{9139C434-0F53-F45D-D1E6-E5A180915E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7267" y="4181287"/>
            <a:ext cx="4220971" cy="237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990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1600</Words>
  <Application>Microsoft Macintosh PowerPoint</Application>
  <PresentationFormat>Widescreen</PresentationFormat>
  <Paragraphs>102</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Peters</dc:creator>
  <cp:lastModifiedBy>Craig Peters</cp:lastModifiedBy>
  <cp:revision>13</cp:revision>
  <cp:lastPrinted>2024-05-23T14:53:22Z</cp:lastPrinted>
  <dcterms:created xsi:type="dcterms:W3CDTF">2024-04-08T22:41:28Z</dcterms:created>
  <dcterms:modified xsi:type="dcterms:W3CDTF">2024-06-04T20:59:41Z</dcterms:modified>
</cp:coreProperties>
</file>