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25"/>
  </p:normalViewPr>
  <p:slideViewPr>
    <p:cSldViewPr snapToGrid="0">
      <p:cViewPr varScale="1">
        <p:scale>
          <a:sx n="116" d="100"/>
          <a:sy n="116" d="100"/>
        </p:scale>
        <p:origin x="6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6533E-090A-A0EF-2902-85BD12ADE3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A06006-D1A8-986D-BACF-77A11C8E00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0DBDE0-82FC-8BFD-38BB-78462C8D5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6D94E-0F7E-144B-B441-8C2874BC1374}" type="datetimeFigureOut">
              <a:rPr lang="en-US" smtClean="0"/>
              <a:t>12/20/23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B0D52A-42F4-30BA-D61B-84B31806E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360F39-D174-B467-95A7-27C42F4C7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9161B-9A43-7640-B195-ACD455092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68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DEB31-3AE1-E983-5787-109711F1A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E67343-E27E-E62B-466F-92DC486558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78623F-FC31-F0A6-FA0C-DB881B00F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6D94E-0F7E-144B-B441-8C2874BC1374}" type="datetimeFigureOut">
              <a:rPr lang="en-US" smtClean="0"/>
              <a:t>12/20/23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E13628-37FF-093C-578B-16F5C81A3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C134C5-E18C-998E-C80D-628FF3D0B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9161B-9A43-7640-B195-ACD455092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280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808E77-1C52-A3B0-E102-F2481782D3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C4C1EF-5444-84A6-CBF6-EB83092E76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E80995-89DC-7C24-3493-1AECEB2FB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6D94E-0F7E-144B-B441-8C2874BC1374}" type="datetimeFigureOut">
              <a:rPr lang="en-US" smtClean="0"/>
              <a:t>12/20/23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6BEBBF-48EB-B744-527D-76F1675AB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1CCB30-4CC5-FF23-C18D-1B6F95BA0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9161B-9A43-7640-B195-ACD455092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890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99647-1ED6-6595-9072-1B812726C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5F65F1-FAB0-854A-349D-33C23BC10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AB48ED-34CA-7052-BD2C-C204FD509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6D94E-0F7E-144B-B441-8C2874BC1374}" type="datetimeFigureOut">
              <a:rPr lang="en-US" smtClean="0"/>
              <a:t>12/20/23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E6514-2918-8B3E-8D45-12EFC7D4D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A19A1B-C3FD-1E29-A502-515226F7C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9161B-9A43-7640-B195-ACD455092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795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184EF-5631-AD3B-E875-68D1C0381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F73C8A-866D-7C74-8255-C5E8E10001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0DD0F-C776-E8CF-04F3-F6E851AB5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6D94E-0F7E-144B-B441-8C2874BC1374}" type="datetimeFigureOut">
              <a:rPr lang="en-US" smtClean="0"/>
              <a:t>12/20/23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D2C945-5C9B-E496-3E4B-B0A24142F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9DAE6E-7F16-DA3A-7177-4B195E838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9161B-9A43-7640-B195-ACD455092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725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74B04-3387-A7D9-B1AF-D894F7003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02999-B83C-CD52-FCB4-59DFAA0DF7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51159C-D65A-D383-88AC-700B6F6A50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984AF7-63CC-ED9B-6C6D-1D60F39F8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6D94E-0F7E-144B-B441-8C2874BC1374}" type="datetimeFigureOut">
              <a:rPr lang="en-US" smtClean="0"/>
              <a:t>12/20/23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FD88C0-FA42-20F1-5E1E-EA8CDC37A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4CEA06-4483-F16B-EEAA-2B56F10B0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9161B-9A43-7640-B195-ACD455092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387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5DBED-EF19-A615-5F19-B0C2ECB47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D77473-1954-E8AF-C3F2-A0B1D795CB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3AB3B0-7198-6A76-F1B9-81B05EB372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326ED8-16E0-2A52-C474-57C3C1BDE7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1512E0-4B08-22C2-B35A-511AE84740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1B2501-E2D5-D29F-4CB6-9B3DCA1C6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6D94E-0F7E-144B-B441-8C2874BC1374}" type="datetimeFigureOut">
              <a:rPr lang="en-US" smtClean="0"/>
              <a:t>12/20/23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4F5677-5B97-22AD-DF40-441564327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A26691-EDB2-25FA-CEE0-B90D2D777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9161B-9A43-7640-B195-ACD455092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959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90A57-458E-9D04-4660-37587A9DE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F6F26D-5C8F-4D56-745A-C75E0EA84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6D94E-0F7E-144B-B441-8C2874BC1374}" type="datetimeFigureOut">
              <a:rPr lang="en-US" smtClean="0"/>
              <a:t>12/20/23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624F64-B57C-FC94-889D-CABB9C93E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4FF8FB-E306-88E6-7B36-FD9B49144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9161B-9A43-7640-B195-ACD455092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640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D2C10B-EC31-47F1-87D8-7B09CAA8F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6D94E-0F7E-144B-B441-8C2874BC1374}" type="datetimeFigureOut">
              <a:rPr lang="en-US" smtClean="0"/>
              <a:t>12/20/23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D5B576-09FE-4FD6-690E-6FF8EBBC1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8CFCA1-9036-9E86-BEF7-7800C1AC6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9161B-9A43-7640-B195-ACD455092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36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C3901-CC5B-1200-534D-2E7896DCE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498A0A-8712-C813-F0DC-426D574E5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F3CB35-9AC8-F3E6-A716-7E26940830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23508F-7352-56BA-E18F-9B6EAB1B5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6D94E-0F7E-144B-B441-8C2874BC1374}" type="datetimeFigureOut">
              <a:rPr lang="en-US" smtClean="0"/>
              <a:t>12/20/23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245BE5-1967-4582-516B-B9C94A020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4479FB-002A-A1C4-021E-7452895F9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9161B-9A43-7640-B195-ACD455092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468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6AD99-DE11-C1CA-BD04-193F84774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7FD25F-C59D-E5E2-B0C2-C56B8E5AD5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3F3963-EB19-C4D8-7671-26187AD839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B69D91-1230-3C00-8394-2EF77F6FE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6D94E-0F7E-144B-B441-8C2874BC1374}" type="datetimeFigureOut">
              <a:rPr lang="en-US" smtClean="0"/>
              <a:t>12/20/23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FB0050-4AAB-DAA8-4492-C59ACDA7D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784F21-C7AD-10C5-5D13-AC98AB4F5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9161B-9A43-7640-B195-ACD455092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658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A6166A-1E28-C6CB-5B07-3F788C106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B48B9-4646-0C34-0C95-B847BF4D0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9BF16F-C889-6F65-BE15-44D490EBAB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6D94E-0F7E-144B-B441-8C2874BC1374}" type="datetimeFigureOut">
              <a:rPr lang="en-US" smtClean="0"/>
              <a:t>12/20/23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F64FE2-CAB1-42CE-C0E7-17459D4841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A1885A-60AC-AE24-7272-7F3C092FB6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9161B-9A43-7640-B195-ACD455092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529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470D1-AB3D-B280-AEB1-B5C3207AAD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031998" y="767682"/>
            <a:ext cx="16255998" cy="317384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C79548-A6A3-590F-72BC-D9AE136547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Plain Color Background Images – Browse 376,037 Stock Photos ...">
            <a:extLst>
              <a:ext uri="{FF2B5EF4-FFF2-40B4-BE49-F238E27FC236}">
                <a16:creationId xmlns:a16="http://schemas.microsoft.com/office/drawing/2014/main" id="{6F23A0DB-9E52-3240-F51C-62AD0DD454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1999" cy="6846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4A4091-65E1-02C9-BF09-80683E0A5636}"/>
              </a:ext>
            </a:extLst>
          </p:cNvPr>
          <p:cNvSpPr txBox="1"/>
          <p:nvPr/>
        </p:nvSpPr>
        <p:spPr>
          <a:xfrm>
            <a:off x="2251814" y="1612008"/>
            <a:ext cx="7688387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bg1"/>
                </a:solidFill>
              </a:rPr>
              <a:t>Avoiding Ministry</a:t>
            </a:r>
          </a:p>
          <a:p>
            <a:pPr algn="ctr"/>
            <a:r>
              <a:rPr lang="en-US" sz="8000" b="1" dirty="0">
                <a:solidFill>
                  <a:schemeClr val="bg1"/>
                </a:solidFill>
              </a:rPr>
              <a:t>Burnout</a:t>
            </a:r>
          </a:p>
        </p:txBody>
      </p:sp>
      <p:pic>
        <p:nvPicPr>
          <p:cNvPr id="5" name="Picture 4" descr="Lit Match With Unlit Matches - Free Stock Images &amp; Photos - 3106970 |  StockFreeImages.com">
            <a:extLst>
              <a:ext uri="{FF2B5EF4-FFF2-40B4-BE49-F238E27FC236}">
                <a16:creationId xmlns:a16="http://schemas.microsoft.com/office/drawing/2014/main" id="{9946B587-A11E-5CC8-8353-58B1E709CE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0201" y="5257800"/>
            <a:ext cx="1687071" cy="12358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0053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470D1-AB3D-B280-AEB1-B5C3207AAD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031998" y="767682"/>
            <a:ext cx="16255998" cy="317384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C79548-A6A3-590F-72BC-D9AE136547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Plain Color Background Images – Browse 376,037 Stock Photos ...">
            <a:extLst>
              <a:ext uri="{FF2B5EF4-FFF2-40B4-BE49-F238E27FC236}">
                <a16:creationId xmlns:a16="http://schemas.microsoft.com/office/drawing/2014/main" id="{6F23A0DB-9E52-3240-F51C-62AD0DD454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1999" cy="6846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4A4091-65E1-02C9-BF09-80683E0A5636}"/>
              </a:ext>
            </a:extLst>
          </p:cNvPr>
          <p:cNvSpPr txBox="1"/>
          <p:nvPr/>
        </p:nvSpPr>
        <p:spPr>
          <a:xfrm>
            <a:off x="440675" y="0"/>
            <a:ext cx="11186597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1" dirty="0">
              <a:solidFill>
                <a:schemeClr val="bg1"/>
              </a:solidFill>
              <a:effectLst/>
              <a:ea typeface="Times New Roman" panose="02020603050405020304" pitchFamily="18" charset="0"/>
            </a:endParaRPr>
          </a:p>
          <a:p>
            <a:pPr algn="ctr"/>
            <a:endParaRPr lang="en-US" sz="4000" b="1" dirty="0">
              <a:solidFill>
                <a:schemeClr val="bg1"/>
              </a:solidFill>
            </a:endParaRPr>
          </a:p>
          <a:p>
            <a:pPr algn="ctr"/>
            <a:r>
              <a:rPr lang="en-US" sz="4000" b="1" dirty="0">
                <a:solidFill>
                  <a:schemeClr val="bg1"/>
                </a:solidFill>
              </a:rPr>
              <a:t>How to treat ministry burnout from happening</a:t>
            </a:r>
          </a:p>
          <a:p>
            <a:endParaRPr lang="en-US" sz="4000" b="1" dirty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bg1"/>
                </a:solidFill>
              </a:rPr>
              <a:t>Delegate</a:t>
            </a:r>
          </a:p>
          <a:p>
            <a:pPr marL="571500" marR="0" indent="-5715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bg1"/>
                </a:solidFill>
              </a:rPr>
              <a:t>Ask yourself, “Do I have time to think, rest, heal, play?”</a:t>
            </a:r>
          </a:p>
          <a:p>
            <a:pPr marL="571500" marR="0" indent="-5715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bg1"/>
                </a:solidFill>
              </a:rPr>
              <a:t>Take time off. Your ministry does not rest only on you.</a:t>
            </a:r>
            <a:r>
              <a:rPr lang="en-US" sz="1800" i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b="1" dirty="0">
              <a:solidFill>
                <a:schemeClr val="bg1"/>
              </a:solidFill>
            </a:endParaRPr>
          </a:p>
          <a:p>
            <a:endParaRPr lang="en-US" sz="4000" b="1" dirty="0">
              <a:solidFill>
                <a:schemeClr val="bg1"/>
              </a:solidFill>
            </a:endParaRPr>
          </a:p>
          <a:p>
            <a:endParaRPr lang="en-US" sz="3600" b="1" dirty="0">
              <a:solidFill>
                <a:schemeClr val="bg1"/>
              </a:solidFill>
            </a:endParaRPr>
          </a:p>
        </p:txBody>
      </p:sp>
      <p:pic>
        <p:nvPicPr>
          <p:cNvPr id="5" name="Picture 4" descr="Lit Match With Unlit Matches - Free Stock Images &amp; Photos - 3106970 |  StockFreeImages.com">
            <a:extLst>
              <a:ext uri="{FF2B5EF4-FFF2-40B4-BE49-F238E27FC236}">
                <a16:creationId xmlns:a16="http://schemas.microsoft.com/office/drawing/2014/main" id="{45A8DC64-5B4C-9610-779E-A1B629CF85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0201" y="5257800"/>
            <a:ext cx="1687071" cy="12358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90306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470D1-AB3D-B280-AEB1-B5C3207AAD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031998" y="767682"/>
            <a:ext cx="16255998" cy="317384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C79548-A6A3-590F-72BC-D9AE136547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Plain Color Background Images – Browse 376,037 Stock Photos ...">
            <a:extLst>
              <a:ext uri="{FF2B5EF4-FFF2-40B4-BE49-F238E27FC236}">
                <a16:creationId xmlns:a16="http://schemas.microsoft.com/office/drawing/2014/main" id="{6F23A0DB-9E52-3240-F51C-62AD0DD454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1999" cy="6846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4A4091-65E1-02C9-BF09-80683E0A5636}"/>
              </a:ext>
            </a:extLst>
          </p:cNvPr>
          <p:cNvSpPr txBox="1"/>
          <p:nvPr/>
        </p:nvSpPr>
        <p:spPr>
          <a:xfrm>
            <a:off x="440675" y="0"/>
            <a:ext cx="11186597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1" dirty="0">
              <a:solidFill>
                <a:schemeClr val="bg1"/>
              </a:solidFill>
              <a:effectLst/>
              <a:ea typeface="Times New Roman" panose="02020603050405020304" pitchFamily="18" charset="0"/>
            </a:endParaRPr>
          </a:p>
          <a:p>
            <a:pPr algn="ctr"/>
            <a:endParaRPr lang="en-US" sz="4000" b="1" dirty="0">
              <a:solidFill>
                <a:schemeClr val="bg1"/>
              </a:solidFill>
            </a:endParaRPr>
          </a:p>
          <a:p>
            <a:pPr algn="ctr"/>
            <a:r>
              <a:rPr lang="en-US" sz="4000" b="1" dirty="0">
                <a:solidFill>
                  <a:schemeClr val="bg1"/>
                </a:solidFill>
              </a:rPr>
              <a:t>How to treat ministry burnout from happening</a:t>
            </a:r>
          </a:p>
          <a:p>
            <a:endParaRPr lang="en-US" sz="4000" b="1" dirty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bg1"/>
                </a:solidFill>
              </a:rPr>
              <a:t>I had to ask myself, “What is my identity in?”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bg1"/>
                </a:solidFill>
              </a:rPr>
              <a:t>Find something of value to do outside of ministry.</a:t>
            </a:r>
          </a:p>
          <a:p>
            <a:endParaRPr lang="en-US" sz="4000" b="1" dirty="0">
              <a:solidFill>
                <a:schemeClr val="bg1"/>
              </a:solidFill>
            </a:endParaRPr>
          </a:p>
          <a:p>
            <a:endParaRPr lang="en-US" sz="3600" b="1" dirty="0">
              <a:solidFill>
                <a:schemeClr val="bg1"/>
              </a:solidFill>
            </a:endParaRPr>
          </a:p>
        </p:txBody>
      </p:sp>
      <p:pic>
        <p:nvPicPr>
          <p:cNvPr id="5" name="Picture 4" descr="Lit Match With Unlit Matches - Free Stock Images &amp; Photos - 3106970 |  StockFreeImages.com">
            <a:extLst>
              <a:ext uri="{FF2B5EF4-FFF2-40B4-BE49-F238E27FC236}">
                <a16:creationId xmlns:a16="http://schemas.microsoft.com/office/drawing/2014/main" id="{45A8DC64-5B4C-9610-779E-A1B629CF85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0201" y="5257800"/>
            <a:ext cx="1687071" cy="12358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8854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470D1-AB3D-B280-AEB1-B5C3207AAD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031998" y="767682"/>
            <a:ext cx="16255998" cy="317384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C79548-A6A3-590F-72BC-D9AE136547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Plain Color Background Images – Browse 376,037 Stock Photos ...">
            <a:extLst>
              <a:ext uri="{FF2B5EF4-FFF2-40B4-BE49-F238E27FC236}">
                <a16:creationId xmlns:a16="http://schemas.microsoft.com/office/drawing/2014/main" id="{6F23A0DB-9E52-3240-F51C-62AD0DD454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1999" cy="6846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4A4091-65E1-02C9-BF09-80683E0A5636}"/>
              </a:ext>
            </a:extLst>
          </p:cNvPr>
          <p:cNvSpPr txBox="1"/>
          <p:nvPr/>
        </p:nvSpPr>
        <p:spPr>
          <a:xfrm>
            <a:off x="440675" y="0"/>
            <a:ext cx="11186597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1" dirty="0">
              <a:solidFill>
                <a:schemeClr val="bg1"/>
              </a:solidFill>
              <a:effectLst/>
              <a:ea typeface="Times New Roman" panose="02020603050405020304" pitchFamily="18" charset="0"/>
            </a:endParaRPr>
          </a:p>
          <a:p>
            <a:pPr algn="ctr"/>
            <a:endParaRPr lang="en-US" sz="4000" b="1" dirty="0">
              <a:solidFill>
                <a:schemeClr val="bg1"/>
              </a:solidFill>
            </a:endParaRPr>
          </a:p>
          <a:p>
            <a:endParaRPr lang="en-US" sz="4000" b="1" dirty="0">
              <a:solidFill>
                <a:schemeClr val="bg1"/>
              </a:solidFill>
            </a:endParaRPr>
          </a:p>
          <a:p>
            <a:endParaRPr lang="en-US" sz="3600" b="1" dirty="0">
              <a:solidFill>
                <a:schemeClr val="bg1"/>
              </a:solidFill>
            </a:endParaRPr>
          </a:p>
        </p:txBody>
      </p:sp>
      <p:pic>
        <p:nvPicPr>
          <p:cNvPr id="7" name="Picture 6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E507549C-7647-55F1-5418-3EC84E1778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277" y="1484243"/>
            <a:ext cx="10601742" cy="397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326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470D1-AB3D-B280-AEB1-B5C3207AAD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031998" y="767682"/>
            <a:ext cx="16255998" cy="317384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C79548-A6A3-590F-72BC-D9AE136547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Plain Color Background Images – Browse 376,037 Stock Photos ...">
            <a:extLst>
              <a:ext uri="{FF2B5EF4-FFF2-40B4-BE49-F238E27FC236}">
                <a16:creationId xmlns:a16="http://schemas.microsoft.com/office/drawing/2014/main" id="{6F23A0DB-9E52-3240-F51C-62AD0DD454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1999" cy="6846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4A4091-65E1-02C9-BF09-80683E0A5636}"/>
              </a:ext>
            </a:extLst>
          </p:cNvPr>
          <p:cNvSpPr txBox="1"/>
          <p:nvPr/>
        </p:nvSpPr>
        <p:spPr>
          <a:xfrm>
            <a:off x="6003642" y="1612008"/>
            <a:ext cx="18473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8000" b="1" dirty="0">
              <a:solidFill>
                <a:schemeClr val="bg1"/>
              </a:solidFill>
            </a:endParaRPr>
          </a:p>
        </p:txBody>
      </p:sp>
      <p:pic>
        <p:nvPicPr>
          <p:cNvPr id="5" name="Picture 4" descr="Lit Match With Unlit Matches - Free Stock Images &amp; Photos - 3106970 |  StockFreeImages.com">
            <a:extLst>
              <a:ext uri="{FF2B5EF4-FFF2-40B4-BE49-F238E27FC236}">
                <a16:creationId xmlns:a16="http://schemas.microsoft.com/office/drawing/2014/main" id="{9946B587-A11E-5CC8-8353-58B1E709CE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9118" y="5306462"/>
            <a:ext cx="1687071" cy="123585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58650A2-2051-0857-EB9E-7866FE2FFC5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765" y="875691"/>
            <a:ext cx="7971436" cy="44527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495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470D1-AB3D-B280-AEB1-B5C3207AAD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031998" y="767682"/>
            <a:ext cx="16255998" cy="317384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C79548-A6A3-590F-72BC-D9AE136547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Plain Color Background Images – Browse 376,037 Stock Photos ...">
            <a:extLst>
              <a:ext uri="{FF2B5EF4-FFF2-40B4-BE49-F238E27FC236}">
                <a16:creationId xmlns:a16="http://schemas.microsoft.com/office/drawing/2014/main" id="{6F23A0DB-9E52-3240-F51C-62AD0DD454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1999" cy="6846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4A4091-65E1-02C9-BF09-80683E0A5636}"/>
              </a:ext>
            </a:extLst>
          </p:cNvPr>
          <p:cNvSpPr txBox="1"/>
          <p:nvPr/>
        </p:nvSpPr>
        <p:spPr>
          <a:xfrm>
            <a:off x="3350648" y="1351162"/>
            <a:ext cx="498392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How would you define</a:t>
            </a:r>
          </a:p>
          <a:p>
            <a:pPr algn="ctr"/>
            <a:r>
              <a:rPr lang="en-US" sz="4000" b="1" dirty="0">
                <a:solidFill>
                  <a:schemeClr val="bg1"/>
                </a:solidFill>
              </a:rPr>
              <a:t>ministry burnout?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C6A5E1-1351-C134-AA18-0EC5EE86DD4E}"/>
              </a:ext>
            </a:extLst>
          </p:cNvPr>
          <p:cNvSpPr txBox="1"/>
          <p:nvPr/>
        </p:nvSpPr>
        <p:spPr>
          <a:xfrm>
            <a:off x="724150" y="3941529"/>
            <a:ext cx="104249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“Ministry would be so much more enjoyable if it didn’t involve people.”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				</a:t>
            </a:r>
            <a:r>
              <a:rPr lang="en-US" sz="3600" dirty="0">
                <a:solidFill>
                  <a:schemeClr val="bg1"/>
                </a:solidFill>
              </a:rPr>
              <a:t>Confession of a burned-out pastor</a:t>
            </a:r>
          </a:p>
        </p:txBody>
      </p:sp>
    </p:spTree>
    <p:extLst>
      <p:ext uri="{BB962C8B-B14F-4D97-AF65-F5344CB8AC3E}">
        <p14:creationId xmlns:p14="http://schemas.microsoft.com/office/powerpoint/2010/main" val="2920871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470D1-AB3D-B280-AEB1-B5C3207AAD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031998" y="767682"/>
            <a:ext cx="16255998" cy="317384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C79548-A6A3-590F-72BC-D9AE136547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Plain Color Background Images – Browse 376,037 Stock Photos ...">
            <a:extLst>
              <a:ext uri="{FF2B5EF4-FFF2-40B4-BE49-F238E27FC236}">
                <a16:creationId xmlns:a16="http://schemas.microsoft.com/office/drawing/2014/main" id="{6F23A0DB-9E52-3240-F51C-62AD0DD454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1999" cy="6846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4A4091-65E1-02C9-BF09-80683E0A5636}"/>
              </a:ext>
            </a:extLst>
          </p:cNvPr>
          <p:cNvSpPr txBox="1"/>
          <p:nvPr/>
        </p:nvSpPr>
        <p:spPr>
          <a:xfrm>
            <a:off x="881349" y="545767"/>
            <a:ext cx="10653311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Symptoms of Ministry Burnout</a:t>
            </a:r>
          </a:p>
          <a:p>
            <a:endParaRPr lang="en-US" sz="4000" b="1" dirty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Denial of burnout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Tired emotionally and physically – even insomnia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Anxiety Overload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Emotional outbursts of anger, crying, apathy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Hidden addictions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Desire to retreat or isolate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</a:rPr>
              <a:t>You question your calling</a:t>
            </a:r>
          </a:p>
          <a:p>
            <a:endParaRPr lang="en-US" sz="3600" b="1" dirty="0">
              <a:solidFill>
                <a:schemeClr val="bg1"/>
              </a:solidFill>
            </a:endParaRPr>
          </a:p>
        </p:txBody>
      </p:sp>
      <p:pic>
        <p:nvPicPr>
          <p:cNvPr id="5" name="Picture 4" descr="Lit Match With Unlit Matches - Free Stock Images &amp; Photos - 3106970 |  StockFreeImages.com">
            <a:extLst>
              <a:ext uri="{FF2B5EF4-FFF2-40B4-BE49-F238E27FC236}">
                <a16:creationId xmlns:a16="http://schemas.microsoft.com/office/drawing/2014/main" id="{0C7D18BD-45B5-70C2-FF96-A49D5CE66D0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0201" y="5257800"/>
            <a:ext cx="1687071" cy="12358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3817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470D1-AB3D-B280-AEB1-B5C3207AAD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031998" y="767682"/>
            <a:ext cx="16255998" cy="317384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C79548-A6A3-590F-72BC-D9AE136547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Plain Color Background Images – Browse 376,037 Stock Photos ...">
            <a:extLst>
              <a:ext uri="{FF2B5EF4-FFF2-40B4-BE49-F238E27FC236}">
                <a16:creationId xmlns:a16="http://schemas.microsoft.com/office/drawing/2014/main" id="{6F23A0DB-9E52-3240-F51C-62AD0DD454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1999" cy="6846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4A4091-65E1-02C9-BF09-80683E0A5636}"/>
              </a:ext>
            </a:extLst>
          </p:cNvPr>
          <p:cNvSpPr txBox="1"/>
          <p:nvPr/>
        </p:nvSpPr>
        <p:spPr>
          <a:xfrm>
            <a:off x="903383" y="767682"/>
            <a:ext cx="10653311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1" dirty="0">
              <a:solidFill>
                <a:schemeClr val="bg1"/>
              </a:solidFill>
              <a:effectLst/>
              <a:ea typeface="Times New Roman" panose="02020603050405020304" pitchFamily="18" charset="0"/>
            </a:endParaRPr>
          </a:p>
          <a:p>
            <a:r>
              <a:rPr lang="en-US" sz="4000" b="1" dirty="0">
                <a:solidFill>
                  <a:schemeClr val="bg1"/>
                </a:solidFill>
                <a:ea typeface="Times New Roman" panose="02020603050405020304" pitchFamily="18" charset="0"/>
              </a:rPr>
              <a:t>In Groups….</a:t>
            </a:r>
          </a:p>
          <a:p>
            <a:r>
              <a:rPr lang="en-US" sz="4000" b="1" dirty="0">
                <a:solidFill>
                  <a:schemeClr val="bg1"/>
                </a:solidFill>
                <a:ea typeface="Times New Roman" panose="02020603050405020304" pitchFamily="18" charset="0"/>
              </a:rPr>
              <a:t>R</a:t>
            </a:r>
            <a:r>
              <a:rPr lang="en-US" sz="40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ecall a time in the past or even the present that you experienced any of these warning signs? Share your story with the person beside you.</a:t>
            </a:r>
            <a:endParaRPr lang="en-US" sz="4000" dirty="0">
              <a:solidFill>
                <a:schemeClr val="bg1"/>
              </a:solidFill>
              <a:effectLst/>
              <a:ea typeface="Times New Roman" panose="02020603050405020304" pitchFamily="18" charset="0"/>
            </a:endParaRPr>
          </a:p>
          <a:p>
            <a:endParaRPr lang="en-US" sz="4000" b="1" dirty="0">
              <a:solidFill>
                <a:schemeClr val="bg1"/>
              </a:solidFill>
            </a:endParaRPr>
          </a:p>
          <a:p>
            <a:endParaRPr lang="en-US" sz="3600" b="1" dirty="0">
              <a:solidFill>
                <a:schemeClr val="bg1"/>
              </a:solidFill>
            </a:endParaRPr>
          </a:p>
        </p:txBody>
      </p:sp>
      <p:pic>
        <p:nvPicPr>
          <p:cNvPr id="5" name="Picture 4" descr="Lit Match With Unlit Matches - Free Stock Images &amp; Photos - 3106970 |  StockFreeImages.com">
            <a:extLst>
              <a:ext uri="{FF2B5EF4-FFF2-40B4-BE49-F238E27FC236}">
                <a16:creationId xmlns:a16="http://schemas.microsoft.com/office/drawing/2014/main" id="{45A8DC64-5B4C-9610-779E-A1B629CF85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0201" y="5257800"/>
            <a:ext cx="1687071" cy="12358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0996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470D1-AB3D-B280-AEB1-B5C3207AAD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031998" y="767682"/>
            <a:ext cx="16255998" cy="317384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C79548-A6A3-590F-72BC-D9AE136547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Plain Color Background Images – Browse 376,037 Stock Photos ...">
            <a:extLst>
              <a:ext uri="{FF2B5EF4-FFF2-40B4-BE49-F238E27FC236}">
                <a16:creationId xmlns:a16="http://schemas.microsoft.com/office/drawing/2014/main" id="{6F23A0DB-9E52-3240-F51C-62AD0DD454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1999" cy="6846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4A4091-65E1-02C9-BF09-80683E0A5636}"/>
              </a:ext>
            </a:extLst>
          </p:cNvPr>
          <p:cNvSpPr txBox="1"/>
          <p:nvPr/>
        </p:nvSpPr>
        <p:spPr>
          <a:xfrm>
            <a:off x="863792" y="476281"/>
            <a:ext cx="10653311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1" dirty="0">
              <a:solidFill>
                <a:schemeClr val="bg1"/>
              </a:solidFill>
              <a:effectLst/>
              <a:ea typeface="Times New Roman" panose="02020603050405020304" pitchFamily="18" charset="0"/>
            </a:endParaRPr>
          </a:p>
          <a:p>
            <a:pPr algn="ctr"/>
            <a:endParaRPr lang="en-US" sz="4000" b="1" dirty="0">
              <a:solidFill>
                <a:schemeClr val="bg1"/>
              </a:solidFill>
            </a:endParaRPr>
          </a:p>
          <a:p>
            <a:pPr algn="ctr"/>
            <a:r>
              <a:rPr lang="en-US" sz="4000" b="1" dirty="0">
                <a:solidFill>
                  <a:schemeClr val="bg1"/>
                </a:solidFill>
              </a:rPr>
              <a:t>Prevention and treatment of ministry burnout</a:t>
            </a:r>
          </a:p>
          <a:p>
            <a:pPr algn="ctr"/>
            <a:r>
              <a:rPr lang="en-US" sz="4000" b="1" dirty="0">
                <a:solidFill>
                  <a:schemeClr val="bg1"/>
                </a:solidFill>
              </a:rPr>
              <a:t>Exodus 18:1-12 </a:t>
            </a:r>
          </a:p>
          <a:p>
            <a:endParaRPr lang="en-US" sz="4000" b="1" dirty="0">
              <a:solidFill>
                <a:schemeClr val="bg1"/>
              </a:solidFill>
            </a:endParaRPr>
          </a:p>
          <a:p>
            <a:endParaRPr lang="en-US" sz="4000" b="1" dirty="0">
              <a:solidFill>
                <a:schemeClr val="bg1"/>
              </a:solidFill>
            </a:endParaRPr>
          </a:p>
          <a:p>
            <a:endParaRPr lang="en-US" sz="4000" b="1" dirty="0">
              <a:solidFill>
                <a:schemeClr val="bg1"/>
              </a:solidFill>
            </a:endParaRPr>
          </a:p>
          <a:p>
            <a:endParaRPr lang="en-US" sz="4000" b="1" dirty="0">
              <a:solidFill>
                <a:schemeClr val="bg1"/>
              </a:solidFill>
            </a:endParaRPr>
          </a:p>
          <a:p>
            <a:endParaRPr lang="en-US" sz="3600" b="1" dirty="0">
              <a:solidFill>
                <a:schemeClr val="bg1"/>
              </a:solidFill>
            </a:endParaRPr>
          </a:p>
        </p:txBody>
      </p:sp>
      <p:pic>
        <p:nvPicPr>
          <p:cNvPr id="5" name="Picture 4" descr="Lit Match With Unlit Matches - Free Stock Images &amp; Photos - 3106970 |  StockFreeImages.com">
            <a:extLst>
              <a:ext uri="{FF2B5EF4-FFF2-40B4-BE49-F238E27FC236}">
                <a16:creationId xmlns:a16="http://schemas.microsoft.com/office/drawing/2014/main" id="{45A8DC64-5B4C-9610-779E-A1B629CF85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0201" y="5257800"/>
            <a:ext cx="1687071" cy="12358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9762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470D1-AB3D-B280-AEB1-B5C3207AAD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031998" y="767682"/>
            <a:ext cx="16255998" cy="317384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C79548-A6A3-590F-72BC-D9AE136547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Plain Color Background Images – Browse 376,037 Stock Photos ...">
            <a:extLst>
              <a:ext uri="{FF2B5EF4-FFF2-40B4-BE49-F238E27FC236}">
                <a16:creationId xmlns:a16="http://schemas.microsoft.com/office/drawing/2014/main" id="{6F23A0DB-9E52-3240-F51C-62AD0DD454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1999" cy="6846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4A4091-65E1-02C9-BF09-80683E0A5636}"/>
              </a:ext>
            </a:extLst>
          </p:cNvPr>
          <p:cNvSpPr txBox="1"/>
          <p:nvPr/>
        </p:nvSpPr>
        <p:spPr>
          <a:xfrm>
            <a:off x="769344" y="0"/>
            <a:ext cx="10857928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1" dirty="0">
              <a:solidFill>
                <a:schemeClr val="bg1"/>
              </a:solidFill>
              <a:effectLst/>
              <a:ea typeface="Times New Roman" panose="02020603050405020304" pitchFamily="18" charset="0"/>
            </a:endParaRPr>
          </a:p>
          <a:p>
            <a:pPr algn="ctr"/>
            <a:endParaRPr lang="en-US" sz="4000" b="1" dirty="0">
              <a:solidFill>
                <a:schemeClr val="bg1"/>
              </a:solidFill>
            </a:endParaRPr>
          </a:p>
          <a:p>
            <a:r>
              <a:rPr lang="en-US" sz="4000" b="1" dirty="0">
                <a:solidFill>
                  <a:schemeClr val="bg1"/>
                </a:solidFill>
              </a:rPr>
              <a:t># 1 We all need a Jethro in our life</a:t>
            </a:r>
          </a:p>
          <a:p>
            <a:endParaRPr lang="en-US" sz="4000" b="1" dirty="0">
              <a:solidFill>
                <a:schemeClr val="bg1"/>
              </a:solidFill>
            </a:endParaRPr>
          </a:p>
          <a:p>
            <a:r>
              <a:rPr lang="en-US" sz="4000" b="1" dirty="0">
                <a:solidFill>
                  <a:schemeClr val="bg1"/>
                </a:solidFill>
              </a:rPr>
              <a:t># 2 </a:t>
            </a:r>
            <a:r>
              <a:rPr lang="en-US" sz="4000" b="1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sz="4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eflect on God’s consistent POWER, PRESENCE, PROVISION AND PROTECTION</a:t>
            </a:r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en-US" sz="4000" b="1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4000" b="1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# 3 Worship – Word - Wait</a:t>
            </a:r>
            <a:endParaRPr lang="en-US" sz="4000" b="1" dirty="0">
              <a:solidFill>
                <a:schemeClr val="bg1"/>
              </a:solidFill>
            </a:endParaRPr>
          </a:p>
          <a:p>
            <a:endParaRPr lang="en-US" sz="4000" b="1" dirty="0">
              <a:solidFill>
                <a:schemeClr val="bg1"/>
              </a:solidFill>
            </a:endParaRPr>
          </a:p>
          <a:p>
            <a:endParaRPr lang="en-US" sz="4000" b="1" dirty="0">
              <a:solidFill>
                <a:schemeClr val="bg1"/>
              </a:solidFill>
            </a:endParaRPr>
          </a:p>
          <a:p>
            <a:endParaRPr lang="en-US" sz="4000" b="1" dirty="0">
              <a:solidFill>
                <a:schemeClr val="bg1"/>
              </a:solidFill>
            </a:endParaRPr>
          </a:p>
          <a:p>
            <a:endParaRPr lang="en-US" sz="3600" b="1" dirty="0">
              <a:solidFill>
                <a:schemeClr val="bg1"/>
              </a:solidFill>
            </a:endParaRPr>
          </a:p>
        </p:txBody>
      </p:sp>
      <p:pic>
        <p:nvPicPr>
          <p:cNvPr id="5" name="Picture 4" descr="Lit Match With Unlit Matches - Free Stock Images &amp; Photos - 3106970 |  StockFreeImages.com">
            <a:extLst>
              <a:ext uri="{FF2B5EF4-FFF2-40B4-BE49-F238E27FC236}">
                <a16:creationId xmlns:a16="http://schemas.microsoft.com/office/drawing/2014/main" id="{45A8DC64-5B4C-9610-779E-A1B629CF85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0201" y="5257800"/>
            <a:ext cx="1687071" cy="12358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502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470D1-AB3D-B280-AEB1-B5C3207AAD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031998" y="767682"/>
            <a:ext cx="16255998" cy="317384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C79548-A6A3-590F-72BC-D9AE136547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Plain Color Background Images – Browse 376,037 Stock Photos ...">
            <a:extLst>
              <a:ext uri="{FF2B5EF4-FFF2-40B4-BE49-F238E27FC236}">
                <a16:creationId xmlns:a16="http://schemas.microsoft.com/office/drawing/2014/main" id="{6F23A0DB-9E52-3240-F51C-62AD0DD454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1999" cy="6846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4A4091-65E1-02C9-BF09-80683E0A5636}"/>
              </a:ext>
            </a:extLst>
          </p:cNvPr>
          <p:cNvSpPr txBox="1"/>
          <p:nvPr/>
        </p:nvSpPr>
        <p:spPr>
          <a:xfrm>
            <a:off x="769344" y="0"/>
            <a:ext cx="10857928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1" dirty="0">
              <a:solidFill>
                <a:schemeClr val="bg1"/>
              </a:solidFill>
              <a:effectLst/>
              <a:ea typeface="Times New Roman" panose="02020603050405020304" pitchFamily="18" charset="0"/>
            </a:endParaRPr>
          </a:p>
          <a:p>
            <a:pPr algn="ctr"/>
            <a:endParaRPr lang="en-US" sz="4000" b="1" dirty="0">
              <a:solidFill>
                <a:schemeClr val="bg1"/>
              </a:solidFill>
            </a:endParaRPr>
          </a:p>
          <a:p>
            <a:endParaRPr lang="en-US" sz="4000" b="1" dirty="0">
              <a:solidFill>
                <a:schemeClr val="bg1"/>
              </a:solidFill>
            </a:endParaRPr>
          </a:p>
          <a:p>
            <a:pPr algn="ctr"/>
            <a:r>
              <a:rPr lang="en-US" sz="4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does Jethro see happening to Moses which will eventually lead to burnout? </a:t>
            </a:r>
          </a:p>
          <a:p>
            <a:pPr algn="ctr"/>
            <a:r>
              <a:rPr lang="en-US" sz="4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Verses 13-18</a:t>
            </a:r>
          </a:p>
          <a:p>
            <a:endParaRPr lang="en-US" sz="4000" b="1" dirty="0">
              <a:solidFill>
                <a:schemeClr val="bg1"/>
              </a:solidFill>
            </a:endParaRPr>
          </a:p>
          <a:p>
            <a:endParaRPr lang="en-US" sz="4000" b="1" dirty="0">
              <a:solidFill>
                <a:schemeClr val="bg1"/>
              </a:solidFill>
            </a:endParaRPr>
          </a:p>
          <a:p>
            <a:endParaRPr lang="en-US" sz="3600" b="1" dirty="0">
              <a:solidFill>
                <a:schemeClr val="bg1"/>
              </a:solidFill>
            </a:endParaRPr>
          </a:p>
        </p:txBody>
      </p:sp>
      <p:pic>
        <p:nvPicPr>
          <p:cNvPr id="5" name="Picture 4" descr="Lit Match With Unlit Matches - Free Stock Images &amp; Photos - 3106970 |  StockFreeImages.com">
            <a:extLst>
              <a:ext uri="{FF2B5EF4-FFF2-40B4-BE49-F238E27FC236}">
                <a16:creationId xmlns:a16="http://schemas.microsoft.com/office/drawing/2014/main" id="{45A8DC64-5B4C-9610-779E-A1B629CF85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0201" y="5257800"/>
            <a:ext cx="1687071" cy="12358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05787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470D1-AB3D-B280-AEB1-B5C3207AAD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031998" y="767682"/>
            <a:ext cx="16255998" cy="317384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C79548-A6A3-590F-72BC-D9AE136547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Plain Color Background Images – Browse 376,037 Stock Photos ...">
            <a:extLst>
              <a:ext uri="{FF2B5EF4-FFF2-40B4-BE49-F238E27FC236}">
                <a16:creationId xmlns:a16="http://schemas.microsoft.com/office/drawing/2014/main" id="{6F23A0DB-9E52-3240-F51C-62AD0DD454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1999" cy="6846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4A4091-65E1-02C9-BF09-80683E0A5636}"/>
              </a:ext>
            </a:extLst>
          </p:cNvPr>
          <p:cNvSpPr txBox="1"/>
          <p:nvPr/>
        </p:nvSpPr>
        <p:spPr>
          <a:xfrm>
            <a:off x="769344" y="0"/>
            <a:ext cx="10857928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1" dirty="0">
              <a:solidFill>
                <a:schemeClr val="bg1"/>
              </a:solidFill>
              <a:effectLst/>
              <a:ea typeface="Times New Roman" panose="02020603050405020304" pitchFamily="18" charset="0"/>
            </a:endParaRPr>
          </a:p>
          <a:p>
            <a:pPr algn="ctr"/>
            <a:endParaRPr lang="en-US" sz="4000" b="1" dirty="0">
              <a:solidFill>
                <a:schemeClr val="bg1"/>
              </a:solidFill>
            </a:endParaRPr>
          </a:p>
          <a:p>
            <a:endParaRPr lang="en-US" sz="4000" b="1" dirty="0">
              <a:solidFill>
                <a:schemeClr val="bg1"/>
              </a:solidFill>
            </a:endParaRPr>
          </a:p>
          <a:p>
            <a:pPr algn="ctr"/>
            <a:r>
              <a:rPr lang="en-US" sz="40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 What advise does Jethro give to Moses as a leader? Verses 19-24</a:t>
            </a:r>
          </a:p>
          <a:p>
            <a:endParaRPr lang="en-US" sz="4000" b="1" dirty="0">
              <a:solidFill>
                <a:schemeClr val="bg1"/>
              </a:solidFill>
            </a:endParaRPr>
          </a:p>
          <a:p>
            <a:endParaRPr lang="en-US" sz="4000" b="1" dirty="0">
              <a:solidFill>
                <a:schemeClr val="bg1"/>
              </a:solidFill>
            </a:endParaRPr>
          </a:p>
          <a:p>
            <a:endParaRPr lang="en-US" sz="3600" b="1" dirty="0">
              <a:solidFill>
                <a:schemeClr val="bg1"/>
              </a:solidFill>
            </a:endParaRPr>
          </a:p>
        </p:txBody>
      </p:sp>
      <p:pic>
        <p:nvPicPr>
          <p:cNvPr id="5" name="Picture 4" descr="Lit Match With Unlit Matches - Free Stock Images &amp; Photos - 3106970 |  StockFreeImages.com">
            <a:extLst>
              <a:ext uri="{FF2B5EF4-FFF2-40B4-BE49-F238E27FC236}">
                <a16:creationId xmlns:a16="http://schemas.microsoft.com/office/drawing/2014/main" id="{45A8DC64-5B4C-9610-779E-A1B629CF85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0201" y="5257800"/>
            <a:ext cx="1687071" cy="12358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9759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235</Words>
  <Application>Microsoft Macintosh PowerPoint</Application>
  <PresentationFormat>Widescreen</PresentationFormat>
  <Paragraphs>61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Peters</dc:creator>
  <cp:lastModifiedBy>Craig Peters</cp:lastModifiedBy>
  <cp:revision>1</cp:revision>
  <dcterms:created xsi:type="dcterms:W3CDTF">2023-12-20T14:10:37Z</dcterms:created>
  <dcterms:modified xsi:type="dcterms:W3CDTF">2023-12-20T15:09:59Z</dcterms:modified>
</cp:coreProperties>
</file>