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73" r:id="rId6"/>
    <p:sldId id="260" r:id="rId7"/>
    <p:sldId id="266" r:id="rId8"/>
    <p:sldId id="267" r:id="rId9"/>
    <p:sldId id="268" r:id="rId10"/>
    <p:sldId id="265" r:id="rId11"/>
    <p:sldId id="261" r:id="rId12"/>
    <p:sldId id="262" r:id="rId13"/>
    <p:sldId id="263" r:id="rId14"/>
    <p:sldId id="271" r:id="rId15"/>
    <p:sldId id="272" r:id="rId16"/>
    <p:sldId id="26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4"/>
  </p:normalViewPr>
  <p:slideViewPr>
    <p:cSldViewPr snapToGrid="0" snapToObjects="1">
      <p:cViewPr varScale="1">
        <p:scale>
          <a:sx n="104" d="100"/>
          <a:sy n="104" d="100"/>
        </p:scale>
        <p:origin x="89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6F3B7-BD60-3640-8E32-D07AD7CCC5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61EC4B0-D663-E64D-9BCA-9A04ED4F92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8BEED90-11D2-014F-AE7F-76D84351AB78}"/>
              </a:ext>
            </a:extLst>
          </p:cNvPr>
          <p:cNvSpPr>
            <a:spLocks noGrp="1"/>
          </p:cNvSpPr>
          <p:nvPr>
            <p:ph type="dt" sz="half" idx="10"/>
          </p:nvPr>
        </p:nvSpPr>
        <p:spPr/>
        <p:txBody>
          <a:bodyPr/>
          <a:lstStyle/>
          <a:p>
            <a:fld id="{D57252D9-0FF2-F540-B722-8AF98A82A174}" type="datetimeFigureOut">
              <a:rPr lang="en-US" smtClean="0"/>
              <a:t>10/3/21</a:t>
            </a:fld>
            <a:endParaRPr lang="en-US"/>
          </a:p>
        </p:txBody>
      </p:sp>
      <p:sp>
        <p:nvSpPr>
          <p:cNvPr id="5" name="Footer Placeholder 4">
            <a:extLst>
              <a:ext uri="{FF2B5EF4-FFF2-40B4-BE49-F238E27FC236}">
                <a16:creationId xmlns:a16="http://schemas.microsoft.com/office/drawing/2014/main" id="{6B6562EC-CF42-3C4C-AFD0-DE58D3795E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DCF44B-6288-7B4A-B879-C5C53A688E5F}"/>
              </a:ext>
            </a:extLst>
          </p:cNvPr>
          <p:cNvSpPr>
            <a:spLocks noGrp="1"/>
          </p:cNvSpPr>
          <p:nvPr>
            <p:ph type="sldNum" sz="quarter" idx="12"/>
          </p:nvPr>
        </p:nvSpPr>
        <p:spPr/>
        <p:txBody>
          <a:bodyPr/>
          <a:lstStyle/>
          <a:p>
            <a:fld id="{F773149A-2EF1-E748-A531-77D923DA9E28}" type="slidenum">
              <a:rPr lang="en-US" smtClean="0"/>
              <a:t>‹#›</a:t>
            </a:fld>
            <a:endParaRPr lang="en-US"/>
          </a:p>
        </p:txBody>
      </p:sp>
    </p:spTree>
    <p:extLst>
      <p:ext uri="{BB962C8B-B14F-4D97-AF65-F5344CB8AC3E}">
        <p14:creationId xmlns:p14="http://schemas.microsoft.com/office/powerpoint/2010/main" val="1482198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EE095-6800-CA40-891C-E49161544BD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8E658BD-D0DF-164B-9DA4-BC8E1B8E47F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A79293-9D56-6D4F-AD54-9405063E19E5}"/>
              </a:ext>
            </a:extLst>
          </p:cNvPr>
          <p:cNvSpPr>
            <a:spLocks noGrp="1"/>
          </p:cNvSpPr>
          <p:nvPr>
            <p:ph type="dt" sz="half" idx="10"/>
          </p:nvPr>
        </p:nvSpPr>
        <p:spPr/>
        <p:txBody>
          <a:bodyPr/>
          <a:lstStyle/>
          <a:p>
            <a:fld id="{D57252D9-0FF2-F540-B722-8AF98A82A174}" type="datetimeFigureOut">
              <a:rPr lang="en-US" smtClean="0"/>
              <a:t>10/3/21</a:t>
            </a:fld>
            <a:endParaRPr lang="en-US"/>
          </a:p>
        </p:txBody>
      </p:sp>
      <p:sp>
        <p:nvSpPr>
          <p:cNvPr id="5" name="Footer Placeholder 4">
            <a:extLst>
              <a:ext uri="{FF2B5EF4-FFF2-40B4-BE49-F238E27FC236}">
                <a16:creationId xmlns:a16="http://schemas.microsoft.com/office/drawing/2014/main" id="{24368312-1056-8249-B61B-E207F5921B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441B3E-0FE2-594B-B6CB-7855981A3449}"/>
              </a:ext>
            </a:extLst>
          </p:cNvPr>
          <p:cNvSpPr>
            <a:spLocks noGrp="1"/>
          </p:cNvSpPr>
          <p:nvPr>
            <p:ph type="sldNum" sz="quarter" idx="12"/>
          </p:nvPr>
        </p:nvSpPr>
        <p:spPr/>
        <p:txBody>
          <a:bodyPr/>
          <a:lstStyle/>
          <a:p>
            <a:fld id="{F773149A-2EF1-E748-A531-77D923DA9E28}" type="slidenum">
              <a:rPr lang="en-US" smtClean="0"/>
              <a:t>‹#›</a:t>
            </a:fld>
            <a:endParaRPr lang="en-US"/>
          </a:p>
        </p:txBody>
      </p:sp>
    </p:spTree>
    <p:extLst>
      <p:ext uri="{BB962C8B-B14F-4D97-AF65-F5344CB8AC3E}">
        <p14:creationId xmlns:p14="http://schemas.microsoft.com/office/powerpoint/2010/main" val="6992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38445C-1D08-4144-9598-15603DE760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CE5E35-6EB5-5440-980F-6B79AE813D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57A224-76B8-8840-9B19-9811F01073B1}"/>
              </a:ext>
            </a:extLst>
          </p:cNvPr>
          <p:cNvSpPr>
            <a:spLocks noGrp="1"/>
          </p:cNvSpPr>
          <p:nvPr>
            <p:ph type="dt" sz="half" idx="10"/>
          </p:nvPr>
        </p:nvSpPr>
        <p:spPr/>
        <p:txBody>
          <a:bodyPr/>
          <a:lstStyle/>
          <a:p>
            <a:fld id="{D57252D9-0FF2-F540-B722-8AF98A82A174}" type="datetimeFigureOut">
              <a:rPr lang="en-US" smtClean="0"/>
              <a:t>10/3/21</a:t>
            </a:fld>
            <a:endParaRPr lang="en-US"/>
          </a:p>
        </p:txBody>
      </p:sp>
      <p:sp>
        <p:nvSpPr>
          <p:cNvPr id="5" name="Footer Placeholder 4">
            <a:extLst>
              <a:ext uri="{FF2B5EF4-FFF2-40B4-BE49-F238E27FC236}">
                <a16:creationId xmlns:a16="http://schemas.microsoft.com/office/drawing/2014/main" id="{43BE0EA4-824F-B045-8183-1F29013474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C15EB3-3C55-6040-9A8F-590E16300C64}"/>
              </a:ext>
            </a:extLst>
          </p:cNvPr>
          <p:cNvSpPr>
            <a:spLocks noGrp="1"/>
          </p:cNvSpPr>
          <p:nvPr>
            <p:ph type="sldNum" sz="quarter" idx="12"/>
          </p:nvPr>
        </p:nvSpPr>
        <p:spPr/>
        <p:txBody>
          <a:bodyPr/>
          <a:lstStyle/>
          <a:p>
            <a:fld id="{F773149A-2EF1-E748-A531-77D923DA9E28}" type="slidenum">
              <a:rPr lang="en-US" smtClean="0"/>
              <a:t>‹#›</a:t>
            </a:fld>
            <a:endParaRPr lang="en-US"/>
          </a:p>
        </p:txBody>
      </p:sp>
    </p:spTree>
    <p:extLst>
      <p:ext uri="{BB962C8B-B14F-4D97-AF65-F5344CB8AC3E}">
        <p14:creationId xmlns:p14="http://schemas.microsoft.com/office/powerpoint/2010/main" val="4275583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8669A-916D-9145-A27B-D0E718DE59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2E50D9-274F-6A48-8DF2-405D9BF150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D9F137-6B94-C44B-99E4-EB7A66E4A381}"/>
              </a:ext>
            </a:extLst>
          </p:cNvPr>
          <p:cNvSpPr>
            <a:spLocks noGrp="1"/>
          </p:cNvSpPr>
          <p:nvPr>
            <p:ph type="dt" sz="half" idx="10"/>
          </p:nvPr>
        </p:nvSpPr>
        <p:spPr/>
        <p:txBody>
          <a:bodyPr/>
          <a:lstStyle/>
          <a:p>
            <a:fld id="{D57252D9-0FF2-F540-B722-8AF98A82A174}" type="datetimeFigureOut">
              <a:rPr lang="en-US" smtClean="0"/>
              <a:t>10/3/21</a:t>
            </a:fld>
            <a:endParaRPr lang="en-US"/>
          </a:p>
        </p:txBody>
      </p:sp>
      <p:sp>
        <p:nvSpPr>
          <p:cNvPr id="5" name="Footer Placeholder 4">
            <a:extLst>
              <a:ext uri="{FF2B5EF4-FFF2-40B4-BE49-F238E27FC236}">
                <a16:creationId xmlns:a16="http://schemas.microsoft.com/office/drawing/2014/main" id="{403A1319-7861-214D-A531-DA30F39F37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7791AD-0955-A843-9EA9-EDFA1EA91738}"/>
              </a:ext>
            </a:extLst>
          </p:cNvPr>
          <p:cNvSpPr>
            <a:spLocks noGrp="1"/>
          </p:cNvSpPr>
          <p:nvPr>
            <p:ph type="sldNum" sz="quarter" idx="12"/>
          </p:nvPr>
        </p:nvSpPr>
        <p:spPr/>
        <p:txBody>
          <a:bodyPr/>
          <a:lstStyle/>
          <a:p>
            <a:fld id="{F773149A-2EF1-E748-A531-77D923DA9E28}" type="slidenum">
              <a:rPr lang="en-US" smtClean="0"/>
              <a:t>‹#›</a:t>
            </a:fld>
            <a:endParaRPr lang="en-US"/>
          </a:p>
        </p:txBody>
      </p:sp>
    </p:spTree>
    <p:extLst>
      <p:ext uri="{BB962C8B-B14F-4D97-AF65-F5344CB8AC3E}">
        <p14:creationId xmlns:p14="http://schemas.microsoft.com/office/powerpoint/2010/main" val="25440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0D26F-DDF2-5949-9929-4471B21C740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EF6D506-889B-F64C-85EF-81F9378C51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D3914E-6299-2940-9871-2D8E59EC604A}"/>
              </a:ext>
            </a:extLst>
          </p:cNvPr>
          <p:cNvSpPr>
            <a:spLocks noGrp="1"/>
          </p:cNvSpPr>
          <p:nvPr>
            <p:ph type="dt" sz="half" idx="10"/>
          </p:nvPr>
        </p:nvSpPr>
        <p:spPr/>
        <p:txBody>
          <a:bodyPr/>
          <a:lstStyle/>
          <a:p>
            <a:fld id="{D57252D9-0FF2-F540-B722-8AF98A82A174}" type="datetimeFigureOut">
              <a:rPr lang="en-US" smtClean="0"/>
              <a:t>10/3/21</a:t>
            </a:fld>
            <a:endParaRPr lang="en-US"/>
          </a:p>
        </p:txBody>
      </p:sp>
      <p:sp>
        <p:nvSpPr>
          <p:cNvPr id="5" name="Footer Placeholder 4">
            <a:extLst>
              <a:ext uri="{FF2B5EF4-FFF2-40B4-BE49-F238E27FC236}">
                <a16:creationId xmlns:a16="http://schemas.microsoft.com/office/drawing/2014/main" id="{967B6798-FF60-EE44-BB44-0BB3D549E7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E32700-D9D4-1040-B557-17301A2D4000}"/>
              </a:ext>
            </a:extLst>
          </p:cNvPr>
          <p:cNvSpPr>
            <a:spLocks noGrp="1"/>
          </p:cNvSpPr>
          <p:nvPr>
            <p:ph type="sldNum" sz="quarter" idx="12"/>
          </p:nvPr>
        </p:nvSpPr>
        <p:spPr/>
        <p:txBody>
          <a:bodyPr/>
          <a:lstStyle/>
          <a:p>
            <a:fld id="{F773149A-2EF1-E748-A531-77D923DA9E28}" type="slidenum">
              <a:rPr lang="en-US" smtClean="0"/>
              <a:t>‹#›</a:t>
            </a:fld>
            <a:endParaRPr lang="en-US"/>
          </a:p>
        </p:txBody>
      </p:sp>
    </p:spTree>
    <p:extLst>
      <p:ext uri="{BB962C8B-B14F-4D97-AF65-F5344CB8AC3E}">
        <p14:creationId xmlns:p14="http://schemas.microsoft.com/office/powerpoint/2010/main" val="3105743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92CB8-8EE2-1D43-BADF-69DB2B15C9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5952CF-32E2-0247-A1EB-22B393964D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3A2C2DD-E202-6A44-B3D3-3B34D16C473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8D80C5-BC49-574A-A804-DBF1162A2ACE}"/>
              </a:ext>
            </a:extLst>
          </p:cNvPr>
          <p:cNvSpPr>
            <a:spLocks noGrp="1"/>
          </p:cNvSpPr>
          <p:nvPr>
            <p:ph type="dt" sz="half" idx="10"/>
          </p:nvPr>
        </p:nvSpPr>
        <p:spPr/>
        <p:txBody>
          <a:bodyPr/>
          <a:lstStyle/>
          <a:p>
            <a:fld id="{D57252D9-0FF2-F540-B722-8AF98A82A174}" type="datetimeFigureOut">
              <a:rPr lang="en-US" smtClean="0"/>
              <a:t>10/3/21</a:t>
            </a:fld>
            <a:endParaRPr lang="en-US"/>
          </a:p>
        </p:txBody>
      </p:sp>
      <p:sp>
        <p:nvSpPr>
          <p:cNvPr id="6" name="Footer Placeholder 5">
            <a:extLst>
              <a:ext uri="{FF2B5EF4-FFF2-40B4-BE49-F238E27FC236}">
                <a16:creationId xmlns:a16="http://schemas.microsoft.com/office/drawing/2014/main" id="{BDCCAF90-CEA3-5948-8D02-8B9657D6A8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1CED00-279C-F24F-95BF-0DC242B02751}"/>
              </a:ext>
            </a:extLst>
          </p:cNvPr>
          <p:cNvSpPr>
            <a:spLocks noGrp="1"/>
          </p:cNvSpPr>
          <p:nvPr>
            <p:ph type="sldNum" sz="quarter" idx="12"/>
          </p:nvPr>
        </p:nvSpPr>
        <p:spPr/>
        <p:txBody>
          <a:bodyPr/>
          <a:lstStyle/>
          <a:p>
            <a:fld id="{F773149A-2EF1-E748-A531-77D923DA9E28}" type="slidenum">
              <a:rPr lang="en-US" smtClean="0"/>
              <a:t>‹#›</a:t>
            </a:fld>
            <a:endParaRPr lang="en-US"/>
          </a:p>
        </p:txBody>
      </p:sp>
    </p:spTree>
    <p:extLst>
      <p:ext uri="{BB962C8B-B14F-4D97-AF65-F5344CB8AC3E}">
        <p14:creationId xmlns:p14="http://schemas.microsoft.com/office/powerpoint/2010/main" val="3225697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AF7E-A7AA-804B-AC59-2A47F6696F8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7257EFB-0B14-6C46-BB4A-A8F2E5786A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E74C964-D41B-2E45-BF09-A25AA6A606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9E5435-93AC-0448-925B-A0E7A357C3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8F4356-118E-B440-9E2A-89246D842E5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8AFCA6-7F3D-AD4D-9588-741243C8C41B}"/>
              </a:ext>
            </a:extLst>
          </p:cNvPr>
          <p:cNvSpPr>
            <a:spLocks noGrp="1"/>
          </p:cNvSpPr>
          <p:nvPr>
            <p:ph type="dt" sz="half" idx="10"/>
          </p:nvPr>
        </p:nvSpPr>
        <p:spPr/>
        <p:txBody>
          <a:bodyPr/>
          <a:lstStyle/>
          <a:p>
            <a:fld id="{D57252D9-0FF2-F540-B722-8AF98A82A174}" type="datetimeFigureOut">
              <a:rPr lang="en-US" smtClean="0"/>
              <a:t>10/3/21</a:t>
            </a:fld>
            <a:endParaRPr lang="en-US"/>
          </a:p>
        </p:txBody>
      </p:sp>
      <p:sp>
        <p:nvSpPr>
          <p:cNvPr id="8" name="Footer Placeholder 7">
            <a:extLst>
              <a:ext uri="{FF2B5EF4-FFF2-40B4-BE49-F238E27FC236}">
                <a16:creationId xmlns:a16="http://schemas.microsoft.com/office/drawing/2014/main" id="{BBD6CB1C-4CDE-8648-BD88-06E7C49598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1A18115-970E-7F43-9251-5EC9E917E791}"/>
              </a:ext>
            </a:extLst>
          </p:cNvPr>
          <p:cNvSpPr>
            <a:spLocks noGrp="1"/>
          </p:cNvSpPr>
          <p:nvPr>
            <p:ph type="sldNum" sz="quarter" idx="12"/>
          </p:nvPr>
        </p:nvSpPr>
        <p:spPr/>
        <p:txBody>
          <a:bodyPr/>
          <a:lstStyle/>
          <a:p>
            <a:fld id="{F773149A-2EF1-E748-A531-77D923DA9E28}" type="slidenum">
              <a:rPr lang="en-US" smtClean="0"/>
              <a:t>‹#›</a:t>
            </a:fld>
            <a:endParaRPr lang="en-US"/>
          </a:p>
        </p:txBody>
      </p:sp>
    </p:spTree>
    <p:extLst>
      <p:ext uri="{BB962C8B-B14F-4D97-AF65-F5344CB8AC3E}">
        <p14:creationId xmlns:p14="http://schemas.microsoft.com/office/powerpoint/2010/main" val="1103182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865F5-A033-E241-8C05-0DE887C37B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605788-61F9-BE40-9A50-0D568FE8FA67}"/>
              </a:ext>
            </a:extLst>
          </p:cNvPr>
          <p:cNvSpPr>
            <a:spLocks noGrp="1"/>
          </p:cNvSpPr>
          <p:nvPr>
            <p:ph type="dt" sz="half" idx="10"/>
          </p:nvPr>
        </p:nvSpPr>
        <p:spPr/>
        <p:txBody>
          <a:bodyPr/>
          <a:lstStyle/>
          <a:p>
            <a:fld id="{D57252D9-0FF2-F540-B722-8AF98A82A174}" type="datetimeFigureOut">
              <a:rPr lang="en-US" smtClean="0"/>
              <a:t>10/3/21</a:t>
            </a:fld>
            <a:endParaRPr lang="en-US"/>
          </a:p>
        </p:txBody>
      </p:sp>
      <p:sp>
        <p:nvSpPr>
          <p:cNvPr id="4" name="Footer Placeholder 3">
            <a:extLst>
              <a:ext uri="{FF2B5EF4-FFF2-40B4-BE49-F238E27FC236}">
                <a16:creationId xmlns:a16="http://schemas.microsoft.com/office/drawing/2014/main" id="{0BC3D558-F261-6A44-9827-0C3BBF43AED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14448EF-2876-1E47-84EE-0323DF11B562}"/>
              </a:ext>
            </a:extLst>
          </p:cNvPr>
          <p:cNvSpPr>
            <a:spLocks noGrp="1"/>
          </p:cNvSpPr>
          <p:nvPr>
            <p:ph type="sldNum" sz="quarter" idx="12"/>
          </p:nvPr>
        </p:nvSpPr>
        <p:spPr/>
        <p:txBody>
          <a:bodyPr/>
          <a:lstStyle/>
          <a:p>
            <a:fld id="{F773149A-2EF1-E748-A531-77D923DA9E28}" type="slidenum">
              <a:rPr lang="en-US" smtClean="0"/>
              <a:t>‹#›</a:t>
            </a:fld>
            <a:endParaRPr lang="en-US"/>
          </a:p>
        </p:txBody>
      </p:sp>
    </p:spTree>
    <p:extLst>
      <p:ext uri="{BB962C8B-B14F-4D97-AF65-F5344CB8AC3E}">
        <p14:creationId xmlns:p14="http://schemas.microsoft.com/office/powerpoint/2010/main" val="1436785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7EBB70-82A9-A248-A4EB-60A0B4178A54}"/>
              </a:ext>
            </a:extLst>
          </p:cNvPr>
          <p:cNvSpPr>
            <a:spLocks noGrp="1"/>
          </p:cNvSpPr>
          <p:nvPr>
            <p:ph type="dt" sz="half" idx="10"/>
          </p:nvPr>
        </p:nvSpPr>
        <p:spPr/>
        <p:txBody>
          <a:bodyPr/>
          <a:lstStyle/>
          <a:p>
            <a:fld id="{D57252D9-0FF2-F540-B722-8AF98A82A174}" type="datetimeFigureOut">
              <a:rPr lang="en-US" smtClean="0"/>
              <a:t>10/3/21</a:t>
            </a:fld>
            <a:endParaRPr lang="en-US"/>
          </a:p>
        </p:txBody>
      </p:sp>
      <p:sp>
        <p:nvSpPr>
          <p:cNvPr id="3" name="Footer Placeholder 2">
            <a:extLst>
              <a:ext uri="{FF2B5EF4-FFF2-40B4-BE49-F238E27FC236}">
                <a16:creationId xmlns:a16="http://schemas.microsoft.com/office/drawing/2014/main" id="{B58A0EDA-D08A-BD4D-A7E7-72F15CD603E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E2EF49F-2F45-C54B-A7B4-1130667E697B}"/>
              </a:ext>
            </a:extLst>
          </p:cNvPr>
          <p:cNvSpPr>
            <a:spLocks noGrp="1"/>
          </p:cNvSpPr>
          <p:nvPr>
            <p:ph type="sldNum" sz="quarter" idx="12"/>
          </p:nvPr>
        </p:nvSpPr>
        <p:spPr/>
        <p:txBody>
          <a:bodyPr/>
          <a:lstStyle/>
          <a:p>
            <a:fld id="{F773149A-2EF1-E748-A531-77D923DA9E28}" type="slidenum">
              <a:rPr lang="en-US" smtClean="0"/>
              <a:t>‹#›</a:t>
            </a:fld>
            <a:endParaRPr lang="en-US"/>
          </a:p>
        </p:txBody>
      </p:sp>
    </p:spTree>
    <p:extLst>
      <p:ext uri="{BB962C8B-B14F-4D97-AF65-F5344CB8AC3E}">
        <p14:creationId xmlns:p14="http://schemas.microsoft.com/office/powerpoint/2010/main" val="3169503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4B4C2-FD3E-774A-A5C2-34D3B6848B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A71CEB8-8CB5-A84F-85C6-DFC1662FCE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C91BE94-7824-E64E-8827-56284F61C6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0D2784-679E-8B4C-AF9D-9E697B0B3932}"/>
              </a:ext>
            </a:extLst>
          </p:cNvPr>
          <p:cNvSpPr>
            <a:spLocks noGrp="1"/>
          </p:cNvSpPr>
          <p:nvPr>
            <p:ph type="dt" sz="half" idx="10"/>
          </p:nvPr>
        </p:nvSpPr>
        <p:spPr/>
        <p:txBody>
          <a:bodyPr/>
          <a:lstStyle/>
          <a:p>
            <a:fld id="{D57252D9-0FF2-F540-B722-8AF98A82A174}" type="datetimeFigureOut">
              <a:rPr lang="en-US" smtClean="0"/>
              <a:t>10/3/21</a:t>
            </a:fld>
            <a:endParaRPr lang="en-US"/>
          </a:p>
        </p:txBody>
      </p:sp>
      <p:sp>
        <p:nvSpPr>
          <p:cNvPr id="6" name="Footer Placeholder 5">
            <a:extLst>
              <a:ext uri="{FF2B5EF4-FFF2-40B4-BE49-F238E27FC236}">
                <a16:creationId xmlns:a16="http://schemas.microsoft.com/office/drawing/2014/main" id="{BAEE46BA-13A6-1F4E-98DE-66CC7E568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DFC8D2-A10E-4C49-BAF0-ED51E726272E}"/>
              </a:ext>
            </a:extLst>
          </p:cNvPr>
          <p:cNvSpPr>
            <a:spLocks noGrp="1"/>
          </p:cNvSpPr>
          <p:nvPr>
            <p:ph type="sldNum" sz="quarter" idx="12"/>
          </p:nvPr>
        </p:nvSpPr>
        <p:spPr/>
        <p:txBody>
          <a:bodyPr/>
          <a:lstStyle/>
          <a:p>
            <a:fld id="{F773149A-2EF1-E748-A531-77D923DA9E28}" type="slidenum">
              <a:rPr lang="en-US" smtClean="0"/>
              <a:t>‹#›</a:t>
            </a:fld>
            <a:endParaRPr lang="en-US"/>
          </a:p>
        </p:txBody>
      </p:sp>
    </p:spTree>
    <p:extLst>
      <p:ext uri="{BB962C8B-B14F-4D97-AF65-F5344CB8AC3E}">
        <p14:creationId xmlns:p14="http://schemas.microsoft.com/office/powerpoint/2010/main" val="390239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C2609-3E9E-F34C-ADC9-D8A0CEE340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6994A01-2C46-8C4D-A81F-1E345929BF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5D9119-42FC-6C4E-BD64-76E51B0E1E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1CA6DF-9042-EF4C-AAEB-2BF78605016E}"/>
              </a:ext>
            </a:extLst>
          </p:cNvPr>
          <p:cNvSpPr>
            <a:spLocks noGrp="1"/>
          </p:cNvSpPr>
          <p:nvPr>
            <p:ph type="dt" sz="half" idx="10"/>
          </p:nvPr>
        </p:nvSpPr>
        <p:spPr/>
        <p:txBody>
          <a:bodyPr/>
          <a:lstStyle/>
          <a:p>
            <a:fld id="{D57252D9-0FF2-F540-B722-8AF98A82A174}" type="datetimeFigureOut">
              <a:rPr lang="en-US" smtClean="0"/>
              <a:t>10/3/21</a:t>
            </a:fld>
            <a:endParaRPr lang="en-US"/>
          </a:p>
        </p:txBody>
      </p:sp>
      <p:sp>
        <p:nvSpPr>
          <p:cNvPr id="6" name="Footer Placeholder 5">
            <a:extLst>
              <a:ext uri="{FF2B5EF4-FFF2-40B4-BE49-F238E27FC236}">
                <a16:creationId xmlns:a16="http://schemas.microsoft.com/office/drawing/2014/main" id="{CFC2D2CF-0668-694F-B111-11B1F98A65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382D17-EB03-4840-88AA-0FE0755B0BB3}"/>
              </a:ext>
            </a:extLst>
          </p:cNvPr>
          <p:cNvSpPr>
            <a:spLocks noGrp="1"/>
          </p:cNvSpPr>
          <p:nvPr>
            <p:ph type="sldNum" sz="quarter" idx="12"/>
          </p:nvPr>
        </p:nvSpPr>
        <p:spPr/>
        <p:txBody>
          <a:bodyPr/>
          <a:lstStyle/>
          <a:p>
            <a:fld id="{F773149A-2EF1-E748-A531-77D923DA9E28}" type="slidenum">
              <a:rPr lang="en-US" smtClean="0"/>
              <a:t>‹#›</a:t>
            </a:fld>
            <a:endParaRPr lang="en-US"/>
          </a:p>
        </p:txBody>
      </p:sp>
    </p:spTree>
    <p:extLst>
      <p:ext uri="{BB962C8B-B14F-4D97-AF65-F5344CB8AC3E}">
        <p14:creationId xmlns:p14="http://schemas.microsoft.com/office/powerpoint/2010/main" val="3005000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948312-43D7-5E43-96D4-04ABE5B316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E6B7DB-0A1E-0141-A22E-CCAC30D056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06D70C-B1F1-C349-9A03-19E05E126C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7252D9-0FF2-F540-B722-8AF98A82A174}" type="datetimeFigureOut">
              <a:rPr lang="en-US" smtClean="0"/>
              <a:t>10/3/21</a:t>
            </a:fld>
            <a:endParaRPr lang="en-US"/>
          </a:p>
        </p:txBody>
      </p:sp>
      <p:sp>
        <p:nvSpPr>
          <p:cNvPr id="5" name="Footer Placeholder 4">
            <a:extLst>
              <a:ext uri="{FF2B5EF4-FFF2-40B4-BE49-F238E27FC236}">
                <a16:creationId xmlns:a16="http://schemas.microsoft.com/office/drawing/2014/main" id="{857E0309-ADF6-F043-A2CF-5166F5428F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E0C8B6-5782-114D-8C31-0DFF410A37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73149A-2EF1-E748-A531-77D923DA9E28}" type="slidenum">
              <a:rPr lang="en-US" smtClean="0"/>
              <a:t>‹#›</a:t>
            </a:fld>
            <a:endParaRPr lang="en-US"/>
          </a:p>
        </p:txBody>
      </p:sp>
    </p:spTree>
    <p:extLst>
      <p:ext uri="{BB962C8B-B14F-4D97-AF65-F5344CB8AC3E}">
        <p14:creationId xmlns:p14="http://schemas.microsoft.com/office/powerpoint/2010/main" val="1221030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38+ Free Powerpoint Backgrounds | Free &amp; Premium Templates">
            <a:extLst>
              <a:ext uri="{FF2B5EF4-FFF2-40B4-BE49-F238E27FC236}">
                <a16:creationId xmlns:a16="http://schemas.microsoft.com/office/drawing/2014/main" id="{77CFC903-1E8C-4345-B8D4-A8D7602F72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3101"/>
          <a:stretch/>
        </p:blipFill>
        <p:spPr bwMode="auto">
          <a:xfrm>
            <a:off x="-1" y="190"/>
            <a:ext cx="8128855" cy="5291194"/>
          </a:xfrm>
          <a:prstGeom prst="rect">
            <a:avLst/>
          </a:prstGeom>
          <a:noFill/>
          <a:extLst>
            <a:ext uri="{909E8E84-426E-40DD-AFC4-6F175D3DCCD1}">
              <a14:hiddenFill xmlns:a14="http://schemas.microsoft.com/office/drawing/2010/main">
                <a:solidFill>
                  <a:srgbClr val="FFFFFF"/>
                </a:solidFill>
              </a14:hiddenFill>
            </a:ext>
          </a:extLst>
        </p:spPr>
      </p:pic>
      <p:sp>
        <p:nvSpPr>
          <p:cNvPr id="139" name="Rectangle 138">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Rectangle 140">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55910-6135-6C46-B9C4-714F66502A24}"/>
              </a:ext>
            </a:extLst>
          </p:cNvPr>
          <p:cNvSpPr>
            <a:spLocks noGrp="1"/>
          </p:cNvSpPr>
          <p:nvPr>
            <p:ph type="ctrTitle"/>
          </p:nvPr>
        </p:nvSpPr>
        <p:spPr>
          <a:xfrm>
            <a:off x="699715" y="5635366"/>
            <a:ext cx="7091299" cy="898581"/>
          </a:xfrm>
        </p:spPr>
        <p:txBody>
          <a:bodyPr anchor="ctr">
            <a:normAutofit/>
          </a:bodyPr>
          <a:lstStyle/>
          <a:p>
            <a:pPr algn="l"/>
            <a:endParaRPr lang="en-US" sz="4000">
              <a:solidFill>
                <a:srgbClr val="FFFFFF"/>
              </a:solidFill>
            </a:endParaRPr>
          </a:p>
        </p:txBody>
      </p:sp>
      <p:sp>
        <p:nvSpPr>
          <p:cNvPr id="143" name="Rectangle 142">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48BF2FD-1626-BE4D-B7C3-19DCA9F762EE}"/>
              </a:ext>
            </a:extLst>
          </p:cNvPr>
          <p:cNvSpPr>
            <a:spLocks noGrp="1"/>
          </p:cNvSpPr>
          <p:nvPr>
            <p:ph type="subTitle" idx="1"/>
          </p:nvPr>
        </p:nvSpPr>
        <p:spPr>
          <a:xfrm>
            <a:off x="8571507" y="5669430"/>
            <a:ext cx="3291839" cy="830453"/>
          </a:xfrm>
        </p:spPr>
        <p:txBody>
          <a:bodyPr anchor="ctr">
            <a:normAutofit/>
          </a:bodyPr>
          <a:lstStyle/>
          <a:p>
            <a:pPr algn="l"/>
            <a:endParaRPr lang="en-US" sz="2000">
              <a:solidFill>
                <a:srgbClr val="FFFFFF"/>
              </a:solidFill>
            </a:endParaRPr>
          </a:p>
        </p:txBody>
      </p:sp>
      <p:pic>
        <p:nvPicPr>
          <p:cNvPr id="1028" name="Picture 4" descr="The Good Shepherd Art Print by Greg Olsen">
            <a:extLst>
              <a:ext uri="{FF2B5EF4-FFF2-40B4-BE49-F238E27FC236}">
                <a16:creationId xmlns:a16="http://schemas.microsoft.com/office/drawing/2014/main" id="{100F09E1-8215-D64E-9418-5CF070D6A4C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377" b="2"/>
          <a:stretch/>
        </p:blipFill>
        <p:spPr bwMode="auto">
          <a:xfrm>
            <a:off x="8128856" y="1"/>
            <a:ext cx="4063143" cy="529138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09AF8A9-B192-534D-B9DC-0030C92B3AC0}"/>
              </a:ext>
            </a:extLst>
          </p:cNvPr>
          <p:cNvSpPr txBox="1"/>
          <p:nvPr/>
        </p:nvSpPr>
        <p:spPr>
          <a:xfrm>
            <a:off x="1743855" y="1566616"/>
            <a:ext cx="4761368" cy="1261884"/>
          </a:xfrm>
          <a:prstGeom prst="rect">
            <a:avLst/>
          </a:prstGeom>
          <a:noFill/>
        </p:spPr>
        <p:txBody>
          <a:bodyPr wrap="none" rtlCol="0">
            <a:spAutoFit/>
          </a:bodyPr>
          <a:lstStyle/>
          <a:p>
            <a:r>
              <a:rPr lang="en-US" sz="4000" b="1" dirty="0"/>
              <a:t>The Shepherd’s Heart</a:t>
            </a:r>
            <a:endParaRPr lang="en-US" sz="4000" dirty="0"/>
          </a:p>
          <a:p>
            <a:endParaRPr lang="en-US" dirty="0"/>
          </a:p>
          <a:p>
            <a:pPr algn="ctr"/>
            <a:endParaRPr lang="en-US" dirty="0"/>
          </a:p>
        </p:txBody>
      </p:sp>
    </p:spTree>
    <p:extLst>
      <p:ext uri="{BB962C8B-B14F-4D97-AF65-F5344CB8AC3E}">
        <p14:creationId xmlns:p14="http://schemas.microsoft.com/office/powerpoint/2010/main" val="3192352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38+ Free Powerpoint Backgrounds | Free &amp; Premium Templates">
            <a:extLst>
              <a:ext uri="{FF2B5EF4-FFF2-40B4-BE49-F238E27FC236}">
                <a16:creationId xmlns:a16="http://schemas.microsoft.com/office/drawing/2014/main" id="{77CFC903-1E8C-4345-B8D4-A8D7602F72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3101"/>
          <a:stretch/>
        </p:blipFill>
        <p:spPr bwMode="auto">
          <a:xfrm>
            <a:off x="0" y="0"/>
            <a:ext cx="12192001" cy="5291194"/>
          </a:xfrm>
          <a:prstGeom prst="rect">
            <a:avLst/>
          </a:prstGeom>
          <a:noFill/>
          <a:extLst>
            <a:ext uri="{909E8E84-426E-40DD-AFC4-6F175D3DCCD1}">
              <a14:hiddenFill xmlns:a14="http://schemas.microsoft.com/office/drawing/2010/main">
                <a:solidFill>
                  <a:srgbClr val="FFFFFF"/>
                </a:solidFill>
              </a14:hiddenFill>
            </a:ext>
          </a:extLst>
        </p:spPr>
      </p:pic>
      <p:sp>
        <p:nvSpPr>
          <p:cNvPr id="139" name="Rectangle 138">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Rectangle 140">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55910-6135-6C46-B9C4-714F66502A24}"/>
              </a:ext>
            </a:extLst>
          </p:cNvPr>
          <p:cNvSpPr>
            <a:spLocks noGrp="1"/>
          </p:cNvSpPr>
          <p:nvPr>
            <p:ph type="ctrTitle"/>
          </p:nvPr>
        </p:nvSpPr>
        <p:spPr>
          <a:xfrm>
            <a:off x="699715" y="5635366"/>
            <a:ext cx="7091299" cy="898581"/>
          </a:xfrm>
        </p:spPr>
        <p:txBody>
          <a:bodyPr anchor="ctr">
            <a:normAutofit/>
          </a:bodyPr>
          <a:lstStyle/>
          <a:p>
            <a:pPr algn="l"/>
            <a:endParaRPr lang="en-US" sz="4000">
              <a:solidFill>
                <a:srgbClr val="FFFFFF"/>
              </a:solidFill>
            </a:endParaRPr>
          </a:p>
        </p:txBody>
      </p:sp>
      <p:sp>
        <p:nvSpPr>
          <p:cNvPr id="143" name="Rectangle 142">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48BF2FD-1626-BE4D-B7C3-19DCA9F762EE}"/>
              </a:ext>
            </a:extLst>
          </p:cNvPr>
          <p:cNvSpPr>
            <a:spLocks noGrp="1"/>
          </p:cNvSpPr>
          <p:nvPr>
            <p:ph type="subTitle" idx="1"/>
          </p:nvPr>
        </p:nvSpPr>
        <p:spPr>
          <a:xfrm>
            <a:off x="8571507" y="5669430"/>
            <a:ext cx="3291839" cy="830453"/>
          </a:xfrm>
        </p:spPr>
        <p:txBody>
          <a:bodyPr anchor="ctr">
            <a:normAutofit/>
          </a:bodyPr>
          <a:lstStyle/>
          <a:p>
            <a:pPr algn="l"/>
            <a:endParaRPr lang="en-US" sz="2000">
              <a:solidFill>
                <a:srgbClr val="FFFFFF"/>
              </a:solidFill>
            </a:endParaRPr>
          </a:p>
        </p:txBody>
      </p:sp>
      <p:sp>
        <p:nvSpPr>
          <p:cNvPr id="4" name="TextBox 3">
            <a:extLst>
              <a:ext uri="{FF2B5EF4-FFF2-40B4-BE49-F238E27FC236}">
                <a16:creationId xmlns:a16="http://schemas.microsoft.com/office/drawing/2014/main" id="{C09AF8A9-B192-534D-B9DC-0030C92B3AC0}"/>
              </a:ext>
            </a:extLst>
          </p:cNvPr>
          <p:cNvSpPr txBox="1"/>
          <p:nvPr/>
        </p:nvSpPr>
        <p:spPr>
          <a:xfrm>
            <a:off x="494270" y="821431"/>
            <a:ext cx="12604752" cy="369332"/>
          </a:xfrm>
          <a:prstGeom prst="rect">
            <a:avLst/>
          </a:prstGeom>
          <a:noFill/>
        </p:spPr>
        <p:txBody>
          <a:bodyPr wrap="square" rtlCol="0">
            <a:spAutoFit/>
          </a:bodyPr>
          <a:lstStyle/>
          <a:p>
            <a:r>
              <a:rPr lang="en-US" dirty="0"/>
              <a:t> </a:t>
            </a:r>
          </a:p>
        </p:txBody>
      </p:sp>
      <p:grpSp>
        <p:nvGrpSpPr>
          <p:cNvPr id="11" name="Group 10">
            <a:extLst>
              <a:ext uri="{FF2B5EF4-FFF2-40B4-BE49-F238E27FC236}">
                <a16:creationId xmlns:a16="http://schemas.microsoft.com/office/drawing/2014/main" id="{D3B7A771-217C-3044-96C0-BFEC1723A4CB}"/>
              </a:ext>
            </a:extLst>
          </p:cNvPr>
          <p:cNvGrpSpPr/>
          <p:nvPr/>
        </p:nvGrpSpPr>
        <p:grpSpPr>
          <a:xfrm>
            <a:off x="2916195" y="821431"/>
            <a:ext cx="4221945" cy="4082539"/>
            <a:chOff x="0" y="0"/>
            <a:chExt cx="2419350" cy="2772720"/>
          </a:xfrm>
        </p:grpSpPr>
        <p:sp>
          <p:nvSpPr>
            <p:cNvPr id="12" name="Isosceles Triangle 2">
              <a:extLst>
                <a:ext uri="{FF2B5EF4-FFF2-40B4-BE49-F238E27FC236}">
                  <a16:creationId xmlns:a16="http://schemas.microsoft.com/office/drawing/2014/main" id="{24397A10-9CAE-754F-A3E8-0C770DFECE7E}"/>
                </a:ext>
              </a:extLst>
            </p:cNvPr>
            <p:cNvSpPr/>
            <p:nvPr/>
          </p:nvSpPr>
          <p:spPr>
            <a:xfrm>
              <a:off x="0" y="0"/>
              <a:ext cx="2419350" cy="2286000"/>
            </a:xfrm>
            <a:prstGeom prst="triangle">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Text Box 2">
              <a:extLst>
                <a:ext uri="{FF2B5EF4-FFF2-40B4-BE49-F238E27FC236}">
                  <a16:creationId xmlns:a16="http://schemas.microsoft.com/office/drawing/2014/main" id="{06B659C7-D0AC-8D4C-8A74-679B225596AB}"/>
                </a:ext>
              </a:extLst>
            </p:cNvPr>
            <p:cNvSpPr txBox="1">
              <a:spLocks noChangeArrowheads="1"/>
            </p:cNvSpPr>
            <p:nvPr/>
          </p:nvSpPr>
          <p:spPr bwMode="auto">
            <a:xfrm rot="17981660">
              <a:off x="-106193" y="733457"/>
              <a:ext cx="1191895" cy="521970"/>
            </a:xfrm>
            <a:prstGeom prst="rect">
              <a:avLst/>
            </a:prstGeom>
            <a:noFill/>
            <a:ln w="9525">
              <a:noFill/>
              <a:miter lim="800000"/>
              <a:headEnd/>
              <a:tailEnd/>
            </a:ln>
          </p:spPr>
          <p:txBody>
            <a:bodyPr rot="0" vert="horz" wrap="square" lIns="91440" tIns="45720" rIns="91440" bIns="45720" anchor="t" anchorCtr="0">
              <a:noAutofit/>
            </a:bodyPr>
            <a:lstStyle/>
            <a:p>
              <a:pPr marL="0" marR="0" algn="ctr">
                <a:lnSpc>
                  <a:spcPct val="106000"/>
                </a:lnSpc>
                <a:spcBef>
                  <a:spcPts val="0"/>
                </a:spcBef>
                <a:spcAft>
                  <a:spcPts val="800"/>
                </a:spcAft>
              </a:pPr>
              <a:r>
                <a:rPr lang="en-US" sz="2600" dirty="0">
                  <a:effectLst/>
                  <a:latin typeface="Calibri" panose="020F0502020204030204" pitchFamily="34" charset="0"/>
                  <a:ea typeface="Calibri" panose="020F0502020204030204" pitchFamily="34" charset="0"/>
                  <a:cs typeface="Times New Roman" panose="02020603050405020304" pitchFamily="18" charset="0"/>
                </a:rPr>
                <a:t>Words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 Box 5">
              <a:extLst>
                <a:ext uri="{FF2B5EF4-FFF2-40B4-BE49-F238E27FC236}">
                  <a16:creationId xmlns:a16="http://schemas.microsoft.com/office/drawing/2014/main" id="{3BDD38BA-7B3B-6440-B5A0-5192B15468A7}"/>
                </a:ext>
              </a:extLst>
            </p:cNvPr>
            <p:cNvSpPr txBox="1">
              <a:spLocks noChangeArrowheads="1"/>
            </p:cNvSpPr>
            <p:nvPr/>
          </p:nvSpPr>
          <p:spPr bwMode="auto">
            <a:xfrm rot="3788321">
              <a:off x="1344922" y="772371"/>
              <a:ext cx="1219835" cy="465455"/>
            </a:xfrm>
            <a:prstGeom prst="rect">
              <a:avLst/>
            </a:prstGeom>
            <a:noFill/>
            <a:ln w="9525">
              <a:noFill/>
              <a:miter lim="800000"/>
              <a:headEnd/>
              <a:tailEnd/>
            </a:ln>
          </p:spPr>
          <p:txBody>
            <a:bodyPr rot="0" vert="horz" wrap="square" lIns="91440" tIns="45720" rIns="91440" bIns="45720" anchor="t" anchorCtr="0">
              <a:noAutofit/>
            </a:bodyPr>
            <a:lstStyle/>
            <a:p>
              <a:pPr marL="0" marR="0" algn="ctr">
                <a:lnSpc>
                  <a:spcPct val="106000"/>
                </a:lnSpc>
                <a:spcBef>
                  <a:spcPts val="0"/>
                </a:spcBef>
                <a:spcAft>
                  <a:spcPts val="800"/>
                </a:spcAft>
              </a:pPr>
              <a:r>
                <a:rPr lang="en-US" sz="2600" dirty="0">
                  <a:effectLst/>
                  <a:latin typeface="Calibri" panose="020F0502020204030204" pitchFamily="34" charset="0"/>
                  <a:ea typeface="Calibri" panose="020F0502020204030204" pitchFamily="34" charset="0"/>
                  <a:cs typeface="Times New Roman" panose="02020603050405020304" pitchFamily="18" charset="0"/>
                </a:rPr>
                <a:t>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 Box 6">
              <a:extLst>
                <a:ext uri="{FF2B5EF4-FFF2-40B4-BE49-F238E27FC236}">
                  <a16:creationId xmlns:a16="http://schemas.microsoft.com/office/drawing/2014/main" id="{3E0BB9B1-917F-9A49-BA7E-4C4680ED4D58}"/>
                </a:ext>
              </a:extLst>
            </p:cNvPr>
            <p:cNvSpPr txBox="1">
              <a:spLocks noChangeArrowheads="1"/>
            </p:cNvSpPr>
            <p:nvPr/>
          </p:nvSpPr>
          <p:spPr bwMode="auto">
            <a:xfrm>
              <a:off x="486720" y="2307265"/>
              <a:ext cx="1468120" cy="465455"/>
            </a:xfrm>
            <a:prstGeom prst="rect">
              <a:avLst/>
            </a:prstGeom>
            <a:noFill/>
            <a:ln w="9525">
              <a:noFill/>
              <a:miter lim="800000"/>
              <a:headEnd/>
              <a:tailEnd/>
            </a:ln>
          </p:spPr>
          <p:txBody>
            <a:bodyPr rot="0" vert="horz" wrap="square" lIns="91440" tIns="45720" rIns="91440" bIns="45720" anchor="t" anchorCtr="0">
              <a:noAutofit/>
            </a:bodyPr>
            <a:lstStyle/>
            <a:p>
              <a:pPr marL="0" marR="0" algn="ctr">
                <a:lnSpc>
                  <a:spcPct val="106000"/>
                </a:lnSpc>
                <a:spcBef>
                  <a:spcPts val="0"/>
                </a:spcBef>
                <a:spcAft>
                  <a:spcPts val="800"/>
                </a:spcAft>
              </a:pPr>
              <a:r>
                <a:rPr lang="en-US" sz="2600">
                  <a:effectLst/>
                  <a:latin typeface="Calibri" panose="020F0502020204030204" pitchFamily="34" charset="0"/>
                  <a:ea typeface="Calibri" panose="020F0502020204030204" pitchFamily="34" charset="0"/>
                  <a:cs typeface="Times New Roman" panose="02020603050405020304" pitchFamily="18" charset="0"/>
                </a:rPr>
                <a:t>Attitude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 Box 7">
              <a:extLst>
                <a:ext uri="{FF2B5EF4-FFF2-40B4-BE49-F238E27FC236}">
                  <a16:creationId xmlns:a16="http://schemas.microsoft.com/office/drawing/2014/main" id="{216824DD-8ACC-214B-9E61-6BE398D0FA9B}"/>
                </a:ext>
              </a:extLst>
            </p:cNvPr>
            <p:cNvSpPr txBox="1">
              <a:spLocks noChangeArrowheads="1"/>
            </p:cNvSpPr>
            <p:nvPr/>
          </p:nvSpPr>
          <p:spPr bwMode="auto">
            <a:xfrm>
              <a:off x="478465" y="1201480"/>
              <a:ext cx="1476375" cy="962025"/>
            </a:xfrm>
            <a:prstGeom prst="rect">
              <a:avLst/>
            </a:prstGeom>
            <a:noFill/>
            <a:ln w="9525">
              <a:noFill/>
              <a:miter lim="800000"/>
              <a:headEnd/>
              <a:tailEnd/>
            </a:ln>
          </p:spPr>
          <p:txBody>
            <a:bodyPr rot="0" vert="horz" wrap="square" lIns="91440" tIns="45720" rIns="91440" bIns="45720" anchor="t" anchorCtr="0">
              <a:noAutofit/>
            </a:bodyPr>
            <a:lstStyle/>
            <a:p>
              <a:pPr marL="0" marR="0" algn="ctr">
                <a:lnSpc>
                  <a:spcPct val="106000"/>
                </a:lnSpc>
                <a:spcBef>
                  <a:spcPts val="0"/>
                </a:spcBef>
                <a:spcAft>
                  <a:spcPts val="80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The Heart of the Shepherd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2202783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38+ Free Powerpoint Backgrounds | Free &amp; Premium Templates">
            <a:extLst>
              <a:ext uri="{FF2B5EF4-FFF2-40B4-BE49-F238E27FC236}">
                <a16:creationId xmlns:a16="http://schemas.microsoft.com/office/drawing/2014/main" id="{77CFC903-1E8C-4345-B8D4-A8D7602F72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3101"/>
          <a:stretch/>
        </p:blipFill>
        <p:spPr bwMode="auto">
          <a:xfrm>
            <a:off x="-1" y="190"/>
            <a:ext cx="12192001" cy="5291194"/>
          </a:xfrm>
          <a:prstGeom prst="rect">
            <a:avLst/>
          </a:prstGeom>
          <a:noFill/>
          <a:extLst>
            <a:ext uri="{909E8E84-426E-40DD-AFC4-6F175D3DCCD1}">
              <a14:hiddenFill xmlns:a14="http://schemas.microsoft.com/office/drawing/2010/main">
                <a:solidFill>
                  <a:srgbClr val="FFFFFF"/>
                </a:solidFill>
              </a14:hiddenFill>
            </a:ext>
          </a:extLst>
        </p:spPr>
      </p:pic>
      <p:sp>
        <p:nvSpPr>
          <p:cNvPr id="139" name="Rectangle 138">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Rectangle 140">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55910-6135-6C46-B9C4-714F66502A24}"/>
              </a:ext>
            </a:extLst>
          </p:cNvPr>
          <p:cNvSpPr>
            <a:spLocks noGrp="1"/>
          </p:cNvSpPr>
          <p:nvPr>
            <p:ph type="ctrTitle"/>
          </p:nvPr>
        </p:nvSpPr>
        <p:spPr>
          <a:xfrm>
            <a:off x="699715" y="5635366"/>
            <a:ext cx="7091299" cy="898581"/>
          </a:xfrm>
        </p:spPr>
        <p:txBody>
          <a:bodyPr anchor="ctr">
            <a:normAutofit/>
          </a:bodyPr>
          <a:lstStyle/>
          <a:p>
            <a:pPr algn="l"/>
            <a:endParaRPr lang="en-US" sz="4000">
              <a:solidFill>
                <a:srgbClr val="FFFFFF"/>
              </a:solidFill>
            </a:endParaRPr>
          </a:p>
        </p:txBody>
      </p:sp>
      <p:sp>
        <p:nvSpPr>
          <p:cNvPr id="143" name="Rectangle 142">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48BF2FD-1626-BE4D-B7C3-19DCA9F762EE}"/>
              </a:ext>
            </a:extLst>
          </p:cNvPr>
          <p:cNvSpPr>
            <a:spLocks noGrp="1"/>
          </p:cNvSpPr>
          <p:nvPr>
            <p:ph type="subTitle" idx="1"/>
          </p:nvPr>
        </p:nvSpPr>
        <p:spPr>
          <a:xfrm>
            <a:off x="8571507" y="5669430"/>
            <a:ext cx="3291839" cy="830453"/>
          </a:xfrm>
        </p:spPr>
        <p:txBody>
          <a:bodyPr anchor="ctr">
            <a:normAutofit/>
          </a:bodyPr>
          <a:lstStyle/>
          <a:p>
            <a:pPr algn="l"/>
            <a:endParaRPr lang="en-US" sz="2000" dirty="0">
              <a:solidFill>
                <a:srgbClr val="FFFFFF"/>
              </a:solidFill>
            </a:endParaRPr>
          </a:p>
        </p:txBody>
      </p:sp>
      <p:sp>
        <p:nvSpPr>
          <p:cNvPr id="4" name="TextBox 3">
            <a:extLst>
              <a:ext uri="{FF2B5EF4-FFF2-40B4-BE49-F238E27FC236}">
                <a16:creationId xmlns:a16="http://schemas.microsoft.com/office/drawing/2014/main" id="{C09AF8A9-B192-534D-B9DC-0030C92B3AC0}"/>
              </a:ext>
            </a:extLst>
          </p:cNvPr>
          <p:cNvSpPr txBox="1"/>
          <p:nvPr/>
        </p:nvSpPr>
        <p:spPr>
          <a:xfrm>
            <a:off x="420129" y="599010"/>
            <a:ext cx="12604752" cy="923330"/>
          </a:xfrm>
          <a:prstGeom prst="rect">
            <a:avLst/>
          </a:prstGeom>
          <a:noFill/>
        </p:spPr>
        <p:txBody>
          <a:bodyPr wrap="square" rtlCol="0">
            <a:spAutoFit/>
          </a:bodyPr>
          <a:lstStyle/>
          <a:p>
            <a:r>
              <a:rPr lang="en-US" dirty="0"/>
              <a:t> </a:t>
            </a:r>
          </a:p>
          <a:p>
            <a:r>
              <a:rPr lang="en-US" sz="3200" dirty="0"/>
              <a:t>		</a:t>
            </a:r>
            <a:r>
              <a:rPr lang="en-US" sz="3600" b="1" dirty="0"/>
              <a:t>As you shepherd your people keep in mind……</a:t>
            </a:r>
            <a:r>
              <a:rPr lang="en-US" sz="3600" dirty="0"/>
              <a:t>	</a:t>
            </a:r>
          </a:p>
        </p:txBody>
      </p:sp>
      <p:sp>
        <p:nvSpPr>
          <p:cNvPr id="5" name="Rectangle 4">
            <a:extLst>
              <a:ext uri="{FF2B5EF4-FFF2-40B4-BE49-F238E27FC236}">
                <a16:creationId xmlns:a16="http://schemas.microsoft.com/office/drawing/2014/main" id="{2C4C5D10-7386-3445-9045-C6EE55439F2A}"/>
              </a:ext>
            </a:extLst>
          </p:cNvPr>
          <p:cNvSpPr/>
          <p:nvPr/>
        </p:nvSpPr>
        <p:spPr>
          <a:xfrm>
            <a:off x="420129" y="1745608"/>
            <a:ext cx="11565924" cy="3229667"/>
          </a:xfrm>
          <a:prstGeom prst="rect">
            <a:avLst/>
          </a:prstGeom>
        </p:spPr>
        <p:txBody>
          <a:bodyPr wrap="square">
            <a:spAutoFit/>
          </a:bodyPr>
          <a:lstStyle/>
          <a:p>
            <a:pPr marL="457200" indent="-457200">
              <a:lnSpc>
                <a:spcPct val="107000"/>
              </a:lnSpc>
              <a:spcAft>
                <a:spcPts val="800"/>
              </a:spcAft>
              <a:buFont typeface="Wingdings" pitchFamily="2" charset="2"/>
              <a:buChar char="ü"/>
            </a:pPr>
            <a:r>
              <a:rPr lang="en-US" sz="3200" dirty="0">
                <a:latin typeface="Calibri" panose="020F0502020204030204" pitchFamily="34" charset="0"/>
                <a:ea typeface="Calibri" panose="020F0502020204030204" pitchFamily="34" charset="0"/>
                <a:cs typeface="Times New Roman" panose="02020603050405020304" pitchFamily="18" charset="0"/>
              </a:rPr>
              <a:t>A faithful shepherd’s priority should be on the health of their flock, not the size of it.</a:t>
            </a:r>
          </a:p>
          <a:p>
            <a:pPr marL="457200" indent="-457200">
              <a:buFont typeface="Wingdings" pitchFamily="2" charset="2"/>
              <a:buChar char="ü"/>
            </a:pPr>
            <a:r>
              <a:rPr lang="en-US" sz="3200" dirty="0"/>
              <a:t>A shepherd doesn’t take a survey to see where the sheep </a:t>
            </a:r>
            <a:r>
              <a:rPr lang="en-US" sz="3200" i="1" u="sng" dirty="0"/>
              <a:t>want </a:t>
            </a:r>
            <a:r>
              <a:rPr lang="en-US" sz="3200" dirty="0"/>
              <a:t>to go; he leads them fearlessly, confidently, and boldly to where they </a:t>
            </a:r>
            <a:r>
              <a:rPr lang="en-US" sz="3200" i="1" u="sng" dirty="0"/>
              <a:t>need</a:t>
            </a:r>
            <a:r>
              <a:rPr lang="en-US" sz="3200" dirty="0"/>
              <a:t> to go.</a:t>
            </a:r>
          </a:p>
          <a:p>
            <a:pPr>
              <a:lnSpc>
                <a:spcPct val="107000"/>
              </a:lnSpc>
              <a:spcAft>
                <a:spcPts val="800"/>
              </a:spcAft>
            </a:pPr>
            <a:endParaRPr lang="en-US" sz="32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2" name="Picture 4" descr="The Good Shepherd Art Print by Greg Olsen">
            <a:extLst>
              <a:ext uri="{FF2B5EF4-FFF2-40B4-BE49-F238E27FC236}">
                <a16:creationId xmlns:a16="http://schemas.microsoft.com/office/drawing/2014/main" id="{9333686E-8886-4E46-935A-C7D4E42DB07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377" b="2"/>
          <a:stretch/>
        </p:blipFill>
        <p:spPr bwMode="auto">
          <a:xfrm>
            <a:off x="10490162" y="4600575"/>
            <a:ext cx="1537510" cy="20022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9664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38+ Free Powerpoint Backgrounds | Free &amp; Premium Templates">
            <a:extLst>
              <a:ext uri="{FF2B5EF4-FFF2-40B4-BE49-F238E27FC236}">
                <a16:creationId xmlns:a16="http://schemas.microsoft.com/office/drawing/2014/main" id="{77CFC903-1E8C-4345-B8D4-A8D7602F72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3101"/>
          <a:stretch/>
        </p:blipFill>
        <p:spPr bwMode="auto">
          <a:xfrm>
            <a:off x="-1" y="9665"/>
            <a:ext cx="12192001" cy="5291194"/>
          </a:xfrm>
          <a:prstGeom prst="rect">
            <a:avLst/>
          </a:prstGeom>
          <a:noFill/>
          <a:extLst>
            <a:ext uri="{909E8E84-426E-40DD-AFC4-6F175D3DCCD1}">
              <a14:hiddenFill xmlns:a14="http://schemas.microsoft.com/office/drawing/2010/main">
                <a:solidFill>
                  <a:srgbClr val="FFFFFF"/>
                </a:solidFill>
              </a14:hiddenFill>
            </a:ext>
          </a:extLst>
        </p:spPr>
      </p:pic>
      <p:sp>
        <p:nvSpPr>
          <p:cNvPr id="139" name="Rectangle 138">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Rectangle 140">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55910-6135-6C46-B9C4-714F66502A24}"/>
              </a:ext>
            </a:extLst>
          </p:cNvPr>
          <p:cNvSpPr>
            <a:spLocks noGrp="1"/>
          </p:cNvSpPr>
          <p:nvPr>
            <p:ph type="ctrTitle"/>
          </p:nvPr>
        </p:nvSpPr>
        <p:spPr>
          <a:xfrm>
            <a:off x="708906" y="5601302"/>
            <a:ext cx="7091299" cy="898581"/>
          </a:xfrm>
        </p:spPr>
        <p:txBody>
          <a:bodyPr anchor="ctr">
            <a:normAutofit/>
          </a:bodyPr>
          <a:lstStyle/>
          <a:p>
            <a:pPr algn="l"/>
            <a:endParaRPr lang="en-US" sz="4000" dirty="0">
              <a:solidFill>
                <a:srgbClr val="FFFFFF"/>
              </a:solidFill>
            </a:endParaRPr>
          </a:p>
        </p:txBody>
      </p:sp>
      <p:sp>
        <p:nvSpPr>
          <p:cNvPr id="143" name="Rectangle 142">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48BF2FD-1626-BE4D-B7C3-19DCA9F762EE}"/>
              </a:ext>
            </a:extLst>
          </p:cNvPr>
          <p:cNvSpPr>
            <a:spLocks noGrp="1"/>
          </p:cNvSpPr>
          <p:nvPr>
            <p:ph type="subTitle" idx="1"/>
          </p:nvPr>
        </p:nvSpPr>
        <p:spPr>
          <a:xfrm>
            <a:off x="8571507" y="5669430"/>
            <a:ext cx="3291839" cy="830453"/>
          </a:xfrm>
        </p:spPr>
        <p:txBody>
          <a:bodyPr anchor="ctr">
            <a:normAutofit/>
          </a:bodyPr>
          <a:lstStyle/>
          <a:p>
            <a:pPr algn="l"/>
            <a:endParaRPr lang="en-US" sz="2000">
              <a:solidFill>
                <a:srgbClr val="FFFFFF"/>
              </a:solidFill>
            </a:endParaRPr>
          </a:p>
        </p:txBody>
      </p:sp>
      <p:sp>
        <p:nvSpPr>
          <p:cNvPr id="4" name="TextBox 3">
            <a:extLst>
              <a:ext uri="{FF2B5EF4-FFF2-40B4-BE49-F238E27FC236}">
                <a16:creationId xmlns:a16="http://schemas.microsoft.com/office/drawing/2014/main" id="{C09AF8A9-B192-534D-B9DC-0030C92B3AC0}"/>
              </a:ext>
            </a:extLst>
          </p:cNvPr>
          <p:cNvSpPr txBox="1"/>
          <p:nvPr/>
        </p:nvSpPr>
        <p:spPr>
          <a:xfrm>
            <a:off x="271848" y="473923"/>
            <a:ext cx="12604752" cy="923330"/>
          </a:xfrm>
          <a:prstGeom prst="rect">
            <a:avLst/>
          </a:prstGeom>
          <a:noFill/>
        </p:spPr>
        <p:txBody>
          <a:bodyPr wrap="square" rtlCol="0">
            <a:spAutoFit/>
          </a:bodyPr>
          <a:lstStyle/>
          <a:p>
            <a:r>
              <a:rPr lang="en-US" dirty="0"/>
              <a:t> </a:t>
            </a:r>
          </a:p>
          <a:p>
            <a:r>
              <a:rPr lang="en-US" sz="3200" dirty="0"/>
              <a:t>		</a:t>
            </a:r>
            <a:r>
              <a:rPr lang="en-US" sz="3600" b="1" dirty="0"/>
              <a:t>As you shepherd your people keep in mind……</a:t>
            </a:r>
            <a:r>
              <a:rPr lang="en-US" sz="3600" dirty="0"/>
              <a:t>	</a:t>
            </a:r>
          </a:p>
        </p:txBody>
      </p:sp>
      <p:sp>
        <p:nvSpPr>
          <p:cNvPr id="5" name="Rectangle 4">
            <a:extLst>
              <a:ext uri="{FF2B5EF4-FFF2-40B4-BE49-F238E27FC236}">
                <a16:creationId xmlns:a16="http://schemas.microsoft.com/office/drawing/2014/main" id="{2C4C5D10-7386-3445-9045-C6EE55439F2A}"/>
              </a:ext>
            </a:extLst>
          </p:cNvPr>
          <p:cNvSpPr/>
          <p:nvPr/>
        </p:nvSpPr>
        <p:spPr>
          <a:xfrm>
            <a:off x="271848" y="1397253"/>
            <a:ext cx="11565924" cy="4694811"/>
          </a:xfrm>
          <a:prstGeom prst="rect">
            <a:avLst/>
          </a:prstGeom>
        </p:spPr>
        <p:txBody>
          <a:bodyPr wrap="square">
            <a:spAutoFit/>
          </a:bodyPr>
          <a:lstStyle/>
          <a:p>
            <a:pPr marL="457200" indent="-457200">
              <a:lnSpc>
                <a:spcPct val="107000"/>
              </a:lnSpc>
              <a:spcAft>
                <a:spcPts val="800"/>
              </a:spcAft>
              <a:buFont typeface="Wingdings" pitchFamily="2" charset="2"/>
              <a:buChar char="ü"/>
            </a:pPr>
            <a:r>
              <a:rPr lang="en-US" sz="3200" dirty="0"/>
              <a:t>A shepherd is </a:t>
            </a:r>
            <a:r>
              <a:rPr lang="en-US" sz="3200"/>
              <a:t>out in front </a:t>
            </a:r>
            <a:r>
              <a:rPr lang="en-US" sz="3200" dirty="0"/>
              <a:t>of his sheep leading the way.  He is leading, not pushing.  Lead and love your flock, don’t herd them.</a:t>
            </a:r>
          </a:p>
          <a:p>
            <a:pPr marL="457200" indent="-457200">
              <a:lnSpc>
                <a:spcPct val="107000"/>
              </a:lnSpc>
              <a:spcAft>
                <a:spcPts val="800"/>
              </a:spcAft>
              <a:buFont typeface="Wingdings" pitchFamily="2" charset="2"/>
              <a:buChar char="ü"/>
            </a:pPr>
            <a:r>
              <a:rPr lang="en-US" sz="3200" dirty="0"/>
              <a:t>Be a good preacher but an even greater shepherd to your people.</a:t>
            </a:r>
          </a:p>
          <a:p>
            <a:pPr marL="457200" indent="-457200">
              <a:lnSpc>
                <a:spcPct val="107000"/>
              </a:lnSpc>
              <a:spcAft>
                <a:spcPts val="800"/>
              </a:spcAft>
              <a:buFont typeface="Wingdings" pitchFamily="2" charset="2"/>
              <a:buChar char="ü"/>
            </a:pPr>
            <a:r>
              <a:rPr lang="en-US" sz="3200" dirty="0"/>
              <a:t>Pray with them, cry with them, sit with them, be there for them in celebration and tragedy. Challenge them, serve with them, and love them to Jesus.</a:t>
            </a:r>
          </a:p>
          <a:p>
            <a:pPr>
              <a:lnSpc>
                <a:spcPct val="107000"/>
              </a:lnSpc>
              <a:spcAft>
                <a:spcPts val="800"/>
              </a:spcAft>
            </a:pPr>
            <a:endParaRPr lang="en-US" sz="3200" dirty="0"/>
          </a:p>
          <a:p>
            <a:pPr>
              <a:lnSpc>
                <a:spcPct val="107000"/>
              </a:lnSpc>
              <a:spcAft>
                <a:spcPts val="800"/>
              </a:spcAft>
            </a:pPr>
            <a:endParaRPr lang="en-US" sz="32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1" name="Picture 4" descr="The Good Shepherd Art Print by Greg Olsen">
            <a:extLst>
              <a:ext uri="{FF2B5EF4-FFF2-40B4-BE49-F238E27FC236}">
                <a16:creationId xmlns:a16="http://schemas.microsoft.com/office/drawing/2014/main" id="{E2D52CFE-7614-A04E-BC3C-A5F35A0178F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377" b="2"/>
          <a:stretch/>
        </p:blipFill>
        <p:spPr bwMode="auto">
          <a:xfrm>
            <a:off x="10501312" y="4615096"/>
            <a:ext cx="1526359" cy="1987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0069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38+ Free Powerpoint Backgrounds | Free &amp; Premium Templates">
            <a:extLst>
              <a:ext uri="{FF2B5EF4-FFF2-40B4-BE49-F238E27FC236}">
                <a16:creationId xmlns:a16="http://schemas.microsoft.com/office/drawing/2014/main" id="{77CFC903-1E8C-4345-B8D4-A8D7602F72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3101"/>
          <a:stretch/>
        </p:blipFill>
        <p:spPr bwMode="auto">
          <a:xfrm>
            <a:off x="-1" y="9665"/>
            <a:ext cx="12192001" cy="5291194"/>
          </a:xfrm>
          <a:prstGeom prst="rect">
            <a:avLst/>
          </a:prstGeom>
          <a:noFill/>
          <a:extLst>
            <a:ext uri="{909E8E84-426E-40DD-AFC4-6F175D3DCCD1}">
              <a14:hiddenFill xmlns:a14="http://schemas.microsoft.com/office/drawing/2010/main">
                <a:solidFill>
                  <a:srgbClr val="FFFFFF"/>
                </a:solidFill>
              </a14:hiddenFill>
            </a:ext>
          </a:extLst>
        </p:spPr>
      </p:pic>
      <p:sp>
        <p:nvSpPr>
          <p:cNvPr id="139" name="Rectangle 138">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Rectangle 140">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55910-6135-6C46-B9C4-714F66502A24}"/>
              </a:ext>
            </a:extLst>
          </p:cNvPr>
          <p:cNvSpPr>
            <a:spLocks noGrp="1"/>
          </p:cNvSpPr>
          <p:nvPr>
            <p:ph type="ctrTitle"/>
          </p:nvPr>
        </p:nvSpPr>
        <p:spPr>
          <a:xfrm>
            <a:off x="708906" y="5601302"/>
            <a:ext cx="7091299" cy="898581"/>
          </a:xfrm>
        </p:spPr>
        <p:txBody>
          <a:bodyPr anchor="ctr">
            <a:normAutofit/>
          </a:bodyPr>
          <a:lstStyle/>
          <a:p>
            <a:pPr algn="l"/>
            <a:endParaRPr lang="en-US" sz="4000" dirty="0">
              <a:solidFill>
                <a:srgbClr val="FFFFFF"/>
              </a:solidFill>
            </a:endParaRPr>
          </a:p>
        </p:txBody>
      </p:sp>
      <p:sp>
        <p:nvSpPr>
          <p:cNvPr id="143" name="Rectangle 142">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48BF2FD-1626-BE4D-B7C3-19DCA9F762EE}"/>
              </a:ext>
            </a:extLst>
          </p:cNvPr>
          <p:cNvSpPr>
            <a:spLocks noGrp="1"/>
          </p:cNvSpPr>
          <p:nvPr>
            <p:ph type="subTitle" idx="1"/>
          </p:nvPr>
        </p:nvSpPr>
        <p:spPr>
          <a:xfrm>
            <a:off x="8571507" y="5669430"/>
            <a:ext cx="3291839" cy="830453"/>
          </a:xfrm>
        </p:spPr>
        <p:txBody>
          <a:bodyPr anchor="ctr">
            <a:normAutofit/>
          </a:bodyPr>
          <a:lstStyle/>
          <a:p>
            <a:pPr algn="l"/>
            <a:endParaRPr lang="en-US" sz="2000">
              <a:solidFill>
                <a:srgbClr val="FFFFFF"/>
              </a:solidFill>
            </a:endParaRPr>
          </a:p>
        </p:txBody>
      </p:sp>
      <p:sp>
        <p:nvSpPr>
          <p:cNvPr id="4" name="TextBox 3">
            <a:extLst>
              <a:ext uri="{FF2B5EF4-FFF2-40B4-BE49-F238E27FC236}">
                <a16:creationId xmlns:a16="http://schemas.microsoft.com/office/drawing/2014/main" id="{C09AF8A9-B192-534D-B9DC-0030C92B3AC0}"/>
              </a:ext>
            </a:extLst>
          </p:cNvPr>
          <p:cNvSpPr txBox="1"/>
          <p:nvPr/>
        </p:nvSpPr>
        <p:spPr>
          <a:xfrm>
            <a:off x="271848" y="473923"/>
            <a:ext cx="12604752" cy="4801314"/>
          </a:xfrm>
          <a:prstGeom prst="rect">
            <a:avLst/>
          </a:prstGeom>
          <a:noFill/>
        </p:spPr>
        <p:txBody>
          <a:bodyPr wrap="square" rtlCol="0">
            <a:spAutoFit/>
          </a:bodyPr>
          <a:lstStyle/>
          <a:p>
            <a:r>
              <a:rPr lang="en-US" dirty="0"/>
              <a:t> </a:t>
            </a:r>
          </a:p>
          <a:p>
            <a:r>
              <a:rPr lang="en-US" sz="3200" dirty="0"/>
              <a:t>		</a:t>
            </a:r>
            <a:r>
              <a:rPr lang="en-US" sz="3200" b="1" i="1" dirty="0"/>
              <a:t>As God’s shepherds, let’s commit to…</a:t>
            </a:r>
            <a:endParaRPr lang="en-US" sz="3200" b="1" dirty="0"/>
          </a:p>
          <a:p>
            <a:pPr lvl="0"/>
            <a:endParaRPr lang="en-US" sz="3200" i="1" dirty="0"/>
          </a:p>
          <a:p>
            <a:pPr lvl="0"/>
            <a:r>
              <a:rPr lang="en-US" sz="3200" i="1" dirty="0"/>
              <a:t>Equipping and training your people. (2 Tim. 3:16-17; Eph. 4:11-13 )</a:t>
            </a:r>
            <a:endParaRPr lang="en-US" sz="3200" dirty="0"/>
          </a:p>
          <a:p>
            <a:pPr lvl="0"/>
            <a:r>
              <a:rPr lang="en-US" sz="3200" i="1" dirty="0"/>
              <a:t>Making disciples. (Matt. 28:18-20)</a:t>
            </a:r>
            <a:endParaRPr lang="en-US" sz="3200" dirty="0"/>
          </a:p>
          <a:p>
            <a:pPr lvl="0"/>
            <a:r>
              <a:rPr lang="en-US" sz="3200" i="1" dirty="0"/>
              <a:t>Living above reproach. (1 Tim. 3:1-10)</a:t>
            </a:r>
            <a:endParaRPr lang="en-US" sz="3200" dirty="0"/>
          </a:p>
          <a:p>
            <a:pPr lvl="0"/>
            <a:r>
              <a:rPr lang="en-US" sz="3200" i="1" dirty="0"/>
              <a:t>Spending quality and quantity time with your family.</a:t>
            </a:r>
            <a:endParaRPr lang="en-US" sz="3200" dirty="0"/>
          </a:p>
          <a:p>
            <a:pPr lvl="0"/>
            <a:r>
              <a:rPr lang="en-US" sz="3200" i="1" dirty="0"/>
              <a:t>Live out the fruit of the Spirit. (Gal. 5:22-23)</a:t>
            </a:r>
            <a:endParaRPr lang="en-US" sz="3200" dirty="0"/>
          </a:p>
          <a:p>
            <a:pPr lvl="0"/>
            <a:r>
              <a:rPr lang="en-US" sz="3200" i="1" dirty="0"/>
              <a:t>Shepherding God’s people for the glory of God.  (1 Cor. 10:31)</a:t>
            </a:r>
            <a:endParaRPr lang="en-US" sz="3200" dirty="0"/>
          </a:p>
          <a:p>
            <a:r>
              <a:rPr lang="en-US" sz="3200" dirty="0"/>
              <a:t>	</a:t>
            </a:r>
          </a:p>
        </p:txBody>
      </p:sp>
      <p:sp>
        <p:nvSpPr>
          <p:cNvPr id="5" name="Rectangle 4">
            <a:extLst>
              <a:ext uri="{FF2B5EF4-FFF2-40B4-BE49-F238E27FC236}">
                <a16:creationId xmlns:a16="http://schemas.microsoft.com/office/drawing/2014/main" id="{2C4C5D10-7386-3445-9045-C6EE55439F2A}"/>
              </a:ext>
            </a:extLst>
          </p:cNvPr>
          <p:cNvSpPr/>
          <p:nvPr/>
        </p:nvSpPr>
        <p:spPr>
          <a:xfrm>
            <a:off x="271848" y="1397253"/>
            <a:ext cx="11565924" cy="1225400"/>
          </a:xfrm>
          <a:prstGeom prst="rect">
            <a:avLst/>
          </a:prstGeom>
        </p:spPr>
        <p:txBody>
          <a:bodyPr wrap="square">
            <a:spAutoFit/>
          </a:bodyPr>
          <a:lstStyle/>
          <a:p>
            <a:pPr>
              <a:lnSpc>
                <a:spcPct val="107000"/>
              </a:lnSpc>
              <a:spcAft>
                <a:spcPts val="800"/>
              </a:spcAft>
            </a:pPr>
            <a:endParaRPr lang="en-US" sz="3200" dirty="0"/>
          </a:p>
          <a:p>
            <a:pPr>
              <a:lnSpc>
                <a:spcPct val="107000"/>
              </a:lnSpc>
              <a:spcAft>
                <a:spcPts val="800"/>
              </a:spcAft>
            </a:pPr>
            <a:endParaRPr lang="en-US" sz="32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1" name="Picture 4" descr="The Good Shepherd Art Print by Greg Olsen">
            <a:extLst>
              <a:ext uri="{FF2B5EF4-FFF2-40B4-BE49-F238E27FC236}">
                <a16:creationId xmlns:a16="http://schemas.microsoft.com/office/drawing/2014/main" id="{0D98A89C-D743-CC4D-B1D5-FD1899939DE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377" b="2"/>
          <a:stretch/>
        </p:blipFill>
        <p:spPr bwMode="auto">
          <a:xfrm>
            <a:off x="10801350" y="5005831"/>
            <a:ext cx="1226322" cy="1597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4320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38+ Free Powerpoint Backgrounds | Free &amp; Premium Templates">
            <a:extLst>
              <a:ext uri="{FF2B5EF4-FFF2-40B4-BE49-F238E27FC236}">
                <a16:creationId xmlns:a16="http://schemas.microsoft.com/office/drawing/2014/main" id="{77CFC903-1E8C-4345-B8D4-A8D7602F72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3101"/>
          <a:stretch/>
        </p:blipFill>
        <p:spPr bwMode="auto">
          <a:xfrm>
            <a:off x="-1" y="9665"/>
            <a:ext cx="12192001" cy="5291194"/>
          </a:xfrm>
          <a:prstGeom prst="rect">
            <a:avLst/>
          </a:prstGeom>
          <a:noFill/>
          <a:extLst>
            <a:ext uri="{909E8E84-426E-40DD-AFC4-6F175D3DCCD1}">
              <a14:hiddenFill xmlns:a14="http://schemas.microsoft.com/office/drawing/2010/main">
                <a:solidFill>
                  <a:srgbClr val="FFFFFF"/>
                </a:solidFill>
              </a14:hiddenFill>
            </a:ext>
          </a:extLst>
        </p:spPr>
      </p:pic>
      <p:sp>
        <p:nvSpPr>
          <p:cNvPr id="139" name="Rectangle 138">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Rectangle 140">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55910-6135-6C46-B9C4-714F66502A24}"/>
              </a:ext>
            </a:extLst>
          </p:cNvPr>
          <p:cNvSpPr>
            <a:spLocks noGrp="1"/>
          </p:cNvSpPr>
          <p:nvPr>
            <p:ph type="ctrTitle"/>
          </p:nvPr>
        </p:nvSpPr>
        <p:spPr>
          <a:xfrm>
            <a:off x="708906" y="5601302"/>
            <a:ext cx="7091299" cy="898581"/>
          </a:xfrm>
        </p:spPr>
        <p:txBody>
          <a:bodyPr anchor="ctr">
            <a:normAutofit/>
          </a:bodyPr>
          <a:lstStyle/>
          <a:p>
            <a:pPr algn="l"/>
            <a:endParaRPr lang="en-US" sz="4000" dirty="0">
              <a:solidFill>
                <a:srgbClr val="FFFFFF"/>
              </a:solidFill>
            </a:endParaRPr>
          </a:p>
        </p:txBody>
      </p:sp>
      <p:sp>
        <p:nvSpPr>
          <p:cNvPr id="143" name="Rectangle 142">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48BF2FD-1626-BE4D-B7C3-19DCA9F762EE}"/>
              </a:ext>
            </a:extLst>
          </p:cNvPr>
          <p:cNvSpPr>
            <a:spLocks noGrp="1"/>
          </p:cNvSpPr>
          <p:nvPr>
            <p:ph type="subTitle" idx="1"/>
          </p:nvPr>
        </p:nvSpPr>
        <p:spPr>
          <a:xfrm>
            <a:off x="8571507" y="5669430"/>
            <a:ext cx="3291839" cy="830453"/>
          </a:xfrm>
        </p:spPr>
        <p:txBody>
          <a:bodyPr anchor="ctr">
            <a:normAutofit/>
          </a:bodyPr>
          <a:lstStyle/>
          <a:p>
            <a:pPr algn="l"/>
            <a:endParaRPr lang="en-US" sz="2000">
              <a:solidFill>
                <a:srgbClr val="FFFFFF"/>
              </a:solidFill>
            </a:endParaRPr>
          </a:p>
        </p:txBody>
      </p:sp>
      <p:sp>
        <p:nvSpPr>
          <p:cNvPr id="4" name="TextBox 3">
            <a:extLst>
              <a:ext uri="{FF2B5EF4-FFF2-40B4-BE49-F238E27FC236}">
                <a16:creationId xmlns:a16="http://schemas.microsoft.com/office/drawing/2014/main" id="{C09AF8A9-B192-534D-B9DC-0030C92B3AC0}"/>
              </a:ext>
            </a:extLst>
          </p:cNvPr>
          <p:cNvSpPr txBox="1"/>
          <p:nvPr/>
        </p:nvSpPr>
        <p:spPr>
          <a:xfrm>
            <a:off x="271848" y="473923"/>
            <a:ext cx="12604752" cy="5786199"/>
          </a:xfrm>
          <a:prstGeom prst="rect">
            <a:avLst/>
          </a:prstGeom>
          <a:noFill/>
        </p:spPr>
        <p:txBody>
          <a:bodyPr wrap="square" rtlCol="0">
            <a:spAutoFit/>
          </a:bodyPr>
          <a:lstStyle/>
          <a:p>
            <a:r>
              <a:rPr lang="en-US" dirty="0"/>
              <a:t> </a:t>
            </a:r>
          </a:p>
          <a:p>
            <a:r>
              <a:rPr lang="en-US" sz="3200" dirty="0"/>
              <a:t>		                 7 key principles for church planters	</a:t>
            </a:r>
          </a:p>
          <a:p>
            <a:endParaRPr lang="en-US" sz="3200" dirty="0"/>
          </a:p>
          <a:p>
            <a:pPr marL="514350" indent="-514350">
              <a:buAutoNum type="arabicPeriod"/>
            </a:pPr>
            <a:r>
              <a:rPr lang="en-US" sz="3200" dirty="0"/>
              <a:t>Think Gospel…think invite.</a:t>
            </a:r>
          </a:p>
          <a:p>
            <a:pPr marL="514350" indent="-514350">
              <a:buAutoNum type="arabicPeriod"/>
            </a:pPr>
            <a:endParaRPr lang="en-US" sz="3200" dirty="0"/>
          </a:p>
          <a:p>
            <a:pPr marL="514350" indent="-514350">
              <a:buAutoNum type="arabicPeriod"/>
            </a:pPr>
            <a:r>
              <a:rPr lang="en-US" sz="3200" dirty="0"/>
              <a:t>Think Church</a:t>
            </a:r>
          </a:p>
          <a:p>
            <a:pPr marL="514350" indent="-514350">
              <a:buAutoNum type="arabicPeriod"/>
            </a:pPr>
            <a:endParaRPr lang="en-US" sz="3200" dirty="0"/>
          </a:p>
          <a:p>
            <a:pPr marL="514350" indent="-514350">
              <a:buAutoNum type="arabicPeriod"/>
            </a:pPr>
            <a:r>
              <a:rPr lang="en-US" sz="3200" dirty="0"/>
              <a:t>Think Leaders</a:t>
            </a:r>
          </a:p>
          <a:p>
            <a:pPr marL="514350" indent="-514350">
              <a:buAutoNum type="arabicPeriod"/>
            </a:pPr>
            <a:endParaRPr lang="en-US" sz="3200" dirty="0"/>
          </a:p>
          <a:p>
            <a:pPr marL="514350" indent="-514350">
              <a:buAutoNum type="arabicPeriod"/>
            </a:pPr>
            <a:r>
              <a:rPr lang="en-US" sz="3200" dirty="0"/>
              <a:t>Think Team</a:t>
            </a:r>
          </a:p>
          <a:p>
            <a:pPr marL="514350" indent="-514350">
              <a:buAutoNum type="arabicPeriod"/>
            </a:pPr>
            <a:endParaRPr lang="en-US" sz="3200" dirty="0"/>
          </a:p>
          <a:p>
            <a:pPr marL="514350" indent="-514350">
              <a:buAutoNum type="arabicPeriod"/>
            </a:pPr>
            <a:endParaRPr lang="en-US" sz="3200" dirty="0"/>
          </a:p>
        </p:txBody>
      </p:sp>
      <p:sp>
        <p:nvSpPr>
          <p:cNvPr id="5" name="Rectangle 4">
            <a:extLst>
              <a:ext uri="{FF2B5EF4-FFF2-40B4-BE49-F238E27FC236}">
                <a16:creationId xmlns:a16="http://schemas.microsoft.com/office/drawing/2014/main" id="{2C4C5D10-7386-3445-9045-C6EE55439F2A}"/>
              </a:ext>
            </a:extLst>
          </p:cNvPr>
          <p:cNvSpPr/>
          <p:nvPr/>
        </p:nvSpPr>
        <p:spPr>
          <a:xfrm>
            <a:off x="271848" y="1397253"/>
            <a:ext cx="11565924" cy="1225400"/>
          </a:xfrm>
          <a:prstGeom prst="rect">
            <a:avLst/>
          </a:prstGeom>
        </p:spPr>
        <p:txBody>
          <a:bodyPr wrap="square">
            <a:spAutoFit/>
          </a:bodyPr>
          <a:lstStyle/>
          <a:p>
            <a:pPr>
              <a:lnSpc>
                <a:spcPct val="107000"/>
              </a:lnSpc>
              <a:spcAft>
                <a:spcPts val="800"/>
              </a:spcAft>
            </a:pPr>
            <a:endParaRPr lang="en-US" sz="3200" dirty="0"/>
          </a:p>
          <a:p>
            <a:pPr>
              <a:lnSpc>
                <a:spcPct val="107000"/>
              </a:lnSpc>
              <a:spcAft>
                <a:spcPts val="800"/>
              </a:spcAft>
            </a:pPr>
            <a:endParaRPr lang="en-US" sz="32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1" name="Picture 4" descr="The Good Shepherd Art Print by Greg Olsen">
            <a:extLst>
              <a:ext uri="{FF2B5EF4-FFF2-40B4-BE49-F238E27FC236}">
                <a16:creationId xmlns:a16="http://schemas.microsoft.com/office/drawing/2014/main" id="{0D98A89C-D743-CC4D-B1D5-FD1899939DE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377" b="2"/>
          <a:stretch/>
        </p:blipFill>
        <p:spPr bwMode="auto">
          <a:xfrm>
            <a:off x="10801350" y="5005831"/>
            <a:ext cx="1226322" cy="1597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6731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38+ Free Powerpoint Backgrounds | Free &amp; Premium Templates">
            <a:extLst>
              <a:ext uri="{FF2B5EF4-FFF2-40B4-BE49-F238E27FC236}">
                <a16:creationId xmlns:a16="http://schemas.microsoft.com/office/drawing/2014/main" id="{77CFC903-1E8C-4345-B8D4-A8D7602F72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3101"/>
          <a:stretch/>
        </p:blipFill>
        <p:spPr bwMode="auto">
          <a:xfrm>
            <a:off x="-1" y="9665"/>
            <a:ext cx="12192001" cy="5291194"/>
          </a:xfrm>
          <a:prstGeom prst="rect">
            <a:avLst/>
          </a:prstGeom>
          <a:noFill/>
          <a:extLst>
            <a:ext uri="{909E8E84-426E-40DD-AFC4-6F175D3DCCD1}">
              <a14:hiddenFill xmlns:a14="http://schemas.microsoft.com/office/drawing/2010/main">
                <a:solidFill>
                  <a:srgbClr val="FFFFFF"/>
                </a:solidFill>
              </a14:hiddenFill>
            </a:ext>
          </a:extLst>
        </p:spPr>
      </p:pic>
      <p:sp>
        <p:nvSpPr>
          <p:cNvPr id="139" name="Rectangle 138">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Rectangle 140">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55910-6135-6C46-B9C4-714F66502A24}"/>
              </a:ext>
            </a:extLst>
          </p:cNvPr>
          <p:cNvSpPr>
            <a:spLocks noGrp="1"/>
          </p:cNvSpPr>
          <p:nvPr>
            <p:ph type="ctrTitle"/>
          </p:nvPr>
        </p:nvSpPr>
        <p:spPr>
          <a:xfrm>
            <a:off x="708906" y="5601302"/>
            <a:ext cx="7091299" cy="898581"/>
          </a:xfrm>
        </p:spPr>
        <p:txBody>
          <a:bodyPr anchor="ctr">
            <a:normAutofit/>
          </a:bodyPr>
          <a:lstStyle/>
          <a:p>
            <a:pPr algn="l"/>
            <a:endParaRPr lang="en-US" sz="4000" dirty="0">
              <a:solidFill>
                <a:srgbClr val="FFFFFF"/>
              </a:solidFill>
            </a:endParaRPr>
          </a:p>
        </p:txBody>
      </p:sp>
      <p:sp>
        <p:nvSpPr>
          <p:cNvPr id="143" name="Rectangle 142">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48BF2FD-1626-BE4D-B7C3-19DCA9F762EE}"/>
              </a:ext>
            </a:extLst>
          </p:cNvPr>
          <p:cNvSpPr>
            <a:spLocks noGrp="1"/>
          </p:cNvSpPr>
          <p:nvPr>
            <p:ph type="subTitle" idx="1"/>
          </p:nvPr>
        </p:nvSpPr>
        <p:spPr>
          <a:xfrm>
            <a:off x="8571507" y="5669430"/>
            <a:ext cx="3291839" cy="830453"/>
          </a:xfrm>
        </p:spPr>
        <p:txBody>
          <a:bodyPr anchor="ctr">
            <a:normAutofit/>
          </a:bodyPr>
          <a:lstStyle/>
          <a:p>
            <a:pPr algn="l"/>
            <a:endParaRPr lang="en-US" sz="2000">
              <a:solidFill>
                <a:srgbClr val="FFFFFF"/>
              </a:solidFill>
            </a:endParaRPr>
          </a:p>
        </p:txBody>
      </p:sp>
      <p:sp>
        <p:nvSpPr>
          <p:cNvPr id="4" name="TextBox 3">
            <a:extLst>
              <a:ext uri="{FF2B5EF4-FFF2-40B4-BE49-F238E27FC236}">
                <a16:creationId xmlns:a16="http://schemas.microsoft.com/office/drawing/2014/main" id="{C09AF8A9-B192-534D-B9DC-0030C92B3AC0}"/>
              </a:ext>
            </a:extLst>
          </p:cNvPr>
          <p:cNvSpPr txBox="1"/>
          <p:nvPr/>
        </p:nvSpPr>
        <p:spPr>
          <a:xfrm>
            <a:off x="271848" y="473923"/>
            <a:ext cx="12604752" cy="4370427"/>
          </a:xfrm>
          <a:prstGeom prst="rect">
            <a:avLst/>
          </a:prstGeom>
          <a:noFill/>
        </p:spPr>
        <p:txBody>
          <a:bodyPr wrap="square" rtlCol="0">
            <a:spAutoFit/>
          </a:bodyPr>
          <a:lstStyle/>
          <a:p>
            <a:r>
              <a:rPr lang="en-US" dirty="0"/>
              <a:t> </a:t>
            </a:r>
          </a:p>
          <a:p>
            <a:r>
              <a:rPr lang="en-US" sz="3200" dirty="0"/>
              <a:t>		                 </a:t>
            </a:r>
            <a:r>
              <a:rPr lang="en-US" sz="3600" dirty="0"/>
              <a:t>7 key principles for church planters</a:t>
            </a:r>
            <a:r>
              <a:rPr lang="en-US" sz="3200" dirty="0"/>
              <a:t>	</a:t>
            </a:r>
          </a:p>
          <a:p>
            <a:endParaRPr lang="en-US" sz="3200" dirty="0"/>
          </a:p>
          <a:p>
            <a:r>
              <a:rPr lang="en-US" sz="3200" dirty="0"/>
              <a:t>5. Think Strategy</a:t>
            </a:r>
          </a:p>
          <a:p>
            <a:endParaRPr lang="en-US" sz="3200" dirty="0"/>
          </a:p>
          <a:p>
            <a:r>
              <a:rPr lang="en-US" sz="3200" dirty="0"/>
              <a:t>6. Think Creatively</a:t>
            </a:r>
          </a:p>
          <a:p>
            <a:endParaRPr lang="en-US" sz="3200" dirty="0"/>
          </a:p>
          <a:p>
            <a:r>
              <a:rPr lang="en-US" sz="3200" dirty="0"/>
              <a:t>7. Think long-term</a:t>
            </a:r>
          </a:p>
          <a:p>
            <a:pPr marL="514350" indent="-514350">
              <a:buAutoNum type="arabicPeriod"/>
            </a:pPr>
            <a:endParaRPr lang="en-US" sz="3200" dirty="0"/>
          </a:p>
        </p:txBody>
      </p:sp>
      <p:sp>
        <p:nvSpPr>
          <p:cNvPr id="5" name="Rectangle 4">
            <a:extLst>
              <a:ext uri="{FF2B5EF4-FFF2-40B4-BE49-F238E27FC236}">
                <a16:creationId xmlns:a16="http://schemas.microsoft.com/office/drawing/2014/main" id="{2C4C5D10-7386-3445-9045-C6EE55439F2A}"/>
              </a:ext>
            </a:extLst>
          </p:cNvPr>
          <p:cNvSpPr/>
          <p:nvPr/>
        </p:nvSpPr>
        <p:spPr>
          <a:xfrm>
            <a:off x="271848" y="1397253"/>
            <a:ext cx="11565924" cy="1225400"/>
          </a:xfrm>
          <a:prstGeom prst="rect">
            <a:avLst/>
          </a:prstGeom>
        </p:spPr>
        <p:txBody>
          <a:bodyPr wrap="square">
            <a:spAutoFit/>
          </a:bodyPr>
          <a:lstStyle/>
          <a:p>
            <a:pPr>
              <a:lnSpc>
                <a:spcPct val="107000"/>
              </a:lnSpc>
              <a:spcAft>
                <a:spcPts val="800"/>
              </a:spcAft>
            </a:pPr>
            <a:endParaRPr lang="en-US" sz="3200" dirty="0"/>
          </a:p>
          <a:p>
            <a:pPr>
              <a:lnSpc>
                <a:spcPct val="107000"/>
              </a:lnSpc>
              <a:spcAft>
                <a:spcPts val="800"/>
              </a:spcAft>
            </a:pPr>
            <a:endParaRPr lang="en-US" sz="32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1" name="Picture 4" descr="The Good Shepherd Art Print by Greg Olsen">
            <a:extLst>
              <a:ext uri="{FF2B5EF4-FFF2-40B4-BE49-F238E27FC236}">
                <a16:creationId xmlns:a16="http://schemas.microsoft.com/office/drawing/2014/main" id="{0D98A89C-D743-CC4D-B1D5-FD1899939DE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377" b="2"/>
          <a:stretch/>
        </p:blipFill>
        <p:spPr bwMode="auto">
          <a:xfrm>
            <a:off x="10801350" y="5005831"/>
            <a:ext cx="1226322" cy="1597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0948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38+ Free Powerpoint Backgrounds | Free &amp; Premium Templates">
            <a:extLst>
              <a:ext uri="{FF2B5EF4-FFF2-40B4-BE49-F238E27FC236}">
                <a16:creationId xmlns:a16="http://schemas.microsoft.com/office/drawing/2014/main" id="{77CFC903-1E8C-4345-B8D4-A8D7602F72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3101"/>
          <a:stretch/>
        </p:blipFill>
        <p:spPr bwMode="auto">
          <a:xfrm>
            <a:off x="-1" y="9665"/>
            <a:ext cx="12192001" cy="5291194"/>
          </a:xfrm>
          <a:prstGeom prst="rect">
            <a:avLst/>
          </a:prstGeom>
          <a:noFill/>
          <a:extLst>
            <a:ext uri="{909E8E84-426E-40DD-AFC4-6F175D3DCCD1}">
              <a14:hiddenFill xmlns:a14="http://schemas.microsoft.com/office/drawing/2010/main">
                <a:solidFill>
                  <a:srgbClr val="FFFFFF"/>
                </a:solidFill>
              </a14:hiddenFill>
            </a:ext>
          </a:extLst>
        </p:spPr>
      </p:pic>
      <p:sp>
        <p:nvSpPr>
          <p:cNvPr id="139" name="Rectangle 138">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Rectangle 140">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55910-6135-6C46-B9C4-714F66502A24}"/>
              </a:ext>
            </a:extLst>
          </p:cNvPr>
          <p:cNvSpPr>
            <a:spLocks noGrp="1"/>
          </p:cNvSpPr>
          <p:nvPr>
            <p:ph type="ctrTitle"/>
          </p:nvPr>
        </p:nvSpPr>
        <p:spPr>
          <a:xfrm>
            <a:off x="708906" y="5601302"/>
            <a:ext cx="7091299" cy="898581"/>
          </a:xfrm>
        </p:spPr>
        <p:txBody>
          <a:bodyPr anchor="ctr">
            <a:normAutofit/>
          </a:bodyPr>
          <a:lstStyle/>
          <a:p>
            <a:pPr algn="l"/>
            <a:endParaRPr lang="en-US" sz="4000" dirty="0">
              <a:solidFill>
                <a:srgbClr val="FFFFFF"/>
              </a:solidFill>
            </a:endParaRPr>
          </a:p>
        </p:txBody>
      </p:sp>
      <p:sp>
        <p:nvSpPr>
          <p:cNvPr id="143" name="Rectangle 142">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48BF2FD-1626-BE4D-B7C3-19DCA9F762EE}"/>
              </a:ext>
            </a:extLst>
          </p:cNvPr>
          <p:cNvSpPr>
            <a:spLocks noGrp="1"/>
          </p:cNvSpPr>
          <p:nvPr>
            <p:ph type="subTitle" idx="1"/>
          </p:nvPr>
        </p:nvSpPr>
        <p:spPr>
          <a:xfrm>
            <a:off x="8571507" y="5669430"/>
            <a:ext cx="3291839" cy="830453"/>
          </a:xfrm>
        </p:spPr>
        <p:txBody>
          <a:bodyPr anchor="ctr">
            <a:normAutofit/>
          </a:bodyPr>
          <a:lstStyle/>
          <a:p>
            <a:pPr algn="l"/>
            <a:endParaRPr lang="en-US" sz="2000">
              <a:solidFill>
                <a:srgbClr val="FFFFFF"/>
              </a:solidFill>
            </a:endParaRPr>
          </a:p>
        </p:txBody>
      </p:sp>
      <p:sp>
        <p:nvSpPr>
          <p:cNvPr id="4" name="TextBox 3">
            <a:extLst>
              <a:ext uri="{FF2B5EF4-FFF2-40B4-BE49-F238E27FC236}">
                <a16:creationId xmlns:a16="http://schemas.microsoft.com/office/drawing/2014/main" id="{C09AF8A9-B192-534D-B9DC-0030C92B3AC0}"/>
              </a:ext>
            </a:extLst>
          </p:cNvPr>
          <p:cNvSpPr txBox="1"/>
          <p:nvPr/>
        </p:nvSpPr>
        <p:spPr>
          <a:xfrm>
            <a:off x="271848" y="473923"/>
            <a:ext cx="11648304" cy="4093428"/>
          </a:xfrm>
          <a:prstGeom prst="rect">
            <a:avLst/>
          </a:prstGeom>
          <a:noFill/>
        </p:spPr>
        <p:txBody>
          <a:bodyPr wrap="square" rtlCol="0">
            <a:spAutoFit/>
          </a:bodyPr>
          <a:lstStyle/>
          <a:p>
            <a:r>
              <a:rPr lang="en-US" dirty="0"/>
              <a:t> </a:t>
            </a:r>
          </a:p>
          <a:p>
            <a:r>
              <a:rPr lang="en-US" sz="3200" dirty="0"/>
              <a:t>					</a:t>
            </a:r>
            <a:r>
              <a:rPr lang="en-US" sz="3200" b="1" dirty="0"/>
              <a:t>In Groups of 3-4</a:t>
            </a:r>
          </a:p>
          <a:p>
            <a:endParaRPr lang="en-US" i="1" dirty="0"/>
          </a:p>
          <a:p>
            <a:r>
              <a:rPr lang="en-US" sz="3200" i="1" dirty="0"/>
              <a:t>What is the greatest obstacles you face in shepherding the people</a:t>
            </a:r>
          </a:p>
          <a:p>
            <a:r>
              <a:rPr lang="en-US" sz="3200" i="1" dirty="0"/>
              <a:t> of your church?</a:t>
            </a:r>
          </a:p>
          <a:p>
            <a:r>
              <a:rPr lang="en-US" sz="3200" i="1" dirty="0"/>
              <a:t> </a:t>
            </a:r>
            <a:endParaRPr lang="en-US" sz="3200" dirty="0"/>
          </a:p>
          <a:p>
            <a:r>
              <a:rPr lang="en-US" sz="3200" i="1" dirty="0"/>
              <a:t>What could the people of your church do to make shepherding easier</a:t>
            </a:r>
          </a:p>
          <a:p>
            <a:r>
              <a:rPr lang="en-US" sz="3200" i="1" dirty="0"/>
              <a:t> for you?</a:t>
            </a:r>
            <a:endParaRPr lang="en-US" sz="3200" dirty="0"/>
          </a:p>
          <a:p>
            <a:endParaRPr lang="en-US" sz="3200" dirty="0"/>
          </a:p>
        </p:txBody>
      </p:sp>
      <p:sp>
        <p:nvSpPr>
          <p:cNvPr id="5" name="Rectangle 4">
            <a:extLst>
              <a:ext uri="{FF2B5EF4-FFF2-40B4-BE49-F238E27FC236}">
                <a16:creationId xmlns:a16="http://schemas.microsoft.com/office/drawing/2014/main" id="{2C4C5D10-7386-3445-9045-C6EE55439F2A}"/>
              </a:ext>
            </a:extLst>
          </p:cNvPr>
          <p:cNvSpPr/>
          <p:nvPr/>
        </p:nvSpPr>
        <p:spPr>
          <a:xfrm>
            <a:off x="271848" y="1397253"/>
            <a:ext cx="11565924" cy="1225400"/>
          </a:xfrm>
          <a:prstGeom prst="rect">
            <a:avLst/>
          </a:prstGeom>
        </p:spPr>
        <p:txBody>
          <a:bodyPr wrap="square">
            <a:spAutoFit/>
          </a:bodyPr>
          <a:lstStyle/>
          <a:p>
            <a:pPr>
              <a:lnSpc>
                <a:spcPct val="107000"/>
              </a:lnSpc>
              <a:spcAft>
                <a:spcPts val="800"/>
              </a:spcAft>
            </a:pPr>
            <a:endParaRPr lang="en-US" sz="3200" dirty="0"/>
          </a:p>
          <a:p>
            <a:pPr>
              <a:lnSpc>
                <a:spcPct val="107000"/>
              </a:lnSpc>
              <a:spcAft>
                <a:spcPts val="800"/>
              </a:spcAft>
            </a:pPr>
            <a:endParaRPr lang="en-US" sz="32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1" name="Picture 4" descr="The Good Shepherd Art Print by Greg Olsen">
            <a:extLst>
              <a:ext uri="{FF2B5EF4-FFF2-40B4-BE49-F238E27FC236}">
                <a16:creationId xmlns:a16="http://schemas.microsoft.com/office/drawing/2014/main" id="{0D98A89C-D743-CC4D-B1D5-FD1899939DE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377" b="2"/>
          <a:stretch/>
        </p:blipFill>
        <p:spPr bwMode="auto">
          <a:xfrm>
            <a:off x="10801350" y="5005831"/>
            <a:ext cx="1226322" cy="1597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2664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38+ Free Powerpoint Backgrounds | Free &amp; Premium Templates">
            <a:extLst>
              <a:ext uri="{FF2B5EF4-FFF2-40B4-BE49-F238E27FC236}">
                <a16:creationId xmlns:a16="http://schemas.microsoft.com/office/drawing/2014/main" id="{77CFC903-1E8C-4345-B8D4-A8D7602F72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3101"/>
          <a:stretch/>
        </p:blipFill>
        <p:spPr bwMode="auto">
          <a:xfrm>
            <a:off x="-1" y="190"/>
            <a:ext cx="12192001" cy="5291194"/>
          </a:xfrm>
          <a:prstGeom prst="rect">
            <a:avLst/>
          </a:prstGeom>
          <a:noFill/>
          <a:extLst>
            <a:ext uri="{909E8E84-426E-40DD-AFC4-6F175D3DCCD1}">
              <a14:hiddenFill xmlns:a14="http://schemas.microsoft.com/office/drawing/2010/main">
                <a:solidFill>
                  <a:srgbClr val="FFFFFF"/>
                </a:solidFill>
              </a14:hiddenFill>
            </a:ext>
          </a:extLst>
        </p:spPr>
      </p:pic>
      <p:sp>
        <p:nvSpPr>
          <p:cNvPr id="139" name="Rectangle 138">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Rectangle 140">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55910-6135-6C46-B9C4-714F66502A24}"/>
              </a:ext>
            </a:extLst>
          </p:cNvPr>
          <p:cNvSpPr>
            <a:spLocks noGrp="1"/>
          </p:cNvSpPr>
          <p:nvPr>
            <p:ph type="ctrTitle"/>
          </p:nvPr>
        </p:nvSpPr>
        <p:spPr>
          <a:xfrm>
            <a:off x="699715" y="5635366"/>
            <a:ext cx="7091299" cy="898581"/>
          </a:xfrm>
        </p:spPr>
        <p:txBody>
          <a:bodyPr anchor="ctr">
            <a:normAutofit/>
          </a:bodyPr>
          <a:lstStyle/>
          <a:p>
            <a:pPr algn="l"/>
            <a:endParaRPr lang="en-US" sz="4000">
              <a:solidFill>
                <a:srgbClr val="FFFFFF"/>
              </a:solidFill>
            </a:endParaRPr>
          </a:p>
        </p:txBody>
      </p:sp>
      <p:sp>
        <p:nvSpPr>
          <p:cNvPr id="143" name="Rectangle 142">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48BF2FD-1626-BE4D-B7C3-19DCA9F762EE}"/>
              </a:ext>
            </a:extLst>
          </p:cNvPr>
          <p:cNvSpPr>
            <a:spLocks noGrp="1"/>
          </p:cNvSpPr>
          <p:nvPr>
            <p:ph type="subTitle" idx="1"/>
          </p:nvPr>
        </p:nvSpPr>
        <p:spPr>
          <a:xfrm>
            <a:off x="8571507" y="5669430"/>
            <a:ext cx="3291839" cy="830453"/>
          </a:xfrm>
        </p:spPr>
        <p:txBody>
          <a:bodyPr anchor="ctr">
            <a:normAutofit/>
          </a:bodyPr>
          <a:lstStyle/>
          <a:p>
            <a:pPr algn="l"/>
            <a:endParaRPr lang="en-US" sz="2000">
              <a:solidFill>
                <a:srgbClr val="FFFFFF"/>
              </a:solidFill>
            </a:endParaRPr>
          </a:p>
        </p:txBody>
      </p:sp>
      <p:pic>
        <p:nvPicPr>
          <p:cNvPr id="1028" name="Picture 4" descr="The Good Shepherd Art Print by Greg Olsen">
            <a:extLst>
              <a:ext uri="{FF2B5EF4-FFF2-40B4-BE49-F238E27FC236}">
                <a16:creationId xmlns:a16="http://schemas.microsoft.com/office/drawing/2014/main" id="{100F09E1-8215-D64E-9418-5CF070D6A4C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377" b="2"/>
          <a:stretch/>
        </p:blipFill>
        <p:spPr bwMode="auto">
          <a:xfrm>
            <a:off x="10014043" y="3980531"/>
            <a:ext cx="2013629" cy="262232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09AF8A9-B192-534D-B9DC-0030C92B3AC0}"/>
              </a:ext>
            </a:extLst>
          </p:cNvPr>
          <p:cNvSpPr txBox="1"/>
          <p:nvPr/>
        </p:nvSpPr>
        <p:spPr>
          <a:xfrm>
            <a:off x="699715" y="1265218"/>
            <a:ext cx="9928039" cy="2862322"/>
          </a:xfrm>
          <a:prstGeom prst="rect">
            <a:avLst/>
          </a:prstGeom>
          <a:noFill/>
        </p:spPr>
        <p:txBody>
          <a:bodyPr wrap="none" rtlCol="0">
            <a:spAutoFit/>
          </a:bodyPr>
          <a:lstStyle/>
          <a:p>
            <a:r>
              <a:rPr lang="en-US" dirty="0"/>
              <a:t> </a:t>
            </a:r>
          </a:p>
          <a:p>
            <a:r>
              <a:rPr lang="en-US" sz="3600" dirty="0"/>
              <a:t>What do you love about ministering to your church?</a:t>
            </a:r>
          </a:p>
          <a:p>
            <a:endParaRPr lang="en-US" sz="3600" dirty="0"/>
          </a:p>
          <a:p>
            <a:endParaRPr lang="en-US" sz="3600" dirty="0"/>
          </a:p>
          <a:p>
            <a:r>
              <a:rPr lang="en-US" sz="3600" i="1" dirty="0"/>
              <a:t>As long as you have a pulse you have a purpose!</a:t>
            </a:r>
            <a:endParaRPr lang="en-US" sz="3600" dirty="0"/>
          </a:p>
          <a:p>
            <a:endParaRPr lang="en-US" dirty="0"/>
          </a:p>
        </p:txBody>
      </p:sp>
    </p:spTree>
    <p:extLst>
      <p:ext uri="{BB962C8B-B14F-4D97-AF65-F5344CB8AC3E}">
        <p14:creationId xmlns:p14="http://schemas.microsoft.com/office/powerpoint/2010/main" val="1344158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38+ Free Powerpoint Backgrounds | Free &amp; Premium Templates">
            <a:extLst>
              <a:ext uri="{FF2B5EF4-FFF2-40B4-BE49-F238E27FC236}">
                <a16:creationId xmlns:a16="http://schemas.microsoft.com/office/drawing/2014/main" id="{77CFC903-1E8C-4345-B8D4-A8D7602F72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3101"/>
          <a:stretch/>
        </p:blipFill>
        <p:spPr bwMode="auto">
          <a:xfrm>
            <a:off x="-1" y="190"/>
            <a:ext cx="12192001" cy="5291194"/>
          </a:xfrm>
          <a:prstGeom prst="rect">
            <a:avLst/>
          </a:prstGeom>
          <a:noFill/>
          <a:extLst>
            <a:ext uri="{909E8E84-426E-40DD-AFC4-6F175D3DCCD1}">
              <a14:hiddenFill xmlns:a14="http://schemas.microsoft.com/office/drawing/2010/main">
                <a:solidFill>
                  <a:srgbClr val="FFFFFF"/>
                </a:solidFill>
              </a14:hiddenFill>
            </a:ext>
          </a:extLst>
        </p:spPr>
      </p:pic>
      <p:sp>
        <p:nvSpPr>
          <p:cNvPr id="139" name="Rectangle 138">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Rectangle 140">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55910-6135-6C46-B9C4-714F66502A24}"/>
              </a:ext>
            </a:extLst>
          </p:cNvPr>
          <p:cNvSpPr>
            <a:spLocks noGrp="1"/>
          </p:cNvSpPr>
          <p:nvPr>
            <p:ph type="ctrTitle"/>
          </p:nvPr>
        </p:nvSpPr>
        <p:spPr>
          <a:xfrm>
            <a:off x="699715" y="5635366"/>
            <a:ext cx="7091299" cy="898581"/>
          </a:xfrm>
        </p:spPr>
        <p:txBody>
          <a:bodyPr anchor="ctr">
            <a:normAutofit/>
          </a:bodyPr>
          <a:lstStyle/>
          <a:p>
            <a:pPr algn="l"/>
            <a:endParaRPr lang="en-US" sz="4000">
              <a:solidFill>
                <a:srgbClr val="FFFFFF"/>
              </a:solidFill>
            </a:endParaRPr>
          </a:p>
        </p:txBody>
      </p:sp>
      <p:sp>
        <p:nvSpPr>
          <p:cNvPr id="143" name="Rectangle 142">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48BF2FD-1626-BE4D-B7C3-19DCA9F762EE}"/>
              </a:ext>
            </a:extLst>
          </p:cNvPr>
          <p:cNvSpPr>
            <a:spLocks noGrp="1"/>
          </p:cNvSpPr>
          <p:nvPr>
            <p:ph type="subTitle" idx="1"/>
          </p:nvPr>
        </p:nvSpPr>
        <p:spPr>
          <a:xfrm>
            <a:off x="8571507" y="5669430"/>
            <a:ext cx="3291839" cy="830453"/>
          </a:xfrm>
        </p:spPr>
        <p:txBody>
          <a:bodyPr anchor="ctr">
            <a:normAutofit/>
          </a:bodyPr>
          <a:lstStyle/>
          <a:p>
            <a:pPr algn="l"/>
            <a:endParaRPr lang="en-US" sz="2000">
              <a:solidFill>
                <a:srgbClr val="FFFFFF"/>
              </a:solidFill>
            </a:endParaRPr>
          </a:p>
        </p:txBody>
      </p:sp>
      <p:pic>
        <p:nvPicPr>
          <p:cNvPr id="1028" name="Picture 4" descr="The Good Shepherd Art Print by Greg Olsen">
            <a:extLst>
              <a:ext uri="{FF2B5EF4-FFF2-40B4-BE49-F238E27FC236}">
                <a16:creationId xmlns:a16="http://schemas.microsoft.com/office/drawing/2014/main" id="{100F09E1-8215-D64E-9418-5CF070D6A4C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377" b="2"/>
          <a:stretch/>
        </p:blipFill>
        <p:spPr bwMode="auto">
          <a:xfrm>
            <a:off x="10014043" y="3980531"/>
            <a:ext cx="2013629" cy="262232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09AF8A9-B192-534D-B9DC-0030C92B3AC0}"/>
              </a:ext>
            </a:extLst>
          </p:cNvPr>
          <p:cNvSpPr txBox="1"/>
          <p:nvPr/>
        </p:nvSpPr>
        <p:spPr>
          <a:xfrm>
            <a:off x="622575" y="1348947"/>
            <a:ext cx="10351103" cy="3416320"/>
          </a:xfrm>
          <a:prstGeom prst="rect">
            <a:avLst/>
          </a:prstGeom>
          <a:noFill/>
        </p:spPr>
        <p:txBody>
          <a:bodyPr wrap="none" rtlCol="0">
            <a:spAutoFit/>
          </a:bodyPr>
          <a:lstStyle/>
          <a:p>
            <a:r>
              <a:rPr lang="en-US" dirty="0"/>
              <a:t> </a:t>
            </a:r>
          </a:p>
          <a:p>
            <a:r>
              <a:rPr lang="en-US" sz="3600" i="1" dirty="0"/>
              <a:t>“I preach on Sundays, but I’m pastoring all week long.”</a:t>
            </a:r>
          </a:p>
          <a:p>
            <a:endParaRPr lang="en-US" sz="3600" dirty="0"/>
          </a:p>
          <a:p>
            <a:r>
              <a:rPr lang="en-US" sz="3600" dirty="0"/>
              <a:t>True shepherding involves </a:t>
            </a:r>
            <a:r>
              <a:rPr lang="en-US" sz="3600" u="sng" dirty="0"/>
              <a:t>sharing the love of Jesus</a:t>
            </a:r>
          </a:p>
          <a:p>
            <a:r>
              <a:rPr lang="en-US" sz="3600" dirty="0"/>
              <a:t> with your people and </a:t>
            </a:r>
            <a:r>
              <a:rPr lang="en-US" sz="3600" u="sng" dirty="0"/>
              <a:t>showing the love of Jesus</a:t>
            </a:r>
          </a:p>
          <a:p>
            <a:r>
              <a:rPr lang="en-US" sz="3600" dirty="0"/>
              <a:t> to your people.</a:t>
            </a:r>
          </a:p>
          <a:p>
            <a:endParaRPr lang="en-US" dirty="0"/>
          </a:p>
        </p:txBody>
      </p:sp>
    </p:spTree>
    <p:extLst>
      <p:ext uri="{BB962C8B-B14F-4D97-AF65-F5344CB8AC3E}">
        <p14:creationId xmlns:p14="http://schemas.microsoft.com/office/powerpoint/2010/main" val="2069298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38+ Free Powerpoint Backgrounds | Free &amp; Premium Templates">
            <a:extLst>
              <a:ext uri="{FF2B5EF4-FFF2-40B4-BE49-F238E27FC236}">
                <a16:creationId xmlns:a16="http://schemas.microsoft.com/office/drawing/2014/main" id="{77CFC903-1E8C-4345-B8D4-A8D7602F72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3101"/>
          <a:stretch/>
        </p:blipFill>
        <p:spPr bwMode="auto">
          <a:xfrm>
            <a:off x="-1" y="190"/>
            <a:ext cx="12192001" cy="5291194"/>
          </a:xfrm>
          <a:prstGeom prst="rect">
            <a:avLst/>
          </a:prstGeom>
          <a:noFill/>
          <a:extLst>
            <a:ext uri="{909E8E84-426E-40DD-AFC4-6F175D3DCCD1}">
              <a14:hiddenFill xmlns:a14="http://schemas.microsoft.com/office/drawing/2010/main">
                <a:solidFill>
                  <a:srgbClr val="FFFFFF"/>
                </a:solidFill>
              </a14:hiddenFill>
            </a:ext>
          </a:extLst>
        </p:spPr>
      </p:pic>
      <p:sp>
        <p:nvSpPr>
          <p:cNvPr id="139" name="Rectangle 138">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Rectangle 140">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55910-6135-6C46-B9C4-714F66502A24}"/>
              </a:ext>
            </a:extLst>
          </p:cNvPr>
          <p:cNvSpPr>
            <a:spLocks noGrp="1"/>
          </p:cNvSpPr>
          <p:nvPr>
            <p:ph type="ctrTitle"/>
          </p:nvPr>
        </p:nvSpPr>
        <p:spPr>
          <a:xfrm>
            <a:off x="699715" y="5635366"/>
            <a:ext cx="7091299" cy="898581"/>
          </a:xfrm>
        </p:spPr>
        <p:txBody>
          <a:bodyPr anchor="ctr">
            <a:normAutofit/>
          </a:bodyPr>
          <a:lstStyle/>
          <a:p>
            <a:pPr algn="l"/>
            <a:endParaRPr lang="en-US" sz="4000">
              <a:solidFill>
                <a:srgbClr val="FFFFFF"/>
              </a:solidFill>
            </a:endParaRPr>
          </a:p>
        </p:txBody>
      </p:sp>
      <p:sp>
        <p:nvSpPr>
          <p:cNvPr id="143" name="Rectangle 142">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48BF2FD-1626-BE4D-B7C3-19DCA9F762EE}"/>
              </a:ext>
            </a:extLst>
          </p:cNvPr>
          <p:cNvSpPr>
            <a:spLocks noGrp="1"/>
          </p:cNvSpPr>
          <p:nvPr>
            <p:ph type="subTitle" idx="1"/>
          </p:nvPr>
        </p:nvSpPr>
        <p:spPr>
          <a:xfrm>
            <a:off x="8571507" y="5669430"/>
            <a:ext cx="3291839" cy="830453"/>
          </a:xfrm>
        </p:spPr>
        <p:txBody>
          <a:bodyPr anchor="ctr">
            <a:normAutofit/>
          </a:bodyPr>
          <a:lstStyle/>
          <a:p>
            <a:pPr algn="l"/>
            <a:endParaRPr lang="en-US" sz="2000">
              <a:solidFill>
                <a:srgbClr val="FFFFFF"/>
              </a:solidFill>
            </a:endParaRPr>
          </a:p>
        </p:txBody>
      </p:sp>
      <p:pic>
        <p:nvPicPr>
          <p:cNvPr id="1028" name="Picture 4" descr="The Good Shepherd Art Print by Greg Olsen">
            <a:extLst>
              <a:ext uri="{FF2B5EF4-FFF2-40B4-BE49-F238E27FC236}">
                <a16:creationId xmlns:a16="http://schemas.microsoft.com/office/drawing/2014/main" id="{100F09E1-8215-D64E-9418-5CF070D6A4C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377" b="2"/>
          <a:stretch/>
        </p:blipFill>
        <p:spPr bwMode="auto">
          <a:xfrm>
            <a:off x="10181968" y="4199217"/>
            <a:ext cx="1845704" cy="240363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09AF8A9-B192-534D-B9DC-0030C92B3AC0}"/>
              </a:ext>
            </a:extLst>
          </p:cNvPr>
          <p:cNvSpPr txBox="1"/>
          <p:nvPr/>
        </p:nvSpPr>
        <p:spPr>
          <a:xfrm>
            <a:off x="326012" y="845294"/>
            <a:ext cx="11537334" cy="4585871"/>
          </a:xfrm>
          <a:prstGeom prst="rect">
            <a:avLst/>
          </a:prstGeom>
          <a:noFill/>
        </p:spPr>
        <p:txBody>
          <a:bodyPr wrap="square" rtlCol="0">
            <a:spAutoFit/>
          </a:bodyPr>
          <a:lstStyle/>
          <a:p>
            <a:r>
              <a:rPr lang="en-US" dirty="0"/>
              <a:t> </a:t>
            </a:r>
          </a:p>
          <a:p>
            <a:pPr algn="ctr"/>
            <a:r>
              <a:rPr lang="en-US" sz="3200" dirty="0"/>
              <a:t>What kind of Shepherd are you to your people? Harsh or Gentle?</a:t>
            </a:r>
          </a:p>
          <a:p>
            <a:endParaRPr lang="en-US" sz="3200" dirty="0"/>
          </a:p>
          <a:p>
            <a:r>
              <a:rPr lang="en-US" sz="3200" i="1" u="sng" dirty="0"/>
              <a:t>Feed </a:t>
            </a:r>
            <a:r>
              <a:rPr lang="en-US" sz="3200" i="1" dirty="0"/>
              <a:t>them (The food of God’s Word)</a:t>
            </a:r>
            <a:endParaRPr lang="en-US" sz="3200" dirty="0"/>
          </a:p>
          <a:p>
            <a:r>
              <a:rPr lang="en-US" sz="3200" i="1" dirty="0"/>
              <a:t>    </a:t>
            </a:r>
            <a:r>
              <a:rPr lang="en-US" sz="3200" i="1" u="sng" dirty="0"/>
              <a:t>Care</a:t>
            </a:r>
            <a:r>
              <a:rPr lang="en-US" sz="3200" i="1" dirty="0"/>
              <a:t> for them (In word and deed)</a:t>
            </a:r>
            <a:endParaRPr lang="en-US" sz="3200" dirty="0"/>
          </a:p>
          <a:p>
            <a:r>
              <a:rPr lang="en-US" sz="3200" i="1" dirty="0"/>
              <a:t>      </a:t>
            </a:r>
            <a:r>
              <a:rPr lang="en-US" sz="3200" i="1" u="sng" dirty="0"/>
              <a:t>Warn </a:t>
            </a:r>
            <a:r>
              <a:rPr lang="en-US" sz="3200" i="1" dirty="0"/>
              <a:t>them (against false doctrine)	</a:t>
            </a:r>
            <a:endParaRPr lang="en-US" sz="3200" dirty="0"/>
          </a:p>
          <a:p>
            <a:r>
              <a:rPr lang="en-US" sz="3200" i="1" dirty="0"/>
              <a:t>	</a:t>
            </a:r>
            <a:r>
              <a:rPr lang="en-US" sz="3200" i="1" u="sng" dirty="0"/>
              <a:t> Protect</a:t>
            </a:r>
            <a:r>
              <a:rPr lang="en-US" sz="3200" i="1" dirty="0"/>
              <a:t> them (from the deception of sin, the world, </a:t>
            </a:r>
          </a:p>
          <a:p>
            <a:r>
              <a:rPr lang="en-US" sz="3200" i="1" dirty="0"/>
              <a:t>	and the enemy)</a:t>
            </a:r>
            <a:endParaRPr lang="en-US" sz="3200" dirty="0"/>
          </a:p>
          <a:p>
            <a:r>
              <a:rPr lang="en-US" sz="3200" i="1" dirty="0"/>
              <a:t>	     …but never beat or abuse them!</a:t>
            </a:r>
            <a:endParaRPr lang="en-US" sz="3200" dirty="0"/>
          </a:p>
          <a:p>
            <a:endParaRPr lang="en-US" dirty="0"/>
          </a:p>
        </p:txBody>
      </p:sp>
    </p:spTree>
    <p:extLst>
      <p:ext uri="{BB962C8B-B14F-4D97-AF65-F5344CB8AC3E}">
        <p14:creationId xmlns:p14="http://schemas.microsoft.com/office/powerpoint/2010/main" val="1841245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38+ Free Powerpoint Backgrounds | Free &amp; Premium Templates">
            <a:extLst>
              <a:ext uri="{FF2B5EF4-FFF2-40B4-BE49-F238E27FC236}">
                <a16:creationId xmlns:a16="http://schemas.microsoft.com/office/drawing/2014/main" id="{77CFC903-1E8C-4345-B8D4-A8D7602F72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3101"/>
          <a:stretch/>
        </p:blipFill>
        <p:spPr bwMode="auto">
          <a:xfrm>
            <a:off x="0" y="-19679"/>
            <a:ext cx="12192001" cy="5291194"/>
          </a:xfrm>
          <a:prstGeom prst="rect">
            <a:avLst/>
          </a:prstGeom>
          <a:noFill/>
          <a:extLst>
            <a:ext uri="{909E8E84-426E-40DD-AFC4-6F175D3DCCD1}">
              <a14:hiddenFill xmlns:a14="http://schemas.microsoft.com/office/drawing/2010/main">
                <a:solidFill>
                  <a:srgbClr val="FFFFFF"/>
                </a:solidFill>
              </a14:hiddenFill>
            </a:ext>
          </a:extLst>
        </p:spPr>
      </p:pic>
      <p:sp>
        <p:nvSpPr>
          <p:cNvPr id="139" name="Rectangle 138">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Rectangle 140">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55910-6135-6C46-B9C4-714F66502A24}"/>
              </a:ext>
            </a:extLst>
          </p:cNvPr>
          <p:cNvSpPr>
            <a:spLocks noGrp="1"/>
          </p:cNvSpPr>
          <p:nvPr>
            <p:ph type="ctrTitle"/>
          </p:nvPr>
        </p:nvSpPr>
        <p:spPr>
          <a:xfrm>
            <a:off x="699715" y="5635366"/>
            <a:ext cx="7091299" cy="898581"/>
          </a:xfrm>
        </p:spPr>
        <p:txBody>
          <a:bodyPr anchor="ctr">
            <a:normAutofit/>
          </a:bodyPr>
          <a:lstStyle/>
          <a:p>
            <a:pPr algn="l"/>
            <a:endParaRPr lang="en-US" sz="4000">
              <a:solidFill>
                <a:srgbClr val="FFFFFF"/>
              </a:solidFill>
            </a:endParaRPr>
          </a:p>
        </p:txBody>
      </p:sp>
      <p:sp>
        <p:nvSpPr>
          <p:cNvPr id="143" name="Rectangle 142">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48BF2FD-1626-BE4D-B7C3-19DCA9F762EE}"/>
              </a:ext>
            </a:extLst>
          </p:cNvPr>
          <p:cNvSpPr>
            <a:spLocks noGrp="1"/>
          </p:cNvSpPr>
          <p:nvPr>
            <p:ph type="subTitle" idx="1"/>
          </p:nvPr>
        </p:nvSpPr>
        <p:spPr>
          <a:xfrm>
            <a:off x="8571507" y="5669430"/>
            <a:ext cx="3291839" cy="830453"/>
          </a:xfrm>
        </p:spPr>
        <p:txBody>
          <a:bodyPr anchor="ctr">
            <a:normAutofit/>
          </a:bodyPr>
          <a:lstStyle/>
          <a:p>
            <a:pPr algn="l"/>
            <a:endParaRPr lang="en-US" sz="2000">
              <a:solidFill>
                <a:srgbClr val="FFFFFF"/>
              </a:solidFill>
            </a:endParaRPr>
          </a:p>
        </p:txBody>
      </p:sp>
      <p:pic>
        <p:nvPicPr>
          <p:cNvPr id="1028" name="Picture 4" descr="The Good Shepherd Art Print by Greg Olsen">
            <a:extLst>
              <a:ext uri="{FF2B5EF4-FFF2-40B4-BE49-F238E27FC236}">
                <a16:creationId xmlns:a16="http://schemas.microsoft.com/office/drawing/2014/main" id="{100F09E1-8215-D64E-9418-5CF070D6A4C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377" b="2"/>
          <a:stretch/>
        </p:blipFill>
        <p:spPr bwMode="auto">
          <a:xfrm>
            <a:off x="10181968" y="4199217"/>
            <a:ext cx="1845704" cy="240363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09AF8A9-B192-534D-B9DC-0030C92B3AC0}"/>
              </a:ext>
            </a:extLst>
          </p:cNvPr>
          <p:cNvSpPr txBox="1"/>
          <p:nvPr/>
        </p:nvSpPr>
        <p:spPr>
          <a:xfrm>
            <a:off x="326012" y="845294"/>
            <a:ext cx="11701660" cy="1354217"/>
          </a:xfrm>
          <a:prstGeom prst="rect">
            <a:avLst/>
          </a:prstGeom>
          <a:noFill/>
        </p:spPr>
        <p:txBody>
          <a:bodyPr wrap="square" rtlCol="0">
            <a:spAutoFit/>
          </a:bodyPr>
          <a:lstStyle/>
          <a:p>
            <a:r>
              <a:rPr lang="en-US" dirty="0"/>
              <a:t>						</a:t>
            </a:r>
          </a:p>
          <a:p>
            <a:r>
              <a:rPr lang="en-US" sz="3200" dirty="0"/>
              <a:t>The Harsh Shepherd					The Gentle Shepherd</a:t>
            </a:r>
          </a:p>
          <a:p>
            <a:r>
              <a:rPr lang="en-US" sz="3200" dirty="0"/>
              <a:t>Ezek. 34:1-10						John 10:11-18</a:t>
            </a:r>
          </a:p>
        </p:txBody>
      </p:sp>
    </p:spTree>
    <p:extLst>
      <p:ext uri="{BB962C8B-B14F-4D97-AF65-F5344CB8AC3E}">
        <p14:creationId xmlns:p14="http://schemas.microsoft.com/office/powerpoint/2010/main" val="2933870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38+ Free Powerpoint Backgrounds | Free &amp; Premium Templates">
            <a:extLst>
              <a:ext uri="{FF2B5EF4-FFF2-40B4-BE49-F238E27FC236}">
                <a16:creationId xmlns:a16="http://schemas.microsoft.com/office/drawing/2014/main" id="{77CFC903-1E8C-4345-B8D4-A8D7602F72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3101"/>
          <a:stretch/>
        </p:blipFill>
        <p:spPr bwMode="auto">
          <a:xfrm>
            <a:off x="-1" y="190"/>
            <a:ext cx="12192001" cy="5291194"/>
          </a:xfrm>
          <a:prstGeom prst="rect">
            <a:avLst/>
          </a:prstGeom>
          <a:noFill/>
          <a:extLst>
            <a:ext uri="{909E8E84-426E-40DD-AFC4-6F175D3DCCD1}">
              <a14:hiddenFill xmlns:a14="http://schemas.microsoft.com/office/drawing/2010/main">
                <a:solidFill>
                  <a:srgbClr val="FFFFFF"/>
                </a:solidFill>
              </a14:hiddenFill>
            </a:ext>
          </a:extLst>
        </p:spPr>
      </p:pic>
      <p:sp>
        <p:nvSpPr>
          <p:cNvPr id="139" name="Rectangle 138">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Rectangle 140">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55910-6135-6C46-B9C4-714F66502A24}"/>
              </a:ext>
            </a:extLst>
          </p:cNvPr>
          <p:cNvSpPr>
            <a:spLocks noGrp="1"/>
          </p:cNvSpPr>
          <p:nvPr>
            <p:ph type="ctrTitle"/>
          </p:nvPr>
        </p:nvSpPr>
        <p:spPr>
          <a:xfrm>
            <a:off x="699715" y="5635366"/>
            <a:ext cx="7091299" cy="898581"/>
          </a:xfrm>
        </p:spPr>
        <p:txBody>
          <a:bodyPr anchor="ctr">
            <a:normAutofit/>
          </a:bodyPr>
          <a:lstStyle/>
          <a:p>
            <a:pPr algn="l"/>
            <a:endParaRPr lang="en-US" sz="4000">
              <a:solidFill>
                <a:srgbClr val="FFFFFF"/>
              </a:solidFill>
            </a:endParaRPr>
          </a:p>
        </p:txBody>
      </p:sp>
      <p:sp>
        <p:nvSpPr>
          <p:cNvPr id="143" name="Rectangle 142">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48BF2FD-1626-BE4D-B7C3-19DCA9F762EE}"/>
              </a:ext>
            </a:extLst>
          </p:cNvPr>
          <p:cNvSpPr>
            <a:spLocks noGrp="1"/>
          </p:cNvSpPr>
          <p:nvPr>
            <p:ph type="subTitle" idx="1"/>
          </p:nvPr>
        </p:nvSpPr>
        <p:spPr>
          <a:xfrm>
            <a:off x="8571507" y="5669430"/>
            <a:ext cx="3291839" cy="830453"/>
          </a:xfrm>
        </p:spPr>
        <p:txBody>
          <a:bodyPr anchor="ctr">
            <a:normAutofit/>
          </a:bodyPr>
          <a:lstStyle/>
          <a:p>
            <a:pPr algn="l"/>
            <a:endParaRPr lang="en-US" sz="2000">
              <a:solidFill>
                <a:srgbClr val="FFFFFF"/>
              </a:solidFill>
            </a:endParaRPr>
          </a:p>
        </p:txBody>
      </p:sp>
      <p:sp>
        <p:nvSpPr>
          <p:cNvPr id="4" name="TextBox 3">
            <a:extLst>
              <a:ext uri="{FF2B5EF4-FFF2-40B4-BE49-F238E27FC236}">
                <a16:creationId xmlns:a16="http://schemas.microsoft.com/office/drawing/2014/main" id="{C09AF8A9-B192-534D-B9DC-0030C92B3AC0}"/>
              </a:ext>
            </a:extLst>
          </p:cNvPr>
          <p:cNvSpPr txBox="1"/>
          <p:nvPr/>
        </p:nvSpPr>
        <p:spPr>
          <a:xfrm>
            <a:off x="234778" y="411950"/>
            <a:ext cx="10626811" cy="4308872"/>
          </a:xfrm>
          <a:prstGeom prst="rect">
            <a:avLst/>
          </a:prstGeom>
          <a:noFill/>
        </p:spPr>
        <p:txBody>
          <a:bodyPr wrap="square" rtlCol="0">
            <a:spAutoFit/>
          </a:bodyPr>
          <a:lstStyle/>
          <a:p>
            <a:r>
              <a:rPr lang="en-US" dirty="0"/>
              <a:t> </a:t>
            </a:r>
          </a:p>
          <a:p>
            <a:pPr algn="ctr"/>
            <a:r>
              <a:rPr lang="en-US" sz="3200" dirty="0"/>
              <a:t>		The Harsh Shepherd - Ezek. 34:1-10						</a:t>
            </a:r>
          </a:p>
          <a:p>
            <a:pPr marL="457200" indent="-457200">
              <a:buFont typeface="Arial" panose="020B0604020202020204" pitchFamily="34" charset="0"/>
              <a:buChar char="•"/>
            </a:pPr>
            <a:r>
              <a:rPr lang="en-US" sz="3200" dirty="0"/>
              <a:t>They </a:t>
            </a:r>
            <a:r>
              <a:rPr lang="en-US" sz="3200" u="sng" dirty="0"/>
              <a:t>cared</a:t>
            </a:r>
            <a:r>
              <a:rPr lang="en-US" sz="3200" dirty="0"/>
              <a:t> only about </a:t>
            </a:r>
            <a:r>
              <a:rPr lang="en-US" sz="3200" u="sng" dirty="0"/>
              <a:t>themselves</a:t>
            </a:r>
            <a:r>
              <a:rPr lang="en-US" sz="3200" dirty="0"/>
              <a:t> (vs.1-3)</a:t>
            </a:r>
          </a:p>
          <a:p>
            <a:pPr marL="457200" indent="-457200">
              <a:buFont typeface="Arial" panose="020B0604020202020204" pitchFamily="34" charset="0"/>
              <a:buChar char="•"/>
            </a:pPr>
            <a:r>
              <a:rPr lang="en-US" sz="3200" dirty="0"/>
              <a:t>They </a:t>
            </a:r>
            <a:r>
              <a:rPr lang="en-US" sz="3200" u="sng" dirty="0"/>
              <a:t>abused</a:t>
            </a:r>
            <a:r>
              <a:rPr lang="en-US" sz="3200" dirty="0"/>
              <a:t> their power and position (vs.4)</a:t>
            </a:r>
          </a:p>
          <a:p>
            <a:r>
              <a:rPr lang="en-US" sz="3200" dirty="0"/>
              <a:t>		5 have not’s in verse 4</a:t>
            </a:r>
          </a:p>
          <a:p>
            <a:pPr marL="457200" indent="-457200">
              <a:buFont typeface="Arial" panose="020B0604020202020204" pitchFamily="34" charset="0"/>
              <a:buChar char="•"/>
            </a:pPr>
            <a:r>
              <a:rPr lang="en-US" sz="3200" dirty="0"/>
              <a:t>They did not </a:t>
            </a:r>
            <a:r>
              <a:rPr lang="en-US" sz="3200" u="sng" dirty="0"/>
              <a:t>care</a:t>
            </a:r>
            <a:r>
              <a:rPr lang="en-US" sz="3200" dirty="0"/>
              <a:t> or </a:t>
            </a:r>
            <a:r>
              <a:rPr lang="en-US" sz="3200" u="sng" dirty="0"/>
              <a:t>lead</a:t>
            </a:r>
            <a:r>
              <a:rPr lang="en-US" sz="3200" dirty="0"/>
              <a:t> the sheep (vs.5-6)</a:t>
            </a:r>
          </a:p>
          <a:p>
            <a:r>
              <a:rPr lang="en-US" sz="3200" dirty="0"/>
              <a:t>	As a result the sheep……</a:t>
            </a:r>
          </a:p>
          <a:p>
            <a:endParaRPr lang="en-US" sz="3200" dirty="0"/>
          </a:p>
        </p:txBody>
      </p:sp>
    </p:spTree>
    <p:extLst>
      <p:ext uri="{BB962C8B-B14F-4D97-AF65-F5344CB8AC3E}">
        <p14:creationId xmlns:p14="http://schemas.microsoft.com/office/powerpoint/2010/main" val="994677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38+ Free Powerpoint Backgrounds | Free &amp; Premium Templates">
            <a:extLst>
              <a:ext uri="{FF2B5EF4-FFF2-40B4-BE49-F238E27FC236}">
                <a16:creationId xmlns:a16="http://schemas.microsoft.com/office/drawing/2014/main" id="{77CFC903-1E8C-4345-B8D4-A8D7602F72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3101"/>
          <a:stretch/>
        </p:blipFill>
        <p:spPr bwMode="auto">
          <a:xfrm>
            <a:off x="-1" y="190"/>
            <a:ext cx="12192001" cy="5291194"/>
          </a:xfrm>
          <a:prstGeom prst="rect">
            <a:avLst/>
          </a:prstGeom>
          <a:noFill/>
          <a:extLst>
            <a:ext uri="{909E8E84-426E-40DD-AFC4-6F175D3DCCD1}">
              <a14:hiddenFill xmlns:a14="http://schemas.microsoft.com/office/drawing/2010/main">
                <a:solidFill>
                  <a:srgbClr val="FFFFFF"/>
                </a:solidFill>
              </a14:hiddenFill>
            </a:ext>
          </a:extLst>
        </p:spPr>
      </p:pic>
      <p:sp>
        <p:nvSpPr>
          <p:cNvPr id="139" name="Rectangle 138">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Rectangle 140">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55910-6135-6C46-B9C4-714F66502A24}"/>
              </a:ext>
            </a:extLst>
          </p:cNvPr>
          <p:cNvSpPr>
            <a:spLocks noGrp="1"/>
          </p:cNvSpPr>
          <p:nvPr>
            <p:ph type="ctrTitle"/>
          </p:nvPr>
        </p:nvSpPr>
        <p:spPr>
          <a:xfrm>
            <a:off x="699715" y="5635366"/>
            <a:ext cx="7091299" cy="898581"/>
          </a:xfrm>
        </p:spPr>
        <p:txBody>
          <a:bodyPr anchor="ctr">
            <a:normAutofit/>
          </a:bodyPr>
          <a:lstStyle/>
          <a:p>
            <a:pPr algn="l"/>
            <a:endParaRPr lang="en-US" sz="4000">
              <a:solidFill>
                <a:srgbClr val="FFFFFF"/>
              </a:solidFill>
            </a:endParaRPr>
          </a:p>
        </p:txBody>
      </p:sp>
      <p:sp>
        <p:nvSpPr>
          <p:cNvPr id="143" name="Rectangle 142">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48BF2FD-1626-BE4D-B7C3-19DCA9F762EE}"/>
              </a:ext>
            </a:extLst>
          </p:cNvPr>
          <p:cNvSpPr>
            <a:spLocks noGrp="1"/>
          </p:cNvSpPr>
          <p:nvPr>
            <p:ph type="subTitle" idx="1"/>
          </p:nvPr>
        </p:nvSpPr>
        <p:spPr>
          <a:xfrm>
            <a:off x="8571507" y="5669430"/>
            <a:ext cx="3291839" cy="830453"/>
          </a:xfrm>
        </p:spPr>
        <p:txBody>
          <a:bodyPr anchor="ctr">
            <a:normAutofit/>
          </a:bodyPr>
          <a:lstStyle/>
          <a:p>
            <a:pPr algn="l"/>
            <a:endParaRPr lang="en-US" sz="2000">
              <a:solidFill>
                <a:srgbClr val="FFFFFF"/>
              </a:solidFill>
            </a:endParaRPr>
          </a:p>
        </p:txBody>
      </p:sp>
      <p:sp>
        <p:nvSpPr>
          <p:cNvPr id="4" name="TextBox 3">
            <a:extLst>
              <a:ext uri="{FF2B5EF4-FFF2-40B4-BE49-F238E27FC236}">
                <a16:creationId xmlns:a16="http://schemas.microsoft.com/office/drawing/2014/main" id="{C09AF8A9-B192-534D-B9DC-0030C92B3AC0}"/>
              </a:ext>
            </a:extLst>
          </p:cNvPr>
          <p:cNvSpPr txBox="1"/>
          <p:nvPr/>
        </p:nvSpPr>
        <p:spPr>
          <a:xfrm>
            <a:off x="234778" y="411950"/>
            <a:ext cx="10886303" cy="4801314"/>
          </a:xfrm>
          <a:prstGeom prst="rect">
            <a:avLst/>
          </a:prstGeom>
          <a:noFill/>
        </p:spPr>
        <p:txBody>
          <a:bodyPr wrap="square" rtlCol="0">
            <a:spAutoFit/>
          </a:bodyPr>
          <a:lstStyle/>
          <a:p>
            <a:r>
              <a:rPr lang="en-US" dirty="0"/>
              <a:t> </a:t>
            </a:r>
          </a:p>
          <a:p>
            <a:pPr algn="ctr"/>
            <a:r>
              <a:rPr lang="en-US" sz="3200" dirty="0"/>
              <a:t>		The Gentle Shepherd – John 10:1-18						</a:t>
            </a:r>
          </a:p>
          <a:p>
            <a:pPr marL="457200" indent="-457200">
              <a:buFont typeface="Arial" panose="020B0604020202020204" pitchFamily="34" charset="0"/>
              <a:buChar char="•"/>
            </a:pPr>
            <a:r>
              <a:rPr lang="en-US" sz="3200" dirty="0"/>
              <a:t>The good shepherd </a:t>
            </a:r>
            <a:r>
              <a:rPr lang="en-US" sz="3200" b="1" u="sng" dirty="0"/>
              <a:t>lays down his life </a:t>
            </a:r>
            <a:r>
              <a:rPr lang="en-US" sz="3200" dirty="0"/>
              <a:t>for the sheep (vs.11,15)</a:t>
            </a:r>
          </a:p>
          <a:p>
            <a:pPr marL="457200" indent="-457200">
              <a:buFont typeface="Arial" panose="020B0604020202020204" pitchFamily="34" charset="0"/>
              <a:buChar char="•"/>
            </a:pPr>
            <a:r>
              <a:rPr lang="en-US" sz="3200" dirty="0"/>
              <a:t>The shepherd </a:t>
            </a:r>
            <a:r>
              <a:rPr lang="en-US" sz="3200" b="1" u="sng" dirty="0"/>
              <a:t>knows</a:t>
            </a:r>
            <a:r>
              <a:rPr lang="en-US" sz="3200" dirty="0"/>
              <a:t> His sheep</a:t>
            </a:r>
          </a:p>
          <a:p>
            <a:endParaRPr lang="en-US" sz="3200" dirty="0"/>
          </a:p>
          <a:p>
            <a:r>
              <a:rPr lang="en-US" sz="3200" dirty="0"/>
              <a:t>“When He saw the crowds, He had compassion on them, because they were harassed and helpless, like sheep without a shepherd.”  - Matthew 9:36</a:t>
            </a:r>
          </a:p>
          <a:p>
            <a:endParaRPr lang="en-US" sz="3200" dirty="0"/>
          </a:p>
        </p:txBody>
      </p:sp>
    </p:spTree>
    <p:extLst>
      <p:ext uri="{BB962C8B-B14F-4D97-AF65-F5344CB8AC3E}">
        <p14:creationId xmlns:p14="http://schemas.microsoft.com/office/powerpoint/2010/main" val="2087568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38+ Free Powerpoint Backgrounds | Free &amp; Premium Templates">
            <a:extLst>
              <a:ext uri="{FF2B5EF4-FFF2-40B4-BE49-F238E27FC236}">
                <a16:creationId xmlns:a16="http://schemas.microsoft.com/office/drawing/2014/main" id="{77CFC903-1E8C-4345-B8D4-A8D7602F72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3101"/>
          <a:stretch/>
        </p:blipFill>
        <p:spPr bwMode="auto">
          <a:xfrm>
            <a:off x="-1" y="190"/>
            <a:ext cx="12192001" cy="5291194"/>
          </a:xfrm>
          <a:prstGeom prst="rect">
            <a:avLst/>
          </a:prstGeom>
          <a:noFill/>
          <a:extLst>
            <a:ext uri="{909E8E84-426E-40DD-AFC4-6F175D3DCCD1}">
              <a14:hiddenFill xmlns:a14="http://schemas.microsoft.com/office/drawing/2010/main">
                <a:solidFill>
                  <a:srgbClr val="FFFFFF"/>
                </a:solidFill>
              </a14:hiddenFill>
            </a:ext>
          </a:extLst>
        </p:spPr>
      </p:pic>
      <p:sp>
        <p:nvSpPr>
          <p:cNvPr id="139" name="Rectangle 138">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Rectangle 140">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55910-6135-6C46-B9C4-714F66502A24}"/>
              </a:ext>
            </a:extLst>
          </p:cNvPr>
          <p:cNvSpPr>
            <a:spLocks noGrp="1"/>
          </p:cNvSpPr>
          <p:nvPr>
            <p:ph type="ctrTitle"/>
          </p:nvPr>
        </p:nvSpPr>
        <p:spPr>
          <a:xfrm>
            <a:off x="699715" y="5635366"/>
            <a:ext cx="7091299" cy="898581"/>
          </a:xfrm>
        </p:spPr>
        <p:txBody>
          <a:bodyPr anchor="ctr">
            <a:normAutofit/>
          </a:bodyPr>
          <a:lstStyle/>
          <a:p>
            <a:pPr algn="l"/>
            <a:endParaRPr lang="en-US" sz="4000">
              <a:solidFill>
                <a:srgbClr val="FFFFFF"/>
              </a:solidFill>
            </a:endParaRPr>
          </a:p>
        </p:txBody>
      </p:sp>
      <p:sp>
        <p:nvSpPr>
          <p:cNvPr id="143" name="Rectangle 142">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48BF2FD-1626-BE4D-B7C3-19DCA9F762EE}"/>
              </a:ext>
            </a:extLst>
          </p:cNvPr>
          <p:cNvSpPr>
            <a:spLocks noGrp="1"/>
          </p:cNvSpPr>
          <p:nvPr>
            <p:ph type="subTitle" idx="1"/>
          </p:nvPr>
        </p:nvSpPr>
        <p:spPr>
          <a:xfrm>
            <a:off x="8571507" y="5669430"/>
            <a:ext cx="3291839" cy="830453"/>
          </a:xfrm>
        </p:spPr>
        <p:txBody>
          <a:bodyPr anchor="ctr">
            <a:normAutofit/>
          </a:bodyPr>
          <a:lstStyle/>
          <a:p>
            <a:pPr algn="l"/>
            <a:endParaRPr lang="en-US" sz="2000">
              <a:solidFill>
                <a:srgbClr val="FFFFFF"/>
              </a:solidFill>
            </a:endParaRPr>
          </a:p>
        </p:txBody>
      </p:sp>
      <p:sp>
        <p:nvSpPr>
          <p:cNvPr id="4" name="TextBox 3">
            <a:extLst>
              <a:ext uri="{FF2B5EF4-FFF2-40B4-BE49-F238E27FC236}">
                <a16:creationId xmlns:a16="http://schemas.microsoft.com/office/drawing/2014/main" id="{C09AF8A9-B192-534D-B9DC-0030C92B3AC0}"/>
              </a:ext>
            </a:extLst>
          </p:cNvPr>
          <p:cNvSpPr txBox="1"/>
          <p:nvPr/>
        </p:nvSpPr>
        <p:spPr>
          <a:xfrm>
            <a:off x="234778" y="411950"/>
            <a:ext cx="11479427" cy="5293757"/>
          </a:xfrm>
          <a:prstGeom prst="rect">
            <a:avLst/>
          </a:prstGeom>
          <a:noFill/>
        </p:spPr>
        <p:txBody>
          <a:bodyPr wrap="square" rtlCol="0">
            <a:spAutoFit/>
          </a:bodyPr>
          <a:lstStyle/>
          <a:p>
            <a:r>
              <a:rPr lang="en-US" dirty="0"/>
              <a:t> </a:t>
            </a:r>
          </a:p>
          <a:p>
            <a:pPr algn="ctr"/>
            <a:r>
              <a:rPr lang="en-US" sz="3200" dirty="0"/>
              <a:t>		The Gentle Shepherd – John 10:1-18						</a:t>
            </a:r>
          </a:p>
          <a:p>
            <a:pPr marL="457200" indent="-457200">
              <a:buFont typeface="Arial" panose="020B0604020202020204" pitchFamily="34" charset="0"/>
              <a:buChar char="•"/>
            </a:pPr>
            <a:r>
              <a:rPr lang="en-US" sz="3200" i="1" dirty="0"/>
              <a:t>The sheep know the </a:t>
            </a:r>
            <a:r>
              <a:rPr lang="en-US" sz="3200" b="1" i="1" u="sng" dirty="0"/>
              <a:t>voice</a:t>
            </a:r>
            <a:r>
              <a:rPr lang="en-US" sz="3200" i="1" dirty="0"/>
              <a:t> of the gentle shepherd.</a:t>
            </a:r>
          </a:p>
          <a:p>
            <a:pPr marL="457200" indent="-457200">
              <a:buFont typeface="Arial" panose="020B0604020202020204" pitchFamily="34" charset="0"/>
              <a:buChar char="•"/>
            </a:pPr>
            <a:r>
              <a:rPr lang="en-US" sz="3200" i="1" dirty="0"/>
              <a:t>The shepherd goes out to look for the </a:t>
            </a:r>
            <a:r>
              <a:rPr lang="en-US" sz="3200" b="1" i="1" u="sng" dirty="0"/>
              <a:t>stra</a:t>
            </a:r>
            <a:r>
              <a:rPr lang="en-US" sz="3200" b="1" i="1" dirty="0"/>
              <a:t>y</a:t>
            </a:r>
            <a:r>
              <a:rPr lang="en-US" sz="3200" b="1" i="1" u="sng" dirty="0"/>
              <a:t>in</a:t>
            </a:r>
            <a:r>
              <a:rPr lang="en-US" sz="3200" b="1" i="1" dirty="0"/>
              <a:t>g</a:t>
            </a:r>
            <a:r>
              <a:rPr lang="en-US" sz="3200" i="1" dirty="0"/>
              <a:t> </a:t>
            </a:r>
            <a:r>
              <a:rPr lang="en-US" sz="3200" b="1" i="1" u="sng" dirty="0"/>
              <a:t>and</a:t>
            </a:r>
            <a:r>
              <a:rPr lang="en-US" sz="3200" b="1" i="1" dirty="0"/>
              <a:t> </a:t>
            </a:r>
            <a:r>
              <a:rPr lang="en-US" sz="3200" b="1" i="1" u="sng" dirty="0"/>
              <a:t>lost</a:t>
            </a:r>
            <a:r>
              <a:rPr lang="en-US" sz="3200" b="1" i="1" dirty="0"/>
              <a:t> </a:t>
            </a:r>
            <a:r>
              <a:rPr lang="en-US" sz="3200" b="1" i="1" u="sng" dirty="0"/>
              <a:t>shee</a:t>
            </a:r>
            <a:r>
              <a:rPr lang="en-US" sz="3200" b="1" i="1" dirty="0"/>
              <a:t>p</a:t>
            </a:r>
            <a:r>
              <a:rPr lang="en-US" sz="3200" i="1" dirty="0"/>
              <a:t>. Luke 18:1-7; 19:10</a:t>
            </a:r>
            <a:endParaRPr lang="en-US" sz="3200" dirty="0"/>
          </a:p>
          <a:p>
            <a:pPr marL="285750" lvl="0" indent="-285750">
              <a:buFont typeface="Arial" panose="020B0604020202020204" pitchFamily="34" charset="0"/>
              <a:buChar char="•"/>
            </a:pPr>
            <a:r>
              <a:rPr lang="en-US" sz="3200" i="1" dirty="0"/>
              <a:t>The Shepherd </a:t>
            </a:r>
            <a:r>
              <a:rPr lang="en-US" sz="3200" b="1" u="sng" dirty="0"/>
              <a:t>keeps watch</a:t>
            </a:r>
            <a:r>
              <a:rPr lang="en-US" sz="3200" dirty="0"/>
              <a:t> over his sheep</a:t>
            </a:r>
          </a:p>
          <a:p>
            <a:r>
              <a:rPr lang="en-US" sz="3000" i="1" dirty="0"/>
              <a:t>He tends His flock like a shepherd:  He gathers the lambs in His arms and carries them close to His heart; He gently leads those that have young.  Isaiah 40:11</a:t>
            </a:r>
            <a:endParaRPr lang="en-US" sz="3000" dirty="0"/>
          </a:p>
          <a:p>
            <a:pPr marL="457200" indent="-457200">
              <a:buFont typeface="Arial" panose="020B0604020202020204" pitchFamily="34" charset="0"/>
              <a:buChar char="•"/>
            </a:pPr>
            <a:endParaRPr lang="en-US" sz="3200" dirty="0"/>
          </a:p>
        </p:txBody>
      </p:sp>
    </p:spTree>
    <p:extLst>
      <p:ext uri="{BB962C8B-B14F-4D97-AF65-F5344CB8AC3E}">
        <p14:creationId xmlns:p14="http://schemas.microsoft.com/office/powerpoint/2010/main" val="3877108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38+ Free Powerpoint Backgrounds | Free &amp; Premium Templates">
            <a:extLst>
              <a:ext uri="{FF2B5EF4-FFF2-40B4-BE49-F238E27FC236}">
                <a16:creationId xmlns:a16="http://schemas.microsoft.com/office/drawing/2014/main" id="{77CFC903-1E8C-4345-B8D4-A8D7602F72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3101"/>
          <a:stretch/>
        </p:blipFill>
        <p:spPr bwMode="auto">
          <a:xfrm>
            <a:off x="-1" y="190"/>
            <a:ext cx="12192001" cy="5291194"/>
          </a:xfrm>
          <a:prstGeom prst="rect">
            <a:avLst/>
          </a:prstGeom>
          <a:noFill/>
          <a:extLst>
            <a:ext uri="{909E8E84-426E-40DD-AFC4-6F175D3DCCD1}">
              <a14:hiddenFill xmlns:a14="http://schemas.microsoft.com/office/drawing/2010/main">
                <a:solidFill>
                  <a:srgbClr val="FFFFFF"/>
                </a:solidFill>
              </a14:hiddenFill>
            </a:ext>
          </a:extLst>
        </p:spPr>
      </p:pic>
      <p:sp>
        <p:nvSpPr>
          <p:cNvPr id="139" name="Rectangle 138">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Rectangle 140">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55910-6135-6C46-B9C4-714F66502A24}"/>
              </a:ext>
            </a:extLst>
          </p:cNvPr>
          <p:cNvSpPr>
            <a:spLocks noGrp="1"/>
          </p:cNvSpPr>
          <p:nvPr>
            <p:ph type="ctrTitle"/>
          </p:nvPr>
        </p:nvSpPr>
        <p:spPr>
          <a:xfrm>
            <a:off x="699715" y="5635366"/>
            <a:ext cx="7091299" cy="898581"/>
          </a:xfrm>
        </p:spPr>
        <p:txBody>
          <a:bodyPr anchor="ctr">
            <a:normAutofit/>
          </a:bodyPr>
          <a:lstStyle/>
          <a:p>
            <a:pPr algn="l"/>
            <a:endParaRPr lang="en-US" sz="4000">
              <a:solidFill>
                <a:srgbClr val="FFFFFF"/>
              </a:solidFill>
            </a:endParaRPr>
          </a:p>
        </p:txBody>
      </p:sp>
      <p:sp>
        <p:nvSpPr>
          <p:cNvPr id="143" name="Rectangle 142">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48BF2FD-1626-BE4D-B7C3-19DCA9F762EE}"/>
              </a:ext>
            </a:extLst>
          </p:cNvPr>
          <p:cNvSpPr>
            <a:spLocks noGrp="1"/>
          </p:cNvSpPr>
          <p:nvPr>
            <p:ph type="subTitle" idx="1"/>
          </p:nvPr>
        </p:nvSpPr>
        <p:spPr>
          <a:xfrm>
            <a:off x="8571507" y="5669430"/>
            <a:ext cx="3291839" cy="830453"/>
          </a:xfrm>
        </p:spPr>
        <p:txBody>
          <a:bodyPr anchor="ctr">
            <a:normAutofit/>
          </a:bodyPr>
          <a:lstStyle/>
          <a:p>
            <a:pPr algn="l"/>
            <a:endParaRPr lang="en-US" sz="2000">
              <a:solidFill>
                <a:srgbClr val="FFFFFF"/>
              </a:solidFill>
            </a:endParaRPr>
          </a:p>
        </p:txBody>
      </p:sp>
      <p:sp>
        <p:nvSpPr>
          <p:cNvPr id="4" name="TextBox 3">
            <a:extLst>
              <a:ext uri="{FF2B5EF4-FFF2-40B4-BE49-F238E27FC236}">
                <a16:creationId xmlns:a16="http://schemas.microsoft.com/office/drawing/2014/main" id="{C09AF8A9-B192-534D-B9DC-0030C92B3AC0}"/>
              </a:ext>
            </a:extLst>
          </p:cNvPr>
          <p:cNvSpPr txBox="1"/>
          <p:nvPr/>
        </p:nvSpPr>
        <p:spPr>
          <a:xfrm>
            <a:off x="0" y="708512"/>
            <a:ext cx="11479427" cy="4308872"/>
          </a:xfrm>
          <a:prstGeom prst="rect">
            <a:avLst/>
          </a:prstGeom>
          <a:noFill/>
        </p:spPr>
        <p:txBody>
          <a:bodyPr wrap="square" rtlCol="0">
            <a:spAutoFit/>
          </a:bodyPr>
          <a:lstStyle/>
          <a:p>
            <a:r>
              <a:rPr lang="en-US" dirty="0"/>
              <a:t> </a:t>
            </a:r>
          </a:p>
          <a:p>
            <a:pPr algn="ctr"/>
            <a:r>
              <a:rPr lang="en-US" sz="3200" dirty="0"/>
              <a:t>	</a:t>
            </a:r>
            <a:r>
              <a:rPr lang="en-US" sz="3200" i="1" u="sng" dirty="0"/>
              <a:t>Keep watch </a:t>
            </a:r>
            <a:r>
              <a:rPr lang="en-US" sz="3200" i="1" dirty="0"/>
              <a:t>over yourselves and all the flock of which the Holy Spirit </a:t>
            </a:r>
            <a:r>
              <a:rPr lang="en-US" sz="3200" i="1" u="sng" dirty="0"/>
              <a:t>has made you overseers</a:t>
            </a:r>
            <a:r>
              <a:rPr lang="en-US" sz="3200" i="1" dirty="0"/>
              <a:t>. Be shepherds of the church of God, which he bought with his own blood. I know that after I leave, savage wolves will come in among you and will not spare the flock. Even from your own number men will arise and distort the truth in order to draw away disciples after them. </a:t>
            </a:r>
            <a:r>
              <a:rPr lang="en-US" sz="3200" i="1" u="sng" dirty="0"/>
              <a:t>So be on your guard</a:t>
            </a:r>
            <a:r>
              <a:rPr lang="en-US" sz="3200" i="1" dirty="0"/>
              <a:t>!  </a:t>
            </a:r>
          </a:p>
          <a:p>
            <a:pPr algn="ctr"/>
            <a:r>
              <a:rPr lang="en-US" sz="3200" i="1" dirty="0"/>
              <a:t>Acts 20:28-31</a:t>
            </a:r>
            <a:endParaRPr lang="en-US" sz="3200" dirty="0"/>
          </a:p>
          <a:p>
            <a:pPr algn="ctr"/>
            <a:r>
              <a:rPr lang="en-US" sz="3200" dirty="0"/>
              <a:t>				</a:t>
            </a:r>
          </a:p>
        </p:txBody>
      </p:sp>
    </p:spTree>
    <p:extLst>
      <p:ext uri="{BB962C8B-B14F-4D97-AF65-F5344CB8AC3E}">
        <p14:creationId xmlns:p14="http://schemas.microsoft.com/office/powerpoint/2010/main" val="32007513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798</Words>
  <Application>Microsoft Macintosh PowerPoint</Application>
  <PresentationFormat>Widescreen</PresentationFormat>
  <Paragraphs>97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26</cp:revision>
  <dcterms:created xsi:type="dcterms:W3CDTF">2021-04-19T18:22:11Z</dcterms:created>
  <dcterms:modified xsi:type="dcterms:W3CDTF">2021-10-03T12:48:38Z</dcterms:modified>
</cp:coreProperties>
</file>