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5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A7FE9-F05C-864C-AC85-F4CF0B2F9B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A96169-A04B-224B-9DB0-A06FCAD4C1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EB3A5E-6AF8-9849-BA5E-C7808EC9C4DC}"/>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FF661B2D-B2E5-D845-BC6A-475ED1684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74DEC6-C674-EE47-8F81-F1038B670F26}"/>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212938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1C536-047D-E648-9729-0678FAD5C3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6DC1AA-B1D5-7E42-8358-9932BE5B77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52D5C-F4B6-D542-851B-52B26F011102}"/>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9767A1C6-16FE-9746-8624-75CFD50213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73C5FE-210B-1140-B2F0-F5EE6D2180BA}"/>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354850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4FDA9-F0B5-9341-AAF0-011D684C2A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735576-16B4-D945-8774-1F43E0F450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E47E2-04CF-464F-8083-20832B907492}"/>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F76D1E3B-9213-E740-97DE-13F48C1C4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0AE85-8A11-6544-9FD4-035F78524F07}"/>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228226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B418-9981-7A49-AACE-78B643EE41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7C3EE3-6F22-8C4D-9C24-7CF7A46AB4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B406E-E7C7-F14F-8F89-5A30BD0F0B3B}"/>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C335EAE9-1736-944B-8D68-1FFD1A3FB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4006FD-AAA9-464D-845C-A364E5667124}"/>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4071467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01BE4-FF22-6843-8021-0560AD3E21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98BE53-21D4-204D-AD43-80E59065C9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4FC648-6D96-8C4C-BE2E-B3A12234D961}"/>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611DB608-E450-0E41-805B-1F7D4C7186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F6DF6-5DAF-3042-9040-6A477F376790}"/>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179859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2819F-3BF6-A84E-B806-A817ACE852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60FF37-7D44-1948-822B-919CEBBC6E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1B079B-8395-BA49-986E-3D16E445B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7E0698-561C-5E4E-9C8B-762F520739CB}"/>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6" name="Footer Placeholder 5">
            <a:extLst>
              <a:ext uri="{FF2B5EF4-FFF2-40B4-BE49-F238E27FC236}">
                <a16:creationId xmlns:a16="http://schemas.microsoft.com/office/drawing/2014/main" id="{C822B3BA-646A-AA45-AC12-552D295DCD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24E7FA-5DED-8C44-A489-25AF1626BC2C}"/>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144262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D9AF0-6032-FC4A-AD90-08D8023BA5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64DB81-48B3-494C-ADC3-42E1FE236D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7B4A0F-62DB-7A46-87F9-95B5EE98E7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EB8362-B454-BA44-8849-DB1D6027D1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8A456D-C77A-434D-BE8F-7FE3AD5DE3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F4134D-EE69-504E-8EBD-1EFBB101D3DF}"/>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8" name="Footer Placeholder 7">
            <a:extLst>
              <a:ext uri="{FF2B5EF4-FFF2-40B4-BE49-F238E27FC236}">
                <a16:creationId xmlns:a16="http://schemas.microsoft.com/office/drawing/2014/main" id="{2FFAFAAF-B701-234D-A1F3-9E726E280F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1B2743-4D44-774A-96A0-82D1A0437937}"/>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38430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93201-41DD-EB45-BA2C-73C51D72ED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08A35E-960C-8848-9B2A-0CC53E4A6AB8}"/>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4" name="Footer Placeholder 3">
            <a:extLst>
              <a:ext uri="{FF2B5EF4-FFF2-40B4-BE49-F238E27FC236}">
                <a16:creationId xmlns:a16="http://schemas.microsoft.com/office/drawing/2014/main" id="{D7F4CB53-ECEE-B245-AFF2-C266B54BF0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9D971E-ED13-3243-B085-7CFE9A740B11}"/>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424431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349C64-064A-274F-B2AE-56114A969663}"/>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3" name="Footer Placeholder 2">
            <a:extLst>
              <a:ext uri="{FF2B5EF4-FFF2-40B4-BE49-F238E27FC236}">
                <a16:creationId xmlns:a16="http://schemas.microsoft.com/office/drawing/2014/main" id="{A5710443-3B08-CA49-A57D-1BE962D19E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8AF342-DF75-FB46-8BF7-4AA3C3A421A4}"/>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4021414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2FF6A-83ED-054E-88F7-1C6982BE04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F9696D-AC3B-634A-A3E4-8A7BA0677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91BAB-B7D1-B34A-8DC3-DA2608D3E9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1857F4-BF4D-0B4F-A3A0-D9D2BB797F17}"/>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6" name="Footer Placeholder 5">
            <a:extLst>
              <a:ext uri="{FF2B5EF4-FFF2-40B4-BE49-F238E27FC236}">
                <a16:creationId xmlns:a16="http://schemas.microsoft.com/office/drawing/2014/main" id="{6867AC3B-605A-8F4F-BB8A-FD14ADAA8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082F6C-CC4D-0B48-9307-842358B74B7B}"/>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3096810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53CB-0570-094E-848F-B117D4029C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C2586C-55E4-1B4D-87B1-19F35C355F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EEB8A5-B5F8-3D4B-8FE5-705A1C237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D7315-B8BF-8F41-BC9B-0E3905D53CFD}"/>
              </a:ext>
            </a:extLst>
          </p:cNvPr>
          <p:cNvSpPr>
            <a:spLocks noGrp="1"/>
          </p:cNvSpPr>
          <p:nvPr>
            <p:ph type="dt" sz="half" idx="10"/>
          </p:nvPr>
        </p:nvSpPr>
        <p:spPr/>
        <p:txBody>
          <a:bodyPr/>
          <a:lstStyle/>
          <a:p>
            <a:fld id="{2F47E8F9-E7D9-404C-93F1-1D89F631B019}" type="datetimeFigureOut">
              <a:rPr lang="en-US" smtClean="0"/>
              <a:t>9/29/21</a:t>
            </a:fld>
            <a:endParaRPr lang="en-US"/>
          </a:p>
        </p:txBody>
      </p:sp>
      <p:sp>
        <p:nvSpPr>
          <p:cNvPr id="6" name="Footer Placeholder 5">
            <a:extLst>
              <a:ext uri="{FF2B5EF4-FFF2-40B4-BE49-F238E27FC236}">
                <a16:creationId xmlns:a16="http://schemas.microsoft.com/office/drawing/2014/main" id="{80298AB3-DD64-5C47-B649-9EADD839B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C93AC-85EF-DE40-B477-29AF3E273B6B}"/>
              </a:ext>
            </a:extLst>
          </p:cNvPr>
          <p:cNvSpPr>
            <a:spLocks noGrp="1"/>
          </p:cNvSpPr>
          <p:nvPr>
            <p:ph type="sldNum" sz="quarter" idx="12"/>
          </p:nvPr>
        </p:nvSpPr>
        <p:spPr/>
        <p:txBody>
          <a:bodyPr/>
          <a:lstStyle/>
          <a:p>
            <a:fld id="{9E943165-6DBF-364D-9B20-79D35FE480DD}" type="slidenum">
              <a:rPr lang="en-US" smtClean="0"/>
              <a:t>‹#›</a:t>
            </a:fld>
            <a:endParaRPr lang="en-US"/>
          </a:p>
        </p:txBody>
      </p:sp>
    </p:spTree>
    <p:extLst>
      <p:ext uri="{BB962C8B-B14F-4D97-AF65-F5344CB8AC3E}">
        <p14:creationId xmlns:p14="http://schemas.microsoft.com/office/powerpoint/2010/main" val="4005361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2414C7-7E15-EB4B-B81D-9728E805E3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983D83-AA4D-1047-9481-FFFD6E439F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D8F1-B9B4-A641-B5B6-E66EBDA5C9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7E8F9-E7D9-404C-93F1-1D89F631B019}" type="datetimeFigureOut">
              <a:rPr lang="en-US" smtClean="0"/>
              <a:t>9/29/21</a:t>
            </a:fld>
            <a:endParaRPr lang="en-US"/>
          </a:p>
        </p:txBody>
      </p:sp>
      <p:sp>
        <p:nvSpPr>
          <p:cNvPr id="5" name="Footer Placeholder 4">
            <a:extLst>
              <a:ext uri="{FF2B5EF4-FFF2-40B4-BE49-F238E27FC236}">
                <a16:creationId xmlns:a16="http://schemas.microsoft.com/office/drawing/2014/main" id="{26C175E1-101C-8D46-A921-7C19A55EAE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AF731A-DFF4-F844-9FC6-BBA4E26D9A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43165-6DBF-364D-9B20-79D35FE480DD}" type="slidenum">
              <a:rPr lang="en-US" smtClean="0"/>
              <a:t>‹#›</a:t>
            </a:fld>
            <a:endParaRPr lang="en-US"/>
          </a:p>
        </p:txBody>
      </p:sp>
    </p:spTree>
    <p:extLst>
      <p:ext uri="{BB962C8B-B14F-4D97-AF65-F5344CB8AC3E}">
        <p14:creationId xmlns:p14="http://schemas.microsoft.com/office/powerpoint/2010/main" val="1894551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739183" y="1246257"/>
            <a:ext cx="6949595" cy="3170099"/>
          </a:xfrm>
          <a:prstGeom prst="rect">
            <a:avLst/>
          </a:prstGeom>
          <a:noFill/>
        </p:spPr>
        <p:txBody>
          <a:bodyPr wrap="none" rtlCol="0">
            <a:spAutoFit/>
          </a:bodyPr>
          <a:lstStyle/>
          <a:p>
            <a:r>
              <a:rPr lang="en-US" sz="4000" b="1" dirty="0"/>
              <a:t>Oh, How Great is Our Salvation!</a:t>
            </a:r>
          </a:p>
          <a:p>
            <a:endParaRPr lang="en-US" sz="4000" b="1" dirty="0"/>
          </a:p>
          <a:p>
            <a:endParaRPr lang="en-US" sz="4000" b="1" dirty="0"/>
          </a:p>
          <a:p>
            <a:pPr algn="ctr"/>
            <a:r>
              <a:rPr lang="en-US" sz="4000" b="1" dirty="0"/>
              <a:t>The Doctrine of Salvation </a:t>
            </a:r>
          </a:p>
          <a:p>
            <a:pPr algn="ctr"/>
            <a:r>
              <a:rPr lang="en-US" sz="4000" b="1" dirty="0"/>
              <a:t>Part 1</a:t>
            </a:r>
          </a:p>
        </p:txBody>
      </p:sp>
    </p:spTree>
    <p:extLst>
      <p:ext uri="{BB962C8B-B14F-4D97-AF65-F5344CB8AC3E}">
        <p14:creationId xmlns:p14="http://schemas.microsoft.com/office/powerpoint/2010/main" val="3760095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5355312"/>
          </a:xfrm>
          <a:prstGeom prst="rect">
            <a:avLst/>
          </a:prstGeom>
          <a:noFill/>
        </p:spPr>
        <p:txBody>
          <a:bodyPr wrap="square" rtlCol="0">
            <a:spAutoFit/>
          </a:bodyPr>
          <a:lstStyle/>
          <a:p>
            <a:r>
              <a:rPr lang="en-US" sz="3600" b="1" dirty="0"/>
              <a:t>Reconciliation…… healing of a broken relationship </a:t>
            </a:r>
            <a:endParaRPr lang="en-US" sz="3600" dirty="0"/>
          </a:p>
          <a:p>
            <a:r>
              <a:rPr lang="en-US" sz="3600" dirty="0"/>
              <a:t> </a:t>
            </a:r>
          </a:p>
          <a:p>
            <a:endParaRPr lang="en-US" sz="3600" dirty="0"/>
          </a:p>
          <a:p>
            <a:pPr marL="571500" lvl="0" indent="-571500">
              <a:buFont typeface="Arial" panose="020B0604020202020204" pitchFamily="34" charset="0"/>
              <a:buChar char="•"/>
            </a:pPr>
            <a:r>
              <a:rPr lang="en-US" sz="3600" u="sng" dirty="0"/>
              <a:t>We were God’s enemies </a:t>
            </a:r>
            <a:endParaRPr lang="en-US" sz="3600" dirty="0"/>
          </a:p>
          <a:p>
            <a:r>
              <a:rPr lang="en-US" sz="3600" dirty="0"/>
              <a:t> </a:t>
            </a:r>
          </a:p>
          <a:p>
            <a:r>
              <a:rPr lang="en-US" sz="3600" i="1" dirty="0"/>
              <a:t>For if, while we were God’s enemies, we were reconciled to Him through the death of his Son, how much more, having been reconciled, shall we be saved through His life! </a:t>
            </a:r>
          </a:p>
          <a:p>
            <a:r>
              <a:rPr lang="en-US" sz="3600" i="1" dirty="0"/>
              <a:t>Rom. 5:10</a:t>
            </a:r>
            <a:endParaRPr lang="en-US" sz="3600" dirty="0"/>
          </a:p>
          <a:p>
            <a:r>
              <a:rPr lang="en-US" dirty="0"/>
              <a:t> </a:t>
            </a:r>
            <a:endParaRPr lang="en-US" sz="3600" dirty="0"/>
          </a:p>
        </p:txBody>
      </p:sp>
    </p:spTree>
    <p:extLst>
      <p:ext uri="{BB962C8B-B14F-4D97-AF65-F5344CB8AC3E}">
        <p14:creationId xmlns:p14="http://schemas.microsoft.com/office/powerpoint/2010/main" val="133351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6186309"/>
          </a:xfrm>
          <a:prstGeom prst="rect">
            <a:avLst/>
          </a:prstGeom>
          <a:noFill/>
        </p:spPr>
        <p:txBody>
          <a:bodyPr wrap="square" rtlCol="0">
            <a:spAutoFit/>
          </a:bodyPr>
          <a:lstStyle/>
          <a:p>
            <a:pPr marL="571500" lvl="0" indent="-571500">
              <a:buFont typeface="Arial" panose="020B0604020202020204" pitchFamily="34" charset="0"/>
              <a:buChar char="•"/>
            </a:pPr>
            <a:r>
              <a:rPr lang="en-US" sz="3600" u="sng" dirty="0"/>
              <a:t>Jesus has reconciled us to God</a:t>
            </a:r>
            <a:endParaRPr lang="en-US" sz="3600" dirty="0"/>
          </a:p>
          <a:p>
            <a:r>
              <a:rPr lang="en-US" sz="3600" dirty="0"/>
              <a:t> </a:t>
            </a:r>
          </a:p>
          <a:p>
            <a:r>
              <a:rPr lang="en-US" sz="3400" dirty="0"/>
              <a:t>All this is from God, who reconciled us to Himself through Christ and gave us the ministry of reconciliation: that God was reconciling the world to Himself in Christ, not counting people’s sins against them. And He has committed to us the message of reconciliation. We are therefore Christ’s ambassadors, as though God were making His appeal through us. We implore you on Christ’s behalf: Be reconciled to God. God made Him who had no sin to be sin for us, so that in Him we might become the righteousness of God. 2 Cor. 5:18-21</a:t>
            </a:r>
          </a:p>
          <a:p>
            <a:r>
              <a:rPr lang="en-US" dirty="0"/>
              <a:t> </a:t>
            </a:r>
            <a:endParaRPr lang="en-US" sz="3600" dirty="0"/>
          </a:p>
        </p:txBody>
      </p:sp>
    </p:spTree>
    <p:extLst>
      <p:ext uri="{BB962C8B-B14F-4D97-AF65-F5344CB8AC3E}">
        <p14:creationId xmlns:p14="http://schemas.microsoft.com/office/powerpoint/2010/main" val="286190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3416320"/>
          </a:xfrm>
          <a:prstGeom prst="rect">
            <a:avLst/>
          </a:prstGeom>
          <a:noFill/>
        </p:spPr>
        <p:txBody>
          <a:bodyPr wrap="square" rtlCol="0">
            <a:spAutoFit/>
          </a:bodyPr>
          <a:lstStyle/>
          <a:p>
            <a:pPr marL="285750" lvl="0" indent="-285750">
              <a:buFont typeface="Arial" panose="020B0604020202020204" pitchFamily="34" charset="0"/>
              <a:buChar char="•"/>
            </a:pPr>
            <a:r>
              <a:rPr lang="en-US" sz="3600" dirty="0"/>
              <a:t>Reconciliation is </a:t>
            </a:r>
            <a:r>
              <a:rPr lang="en-US" sz="3600" u="sng" dirty="0"/>
              <a:t>instantaneous</a:t>
            </a:r>
            <a:r>
              <a:rPr lang="en-US" sz="3600" dirty="0"/>
              <a:t>, but not based on human effort (John 1:13; 3:5)</a:t>
            </a:r>
          </a:p>
          <a:p>
            <a:pPr marL="285750" lvl="0" indent="-285750">
              <a:buFont typeface="Arial" panose="020B0604020202020204" pitchFamily="34" charset="0"/>
              <a:buChar char="•"/>
            </a:pPr>
            <a:endParaRPr lang="en-US" sz="3600" dirty="0"/>
          </a:p>
          <a:p>
            <a:pPr marL="285750" lvl="0" indent="-285750">
              <a:buFont typeface="Arial" panose="020B0604020202020204" pitchFamily="34" charset="0"/>
              <a:buChar char="•"/>
            </a:pPr>
            <a:r>
              <a:rPr lang="en-US" sz="3600" dirty="0"/>
              <a:t>The </a:t>
            </a:r>
            <a:r>
              <a:rPr lang="en-US" sz="3600" u="sng" dirty="0"/>
              <a:t>cross</a:t>
            </a:r>
            <a:r>
              <a:rPr lang="en-US" sz="3600" dirty="0"/>
              <a:t> is where reconciliation is </a:t>
            </a:r>
            <a:r>
              <a:rPr lang="en-US" sz="3600" u="sng" dirty="0"/>
              <a:t>provided,</a:t>
            </a:r>
            <a:r>
              <a:rPr lang="en-US" sz="3600" dirty="0"/>
              <a:t> and the </a:t>
            </a:r>
            <a:r>
              <a:rPr lang="en-US" sz="3600" u="sng" dirty="0"/>
              <a:t>church</a:t>
            </a:r>
            <a:r>
              <a:rPr lang="en-US" sz="3600" dirty="0"/>
              <a:t> is where reconciliation is to be </a:t>
            </a:r>
            <a:r>
              <a:rPr lang="en-US" sz="3600" u="sng" dirty="0"/>
              <a:t>proclaimed</a:t>
            </a:r>
            <a:r>
              <a:rPr lang="en-US" sz="3600" dirty="0"/>
              <a:t>.</a:t>
            </a:r>
          </a:p>
          <a:p>
            <a:endParaRPr lang="en-US" sz="3600" dirty="0"/>
          </a:p>
        </p:txBody>
      </p:sp>
    </p:spTree>
    <p:extLst>
      <p:ext uri="{BB962C8B-B14F-4D97-AF65-F5344CB8AC3E}">
        <p14:creationId xmlns:p14="http://schemas.microsoft.com/office/powerpoint/2010/main" val="3665233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4647426"/>
          </a:xfrm>
          <a:prstGeom prst="rect">
            <a:avLst/>
          </a:prstGeom>
          <a:noFill/>
        </p:spPr>
        <p:txBody>
          <a:bodyPr wrap="square" rtlCol="0">
            <a:spAutoFit/>
          </a:bodyPr>
          <a:lstStyle/>
          <a:p>
            <a:r>
              <a:rPr lang="en-US" sz="4000" b="1" dirty="0"/>
              <a:t>Justification – addressing the guilt of our sin</a:t>
            </a:r>
          </a:p>
          <a:p>
            <a:endParaRPr lang="en-US" sz="4000" dirty="0"/>
          </a:p>
          <a:p>
            <a:pPr marL="571500" indent="-571500">
              <a:buFontTx/>
              <a:buChar char="-"/>
            </a:pPr>
            <a:r>
              <a:rPr lang="en-US" sz="3600" dirty="0"/>
              <a:t>a one-time work of God, resulting in a declaration of “not guilty” before Him because of the work of Christ on the cross. We are free from the penalty of sin.  </a:t>
            </a:r>
            <a:r>
              <a:rPr lang="en-US" sz="3600" b="1" dirty="0"/>
              <a:t>What is that penalty?</a:t>
            </a:r>
            <a:r>
              <a:rPr lang="en-US" sz="3600" dirty="0"/>
              <a:t> </a:t>
            </a:r>
          </a:p>
          <a:p>
            <a:endParaRPr lang="en-US" sz="3600" dirty="0"/>
          </a:p>
          <a:p>
            <a:r>
              <a:rPr lang="en-US" sz="3600" dirty="0"/>
              <a:t>	Romans 3:23-24 	Romans 6:23</a:t>
            </a:r>
          </a:p>
        </p:txBody>
      </p:sp>
    </p:spTree>
    <p:extLst>
      <p:ext uri="{BB962C8B-B14F-4D97-AF65-F5344CB8AC3E}">
        <p14:creationId xmlns:p14="http://schemas.microsoft.com/office/powerpoint/2010/main" val="141308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313037" y="1036738"/>
            <a:ext cx="11565925" cy="3385542"/>
          </a:xfrm>
          <a:prstGeom prst="rect">
            <a:avLst/>
          </a:prstGeom>
          <a:noFill/>
        </p:spPr>
        <p:txBody>
          <a:bodyPr wrap="square" rtlCol="0">
            <a:spAutoFit/>
          </a:bodyPr>
          <a:lstStyle/>
          <a:p>
            <a:pPr algn="ctr"/>
            <a:r>
              <a:rPr lang="en-US" sz="4000" b="1" dirty="0"/>
              <a:t>LIFE IS SHORT</a:t>
            </a:r>
          </a:p>
          <a:p>
            <a:pPr algn="ctr"/>
            <a:r>
              <a:rPr lang="en-US" sz="4000" b="1" dirty="0"/>
              <a:t>DEATH IS SURE</a:t>
            </a:r>
          </a:p>
          <a:p>
            <a:pPr algn="ctr"/>
            <a:r>
              <a:rPr lang="en-US" sz="4000" b="1" dirty="0"/>
              <a:t>SIN THE CAUSE</a:t>
            </a:r>
          </a:p>
          <a:p>
            <a:pPr algn="ctr"/>
            <a:r>
              <a:rPr lang="en-US" sz="4000" b="1" dirty="0"/>
              <a:t>CHRIST THE CURE</a:t>
            </a:r>
            <a:endParaRPr lang="en-US" sz="4000" dirty="0"/>
          </a:p>
          <a:p>
            <a:pPr algn="ctr"/>
            <a:r>
              <a:rPr lang="en-US" b="1" dirty="0"/>
              <a:t> </a:t>
            </a:r>
            <a:endParaRPr lang="en-US" dirty="0"/>
          </a:p>
          <a:p>
            <a:endParaRPr lang="en-US" sz="3600" dirty="0"/>
          </a:p>
        </p:txBody>
      </p:sp>
    </p:spTree>
    <p:extLst>
      <p:ext uri="{BB962C8B-B14F-4D97-AF65-F5344CB8AC3E}">
        <p14:creationId xmlns:p14="http://schemas.microsoft.com/office/powerpoint/2010/main" val="94850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FE64-9487-4C43-BE81-D674046641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7DDF2D7-381B-1244-A2DD-204941F09BD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9251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7"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524000" y="960547"/>
            <a:ext cx="8262870" cy="3785652"/>
          </a:xfrm>
          <a:prstGeom prst="rect">
            <a:avLst/>
          </a:prstGeom>
          <a:noFill/>
        </p:spPr>
        <p:txBody>
          <a:bodyPr wrap="square" rtlCol="0">
            <a:spAutoFit/>
          </a:bodyPr>
          <a:lstStyle/>
          <a:p>
            <a:r>
              <a:rPr lang="en-US" sz="4000" b="1" dirty="0"/>
              <a:t>Important dates that change our lives</a:t>
            </a:r>
          </a:p>
          <a:p>
            <a:endParaRPr lang="en-US" sz="4000" b="1" dirty="0"/>
          </a:p>
          <a:p>
            <a:pPr marL="3771900" lvl="7" indent="-571500">
              <a:buFont typeface="Arial" panose="020B0604020202020204" pitchFamily="34" charset="0"/>
              <a:buChar char="•"/>
            </a:pPr>
            <a:r>
              <a:rPr lang="en-US" sz="4000" b="1" dirty="0"/>
              <a:t>Birth</a:t>
            </a:r>
          </a:p>
          <a:p>
            <a:pPr marL="571500" indent="-571500" algn="ctr">
              <a:buFont typeface="Arial" panose="020B0604020202020204" pitchFamily="34" charset="0"/>
              <a:buChar char="•"/>
            </a:pPr>
            <a:r>
              <a:rPr lang="en-US" sz="4000" b="1" dirty="0"/>
              <a:t>Marriage</a:t>
            </a:r>
          </a:p>
          <a:p>
            <a:pPr marL="571500" indent="-571500" algn="ctr">
              <a:buFont typeface="Arial" panose="020B0604020202020204" pitchFamily="34" charset="0"/>
              <a:buChar char="•"/>
            </a:pPr>
            <a:r>
              <a:rPr lang="en-US" sz="4000" b="1" dirty="0"/>
              <a:t>Family</a:t>
            </a:r>
          </a:p>
          <a:p>
            <a:pPr marL="571500" indent="-571500" algn="ctr">
              <a:buFont typeface="Arial" panose="020B0604020202020204" pitchFamily="34" charset="0"/>
              <a:buChar char="•"/>
            </a:pPr>
            <a:r>
              <a:rPr lang="en-US" sz="4000" b="1" dirty="0"/>
              <a:t>Salvation</a:t>
            </a:r>
          </a:p>
        </p:txBody>
      </p:sp>
    </p:spTree>
    <p:extLst>
      <p:ext uri="{BB962C8B-B14F-4D97-AF65-F5344CB8AC3E}">
        <p14:creationId xmlns:p14="http://schemas.microsoft.com/office/powerpoint/2010/main" val="3237747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7"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345989" y="500281"/>
            <a:ext cx="11565925" cy="6247864"/>
          </a:xfrm>
          <a:prstGeom prst="rect">
            <a:avLst/>
          </a:prstGeom>
          <a:noFill/>
        </p:spPr>
        <p:txBody>
          <a:bodyPr wrap="square" rtlCol="0">
            <a:spAutoFit/>
          </a:bodyPr>
          <a:lstStyle/>
          <a:p>
            <a:r>
              <a:rPr lang="en-US" sz="4000" b="1" dirty="0"/>
              <a:t>The Basis for Salvation…..can we all agree?</a:t>
            </a:r>
            <a:endParaRPr lang="en-US" sz="4000" dirty="0"/>
          </a:p>
          <a:p>
            <a:pPr marL="571500" lvl="0" indent="-571500">
              <a:buFont typeface="Arial" panose="020B0604020202020204" pitchFamily="34" charset="0"/>
              <a:buChar char="•"/>
            </a:pPr>
            <a:r>
              <a:rPr lang="en-US" sz="3600" dirty="0"/>
              <a:t>Everyone is in need of Salvation.</a:t>
            </a:r>
          </a:p>
          <a:p>
            <a:pPr marL="571500" lvl="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Salvation is found in no one else but Jesus Christ.</a:t>
            </a:r>
          </a:p>
          <a:p>
            <a:r>
              <a:rPr lang="en-US" sz="3600" dirty="0">
                <a:effectLst/>
              </a:rPr>
              <a:t>Acts 4:12; 1 Cor. 15:3-4;  Psalm 27:1; Isaiah 12:2-3; John 1:29</a:t>
            </a:r>
          </a:p>
          <a:p>
            <a:endParaRPr lang="en-US" sz="3600" dirty="0">
              <a:effectLst/>
            </a:endParaRPr>
          </a:p>
          <a:p>
            <a:pPr marL="571500" lvl="0" indent="-571500">
              <a:buFont typeface="Arial" panose="020B0604020202020204" pitchFamily="34" charset="0"/>
              <a:buChar char="•"/>
            </a:pPr>
            <a:r>
              <a:rPr lang="en-US" sz="3600" dirty="0"/>
              <a:t>We are all sinners in need of a Savior – Rom 3:23</a:t>
            </a:r>
          </a:p>
          <a:p>
            <a:r>
              <a:rPr lang="en-US" sz="3600" dirty="0"/>
              <a:t> </a:t>
            </a:r>
          </a:p>
          <a:p>
            <a:pPr marL="571500" lvl="0" indent="-571500">
              <a:buFont typeface="Arial" panose="020B0604020202020204" pitchFamily="34" charset="0"/>
              <a:buChar char="•"/>
            </a:pPr>
            <a:r>
              <a:rPr lang="en-US" sz="3600" dirty="0"/>
              <a:t>Salvation is a free gift to those who believe in Jesus Christ the Son of God. Eph. 2:8-9</a:t>
            </a:r>
          </a:p>
          <a:p>
            <a:endParaRPr lang="en-US" sz="3600" dirty="0"/>
          </a:p>
        </p:txBody>
      </p:sp>
    </p:spTree>
    <p:extLst>
      <p:ext uri="{BB962C8B-B14F-4D97-AF65-F5344CB8AC3E}">
        <p14:creationId xmlns:p14="http://schemas.microsoft.com/office/powerpoint/2010/main" val="21319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313037" y="210859"/>
            <a:ext cx="11565925" cy="7355860"/>
          </a:xfrm>
          <a:prstGeom prst="rect">
            <a:avLst/>
          </a:prstGeom>
          <a:noFill/>
        </p:spPr>
        <p:txBody>
          <a:bodyPr wrap="square" rtlCol="0">
            <a:spAutoFit/>
          </a:bodyPr>
          <a:lstStyle/>
          <a:p>
            <a:r>
              <a:rPr lang="en-US" sz="4000" b="1" dirty="0"/>
              <a:t>Chosen by God…..before the foundations of the world</a:t>
            </a:r>
          </a:p>
          <a:p>
            <a:endParaRPr lang="en-US" dirty="0"/>
          </a:p>
          <a:p>
            <a:r>
              <a:rPr lang="en-US" sz="3600" dirty="0"/>
              <a:t>He chose us in Him before the foundation of the world, that we should be holy and blameless before Him. Ephesians 1:4</a:t>
            </a:r>
          </a:p>
          <a:p>
            <a:endParaRPr lang="en-US" sz="3600" dirty="0"/>
          </a:p>
          <a:p>
            <a:pPr marL="571500" indent="-571500">
              <a:buFont typeface="Arial" panose="020B0604020202020204" pitchFamily="34" charset="0"/>
              <a:buChar char="•"/>
            </a:pPr>
            <a:r>
              <a:rPr lang="en-US" sz="3600" dirty="0"/>
              <a:t>God draws us to Himself – John 6:44; 16:16</a:t>
            </a:r>
          </a:p>
          <a:p>
            <a:pPr marL="571500" indent="-571500">
              <a:buFont typeface="Arial" panose="020B0604020202020204" pitchFamily="34" charset="0"/>
              <a:buChar char="•"/>
            </a:pPr>
            <a:r>
              <a:rPr lang="en-US" sz="3600" dirty="0"/>
              <a:t>Is it possible for us to choose God? Romans 3:11-12</a:t>
            </a:r>
          </a:p>
          <a:p>
            <a:pPr marL="571500" indent="-571500">
              <a:buFont typeface="Arial" panose="020B0604020202020204" pitchFamily="34" charset="0"/>
              <a:buChar char="•"/>
            </a:pPr>
            <a:r>
              <a:rPr lang="en-US" sz="3600" dirty="0"/>
              <a:t>On what basis did He choose me? </a:t>
            </a:r>
          </a:p>
          <a:p>
            <a:pPr marL="571500" indent="-571500">
              <a:buFont typeface="Arial" panose="020B0604020202020204" pitchFamily="34" charset="0"/>
              <a:buChar char="•"/>
            </a:pPr>
            <a:r>
              <a:rPr lang="en-US" sz="3600" dirty="0"/>
              <a:t>When did He chose me </a:t>
            </a:r>
          </a:p>
          <a:p>
            <a:endParaRPr lang="en-US" dirty="0"/>
          </a:p>
          <a:p>
            <a:r>
              <a:rPr lang="en-US" sz="3200" dirty="0"/>
              <a:t>For those God foreknew He also predestined to be conformed to the image of his Son, that he might be the firstborn among many brothers and sisters. Romans 8:28-30</a:t>
            </a:r>
          </a:p>
          <a:p>
            <a:endParaRPr lang="en-US" sz="3600" dirty="0"/>
          </a:p>
        </p:txBody>
      </p:sp>
    </p:spTree>
    <p:extLst>
      <p:ext uri="{BB962C8B-B14F-4D97-AF65-F5344CB8AC3E}">
        <p14:creationId xmlns:p14="http://schemas.microsoft.com/office/powerpoint/2010/main" val="87180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6247864"/>
          </a:xfrm>
          <a:prstGeom prst="rect">
            <a:avLst/>
          </a:prstGeom>
          <a:noFill/>
        </p:spPr>
        <p:txBody>
          <a:bodyPr wrap="square" rtlCol="0">
            <a:spAutoFit/>
          </a:bodyPr>
          <a:lstStyle/>
          <a:p>
            <a:r>
              <a:rPr lang="en-US" sz="4000" b="1" dirty="0"/>
              <a:t>The Gospel and the Convicting Work of the Holy Spirit</a:t>
            </a:r>
            <a:endParaRPr lang="en-US" sz="4000" dirty="0"/>
          </a:p>
          <a:p>
            <a:endParaRPr lang="en-US" sz="3600" dirty="0"/>
          </a:p>
          <a:p>
            <a:r>
              <a:rPr lang="en-US" sz="3600" dirty="0"/>
              <a:t>What is the Gospel? 1 Cor. 15:3-4</a:t>
            </a:r>
          </a:p>
          <a:p>
            <a:endParaRPr lang="en-US" sz="3600" dirty="0"/>
          </a:p>
          <a:p>
            <a:endParaRPr lang="en-US" sz="3600" dirty="0"/>
          </a:p>
          <a:p>
            <a:r>
              <a:rPr lang="en-US" sz="3600" dirty="0"/>
              <a:t>What is the convicting work of the Holy Spirit? </a:t>
            </a:r>
          </a:p>
          <a:p>
            <a:r>
              <a:rPr lang="en-US" sz="3600" dirty="0"/>
              <a:t>	- concerning Sin (John 16:8-11)</a:t>
            </a:r>
          </a:p>
          <a:p>
            <a:endParaRPr lang="en-US" sz="3600" dirty="0"/>
          </a:p>
          <a:p>
            <a:r>
              <a:rPr lang="en-US" sz="3600" dirty="0"/>
              <a:t>	-concerning Righteousness (2 Cor. 5:21)</a:t>
            </a:r>
          </a:p>
          <a:p>
            <a:endParaRPr lang="en-US" sz="3600" dirty="0"/>
          </a:p>
          <a:p>
            <a:r>
              <a:rPr lang="en-US" sz="3600" dirty="0"/>
              <a:t>	- concerning Judgment (Hebrews 2:14; John 12:31)</a:t>
            </a:r>
          </a:p>
        </p:txBody>
      </p:sp>
    </p:spTree>
    <p:extLst>
      <p:ext uri="{BB962C8B-B14F-4D97-AF65-F5344CB8AC3E}">
        <p14:creationId xmlns:p14="http://schemas.microsoft.com/office/powerpoint/2010/main" val="282143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6586418"/>
          </a:xfrm>
          <a:prstGeom prst="rect">
            <a:avLst/>
          </a:prstGeom>
          <a:noFill/>
        </p:spPr>
        <p:txBody>
          <a:bodyPr wrap="square" rtlCol="0">
            <a:spAutoFit/>
          </a:bodyPr>
          <a:lstStyle/>
          <a:p>
            <a:r>
              <a:rPr lang="en-US" sz="4000" b="1" dirty="0"/>
              <a:t>Regeneration…..</a:t>
            </a:r>
            <a:r>
              <a:rPr lang="en-US" dirty="0"/>
              <a:t> </a:t>
            </a:r>
            <a:r>
              <a:rPr lang="en-US" sz="4000" b="1" dirty="0"/>
              <a:t>from death to life, rebirth, a new creation, born again.</a:t>
            </a:r>
          </a:p>
          <a:p>
            <a:r>
              <a:rPr lang="en-US" b="1" dirty="0"/>
              <a:t> </a:t>
            </a:r>
            <a:endParaRPr lang="en-US" dirty="0"/>
          </a:p>
          <a:p>
            <a:r>
              <a:rPr lang="en-US" sz="3600" i="1" dirty="0"/>
              <a:t>He saved us, not because of works done by us in righteousness, but according to his own mercy, by the washing of regeneration and renewal of the Holy Spirit.</a:t>
            </a:r>
          </a:p>
          <a:p>
            <a:r>
              <a:rPr lang="en-US" sz="3600" i="1" dirty="0"/>
              <a:t>Titus 3:5</a:t>
            </a:r>
          </a:p>
          <a:p>
            <a:endParaRPr lang="en-US" sz="3600" i="1" dirty="0"/>
          </a:p>
          <a:p>
            <a:pPr marL="285750" indent="-285750">
              <a:buFont typeface="Arial" panose="020B0604020202020204" pitchFamily="34" charset="0"/>
              <a:buChar char="•"/>
            </a:pPr>
            <a:r>
              <a:rPr lang="en-US" sz="3600" dirty="0"/>
              <a:t>Regeneration is the </a:t>
            </a:r>
            <a:r>
              <a:rPr lang="en-US" sz="3600" u="sng" dirty="0"/>
              <a:t>divine act</a:t>
            </a:r>
            <a:r>
              <a:rPr lang="en-US" sz="3600" dirty="0"/>
              <a:t> of making the repentant believer a “new” man or woman in Christ by the imparting of </a:t>
            </a:r>
            <a:r>
              <a:rPr lang="en-US" sz="3600" u="sng" dirty="0"/>
              <a:t>new divine life</a:t>
            </a:r>
            <a:r>
              <a:rPr lang="en-US" sz="3600" dirty="0"/>
              <a:t> through the gift of the Holy Spirit.</a:t>
            </a:r>
            <a:endParaRPr lang="en-US" sz="3600" i="1" dirty="0"/>
          </a:p>
          <a:p>
            <a:endParaRPr lang="en-US" sz="3600" dirty="0"/>
          </a:p>
        </p:txBody>
      </p:sp>
    </p:spTree>
    <p:extLst>
      <p:ext uri="{BB962C8B-B14F-4D97-AF65-F5344CB8AC3E}">
        <p14:creationId xmlns:p14="http://schemas.microsoft.com/office/powerpoint/2010/main" val="1232568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4247317"/>
          </a:xfrm>
          <a:prstGeom prst="rect">
            <a:avLst/>
          </a:prstGeom>
          <a:noFill/>
        </p:spPr>
        <p:txBody>
          <a:bodyPr wrap="square" rtlCol="0">
            <a:spAutoFit/>
          </a:bodyPr>
          <a:lstStyle/>
          <a:p>
            <a:pPr marL="285750" indent="-285750">
              <a:buFont typeface="Arial" panose="020B0604020202020204" pitchFamily="34" charset="0"/>
              <a:buChar char="•"/>
            </a:pPr>
            <a:r>
              <a:rPr lang="en-US" sz="3600" dirty="0"/>
              <a:t>This rebirth is a </a:t>
            </a:r>
            <a:r>
              <a:rPr lang="en-US" sz="3600" u="sng" dirty="0"/>
              <a:t>change of our human nature</a:t>
            </a:r>
            <a:r>
              <a:rPr lang="en-US" sz="3600" dirty="0"/>
              <a:t> back to what God had </a:t>
            </a:r>
            <a:r>
              <a:rPr lang="en-US" sz="3600" u="sng" dirty="0"/>
              <a:t>originally intended</a:t>
            </a:r>
            <a:r>
              <a:rPr lang="en-US" sz="3600" dirty="0"/>
              <a:t> it to be prior to the entry of sin into the world. (2 Cor. 5:17; Romans 6:4)</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r>
              <a:rPr lang="en-US" sz="3600" dirty="0"/>
              <a:t>God, not man, is the source of this transformation. We play no active role. </a:t>
            </a:r>
            <a:r>
              <a:rPr lang="en-US" sz="3600" u="sng" dirty="0"/>
              <a:t>This is totally God’s doing</a:t>
            </a:r>
            <a:r>
              <a:rPr lang="en-US" sz="3600" dirty="0"/>
              <a:t>. Ephesians 2:1-6, 8-9</a:t>
            </a:r>
          </a:p>
          <a:p>
            <a:r>
              <a:rPr lang="en-US" dirty="0"/>
              <a:t> </a:t>
            </a:r>
            <a:endParaRPr lang="en-US" sz="3600" dirty="0"/>
          </a:p>
        </p:txBody>
      </p:sp>
    </p:spTree>
    <p:extLst>
      <p:ext uri="{BB962C8B-B14F-4D97-AF65-F5344CB8AC3E}">
        <p14:creationId xmlns:p14="http://schemas.microsoft.com/office/powerpoint/2010/main" val="301552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684235" cy="5355312"/>
          </a:xfrm>
          <a:prstGeom prst="rect">
            <a:avLst/>
          </a:prstGeom>
          <a:noFill/>
        </p:spPr>
        <p:txBody>
          <a:bodyPr wrap="square" rtlCol="0">
            <a:spAutoFit/>
          </a:bodyPr>
          <a:lstStyle/>
          <a:p>
            <a:r>
              <a:rPr lang="en-US" sz="3600" b="1" dirty="0"/>
              <a:t>The Result of regeneration</a:t>
            </a:r>
            <a:endParaRPr lang="en-US" sz="3600" dirty="0"/>
          </a:p>
          <a:p>
            <a:pPr marL="571500" lvl="0" indent="-571500">
              <a:buFont typeface="Arial" panose="020B0604020202020204" pitchFamily="34" charset="0"/>
              <a:buChar char="•"/>
            </a:pPr>
            <a:r>
              <a:rPr lang="en-US" sz="3600" dirty="0"/>
              <a:t>God extends forgiveness to those who repent and put their trust in Him. 1 John 1:9</a:t>
            </a:r>
          </a:p>
          <a:p>
            <a:r>
              <a:rPr lang="en-US" sz="3600" dirty="0"/>
              <a:t>At the moment of salvation, the person believes in Jesus and repents of their sin for the forgiveness of sin. Acts 20:21</a:t>
            </a:r>
          </a:p>
          <a:p>
            <a:r>
              <a:rPr lang="en-US" sz="3600" dirty="0"/>
              <a:t> </a:t>
            </a:r>
          </a:p>
          <a:p>
            <a:r>
              <a:rPr lang="en-US" dirty="0"/>
              <a:t> </a:t>
            </a:r>
          </a:p>
          <a:p>
            <a:pPr marL="571500" lvl="0" indent="-571500">
              <a:buFont typeface="Arial" panose="020B0604020202020204" pitchFamily="34" charset="0"/>
              <a:buChar char="•"/>
            </a:pPr>
            <a:r>
              <a:rPr lang="en-US" sz="3600" dirty="0"/>
              <a:t>Eternal life is offered to those who accept Him. 1 Peter 1:3; 1 Peter 3:18</a:t>
            </a:r>
          </a:p>
          <a:p>
            <a:pPr lvl="0"/>
            <a:endParaRPr lang="en-US" sz="3600" dirty="0"/>
          </a:p>
        </p:txBody>
      </p:sp>
    </p:spTree>
    <p:extLst>
      <p:ext uri="{BB962C8B-B14F-4D97-AF65-F5344CB8AC3E}">
        <p14:creationId xmlns:p14="http://schemas.microsoft.com/office/powerpoint/2010/main" val="51789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437" cy="69723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178251" y="553759"/>
            <a:ext cx="11565925" cy="5909310"/>
          </a:xfrm>
          <a:prstGeom prst="rect">
            <a:avLst/>
          </a:prstGeom>
          <a:noFill/>
        </p:spPr>
        <p:txBody>
          <a:bodyPr wrap="square" rtlCol="0">
            <a:spAutoFit/>
          </a:bodyPr>
          <a:lstStyle/>
          <a:p>
            <a:r>
              <a:rPr lang="en-US" sz="3600" b="1" dirty="0"/>
              <a:t>The Result of regeneration</a:t>
            </a:r>
            <a:endParaRPr lang="en-US" sz="3600" dirty="0"/>
          </a:p>
          <a:p>
            <a:pPr marL="571500" lvl="0" indent="-571500">
              <a:buFont typeface="Arial" panose="020B0604020202020204" pitchFamily="34" charset="0"/>
              <a:buChar char="•"/>
            </a:pPr>
            <a:r>
              <a:rPr lang="en-US" sz="3600" dirty="0"/>
              <a:t>The fruit of regeneration exists – a desire to live upright in obedience to the will, and work of God. 1 John 2:29; 4:7; 5:1,4,8</a:t>
            </a:r>
          </a:p>
          <a:p>
            <a:pPr lvl="0"/>
            <a:endParaRPr lang="en-US" sz="3600" dirty="0"/>
          </a:p>
          <a:p>
            <a:pPr marL="571500" lvl="0" indent="-571500">
              <a:buFont typeface="Arial" panose="020B0604020202020204" pitchFamily="34" charset="0"/>
              <a:buChar char="•"/>
            </a:pPr>
            <a:r>
              <a:rPr lang="en-US" sz="3600" dirty="0"/>
              <a:t>You are a new You! When you are regenerated God the Father sees you no longer flawed by sin, but created in the very likeness of Himself, holy and righteous through the shed blood of His son.  (Eph. 4:24; John 3:1-21; 1 John 1:9)</a:t>
            </a:r>
          </a:p>
          <a:p>
            <a:r>
              <a:rPr lang="en-US" dirty="0"/>
              <a:t> </a:t>
            </a:r>
            <a:endParaRPr lang="en-US" sz="3600" dirty="0"/>
          </a:p>
        </p:txBody>
      </p:sp>
    </p:spTree>
    <p:extLst>
      <p:ext uri="{BB962C8B-B14F-4D97-AF65-F5344CB8AC3E}">
        <p14:creationId xmlns:p14="http://schemas.microsoft.com/office/powerpoint/2010/main" val="2837732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834</Words>
  <Application>Microsoft Macintosh PowerPoint</Application>
  <PresentationFormat>Widescreen</PresentationFormat>
  <Paragraphs>87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24</cp:revision>
  <dcterms:created xsi:type="dcterms:W3CDTF">2021-07-08T19:15:26Z</dcterms:created>
  <dcterms:modified xsi:type="dcterms:W3CDTF">2021-09-29T17:29:34Z</dcterms:modified>
</cp:coreProperties>
</file>