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733"/>
  </p:normalViewPr>
  <p:slideViewPr>
    <p:cSldViewPr snapToGrid="0" snapToObjects="1">
      <p:cViewPr varScale="1">
        <p:scale>
          <a:sx n="90" d="100"/>
          <a:sy n="90" d="100"/>
        </p:scale>
        <p:origin x="232" y="4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7AA58-7D47-054B-9C69-1B69AB48C2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7E99680-D2FE-734D-9C36-018759EEF3B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4395B38-B110-2B42-8DE5-61E7AF36412C}"/>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5" name="Footer Placeholder 4">
            <a:extLst>
              <a:ext uri="{FF2B5EF4-FFF2-40B4-BE49-F238E27FC236}">
                <a16:creationId xmlns:a16="http://schemas.microsoft.com/office/drawing/2014/main" id="{EFB0890B-0D03-A448-963D-B5606469E1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BA6E8B-143C-4840-A889-55EE4EDDED00}"/>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4057807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2804D-3634-374C-9C27-525B46B9B4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1E95A9-0DB4-1E43-8867-6DCC9302212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03FAFD-FF47-2548-9FD9-27DC2D20CF39}"/>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5" name="Footer Placeholder 4">
            <a:extLst>
              <a:ext uri="{FF2B5EF4-FFF2-40B4-BE49-F238E27FC236}">
                <a16:creationId xmlns:a16="http://schemas.microsoft.com/office/drawing/2014/main" id="{F8B62570-8752-794B-BC51-959615F9692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E0A702-4D2D-B64D-90D7-54BF9C2B95EA}"/>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309821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090B536-D30F-094A-8AB3-A47B61336FA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8D22968-5BD0-9C40-8D1E-43347E26D66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A38B49-128F-984D-80E2-FA720EF319DC}"/>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5" name="Footer Placeholder 4">
            <a:extLst>
              <a:ext uri="{FF2B5EF4-FFF2-40B4-BE49-F238E27FC236}">
                <a16:creationId xmlns:a16="http://schemas.microsoft.com/office/drawing/2014/main" id="{D66145BF-9BA8-A340-993E-78254FDBEA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CD550E-6D09-374F-9505-3B2DF012C5DD}"/>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4964035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E7885-2EBA-D64D-B05B-58D520D0D8D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C72211-6D6F-E743-9121-09FC175F118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AA76AD-8AB7-7B43-8BEB-0FC1FF69E077}"/>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5" name="Footer Placeholder 4">
            <a:extLst>
              <a:ext uri="{FF2B5EF4-FFF2-40B4-BE49-F238E27FC236}">
                <a16:creationId xmlns:a16="http://schemas.microsoft.com/office/drawing/2014/main" id="{381CCEA4-DE62-CE48-9490-DC58FBF6935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D5E8D-5336-564C-B98E-0E459C23AAA0}"/>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2042013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BED9A3-388C-BA48-BE19-C49AA03879C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581EC92-3A5B-C14A-812B-8161783D84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14EF17-597E-CE40-A684-E02D0FB7B0AA}"/>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5" name="Footer Placeholder 4">
            <a:extLst>
              <a:ext uri="{FF2B5EF4-FFF2-40B4-BE49-F238E27FC236}">
                <a16:creationId xmlns:a16="http://schemas.microsoft.com/office/drawing/2014/main" id="{30DE17AC-3CF1-C948-AD39-E476CD5B7F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4D76D5-96E2-334B-BB13-925482B300FF}"/>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894259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DE7B1-A3F9-C04D-A8FD-D9D815C8B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C0BFA6-5DA4-EB45-931B-25327994517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ED90121-70F4-2C43-9941-A4ED4F777DC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C619BC-D61A-4342-AD15-D2864D994325}"/>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6" name="Footer Placeholder 5">
            <a:extLst>
              <a:ext uri="{FF2B5EF4-FFF2-40B4-BE49-F238E27FC236}">
                <a16:creationId xmlns:a16="http://schemas.microsoft.com/office/drawing/2014/main" id="{58ACB9DE-7B93-6947-B29C-989A8AB7ED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1968A1-4925-1045-A183-E9A7083F4573}"/>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35457659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B26D-C222-0A40-BEC7-CEF8E1D92F7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8EB6EA-C2C1-CE4E-BD4A-E3363C6023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1CBA036-8B00-C847-85A4-CD1A94265B3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AECAC78-3B5C-FC44-B5AA-3B17E313D0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ADC93F0-4995-5840-9559-1315568F21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2C1D04B-134D-CF4D-8808-A56CCA73D04A}"/>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8" name="Footer Placeholder 7">
            <a:extLst>
              <a:ext uri="{FF2B5EF4-FFF2-40B4-BE49-F238E27FC236}">
                <a16:creationId xmlns:a16="http://schemas.microsoft.com/office/drawing/2014/main" id="{15FD6451-43FC-E14D-8BC2-9439B7F6CC6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3E2DA5A-E20B-8D44-A44B-64657623E14C}"/>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1487464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32E120-A855-AF43-9CA3-5D1193CA71D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AB18787-978A-CC44-BEC6-38241B9276A0}"/>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4" name="Footer Placeholder 3">
            <a:extLst>
              <a:ext uri="{FF2B5EF4-FFF2-40B4-BE49-F238E27FC236}">
                <a16:creationId xmlns:a16="http://schemas.microsoft.com/office/drawing/2014/main" id="{441A488E-F595-B047-8069-ABB562F7361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3C5D840-9619-C04D-9DF4-D187D693F239}"/>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3137171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28B100-7CE2-0F4D-8571-5117A0F52CDF}"/>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3" name="Footer Placeholder 2">
            <a:extLst>
              <a:ext uri="{FF2B5EF4-FFF2-40B4-BE49-F238E27FC236}">
                <a16:creationId xmlns:a16="http://schemas.microsoft.com/office/drawing/2014/main" id="{B69E3DBD-54C4-4E49-9F97-C9AF094808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588F64-5EB0-194B-B4A4-AB3FE0656590}"/>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2423173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7484C-80F7-0C41-94DC-54681A126A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38B4E2-1818-0748-9EBD-5277EF8BE92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B4F900A-4233-2646-8F71-10E2B493DA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50417F-7ADF-3740-BEDB-DED71A991D9A}"/>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6" name="Footer Placeholder 5">
            <a:extLst>
              <a:ext uri="{FF2B5EF4-FFF2-40B4-BE49-F238E27FC236}">
                <a16:creationId xmlns:a16="http://schemas.microsoft.com/office/drawing/2014/main" id="{9FBC445D-B3B6-D845-B512-A1D7F4C22D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96145E-BA31-8641-B236-7A9CEAAF1608}"/>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3466161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9815C6-FB05-9B42-B2DA-AE009F4DA7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79B6B4A-1353-2344-98E7-9C8A772C5A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AB94E5-D754-8446-9280-4D4238FB6F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FC6DF2-C847-9242-8A24-E1CAEE5FC63E}"/>
              </a:ext>
            </a:extLst>
          </p:cNvPr>
          <p:cNvSpPr>
            <a:spLocks noGrp="1"/>
          </p:cNvSpPr>
          <p:nvPr>
            <p:ph type="dt" sz="half" idx="10"/>
          </p:nvPr>
        </p:nvSpPr>
        <p:spPr/>
        <p:txBody>
          <a:bodyPr/>
          <a:lstStyle/>
          <a:p>
            <a:fld id="{2750550C-2342-F648-9AC9-7CDB06098D6D}" type="datetimeFigureOut">
              <a:rPr lang="en-US" smtClean="0"/>
              <a:t>7/9/21</a:t>
            </a:fld>
            <a:endParaRPr lang="en-US"/>
          </a:p>
        </p:txBody>
      </p:sp>
      <p:sp>
        <p:nvSpPr>
          <p:cNvPr id="6" name="Footer Placeholder 5">
            <a:extLst>
              <a:ext uri="{FF2B5EF4-FFF2-40B4-BE49-F238E27FC236}">
                <a16:creationId xmlns:a16="http://schemas.microsoft.com/office/drawing/2014/main" id="{C87F1560-3B4D-6240-B017-53AC5E4DDC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8BF1AB-51C8-6D4D-B114-A7917709B7C6}"/>
              </a:ext>
            </a:extLst>
          </p:cNvPr>
          <p:cNvSpPr>
            <a:spLocks noGrp="1"/>
          </p:cNvSpPr>
          <p:nvPr>
            <p:ph type="sldNum" sz="quarter" idx="12"/>
          </p:nvPr>
        </p:nvSpPr>
        <p:spPr/>
        <p:txBody>
          <a:bodyPr/>
          <a:lstStyle/>
          <a:p>
            <a:fld id="{0F905D58-CA67-2843-A339-8B2EA939CBFA}" type="slidenum">
              <a:rPr lang="en-US" smtClean="0"/>
              <a:t>‹#›</a:t>
            </a:fld>
            <a:endParaRPr lang="en-US"/>
          </a:p>
        </p:txBody>
      </p:sp>
    </p:spTree>
    <p:extLst>
      <p:ext uri="{BB962C8B-B14F-4D97-AF65-F5344CB8AC3E}">
        <p14:creationId xmlns:p14="http://schemas.microsoft.com/office/powerpoint/2010/main" val="4054477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162ECD-963B-334B-94FF-E7DA32FFE6E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98FCEEE-4349-354C-BF40-8C35346E8C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B3643B-4143-7E47-8B7A-5CE10FC545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50550C-2342-F648-9AC9-7CDB06098D6D}" type="datetimeFigureOut">
              <a:rPr lang="en-US" smtClean="0"/>
              <a:t>7/9/21</a:t>
            </a:fld>
            <a:endParaRPr lang="en-US"/>
          </a:p>
        </p:txBody>
      </p:sp>
      <p:sp>
        <p:nvSpPr>
          <p:cNvPr id="5" name="Footer Placeholder 4">
            <a:extLst>
              <a:ext uri="{FF2B5EF4-FFF2-40B4-BE49-F238E27FC236}">
                <a16:creationId xmlns:a16="http://schemas.microsoft.com/office/drawing/2014/main" id="{DF80D81B-2E12-2C47-81A2-C173EC34024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05E0AD-FF7A-CA4A-9D04-09F3E5D59D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905D58-CA67-2843-A339-8B2EA939CBFA}" type="slidenum">
              <a:rPr lang="en-US" smtClean="0"/>
              <a:t>‹#›</a:t>
            </a:fld>
            <a:endParaRPr lang="en-US"/>
          </a:p>
        </p:txBody>
      </p:sp>
    </p:spTree>
    <p:extLst>
      <p:ext uri="{BB962C8B-B14F-4D97-AF65-F5344CB8AC3E}">
        <p14:creationId xmlns:p14="http://schemas.microsoft.com/office/powerpoint/2010/main" val="2739145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biblia.com/bible/esv/Heb%206.4-6"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s://biblia.com/bible/esv/Heb%2010.26-29" TargetMode="Externa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2739183" y="1246257"/>
            <a:ext cx="6949595" cy="3170099"/>
          </a:xfrm>
          <a:prstGeom prst="rect">
            <a:avLst/>
          </a:prstGeom>
          <a:noFill/>
        </p:spPr>
        <p:txBody>
          <a:bodyPr wrap="none" rtlCol="0">
            <a:spAutoFit/>
          </a:bodyPr>
          <a:lstStyle/>
          <a:p>
            <a:r>
              <a:rPr lang="en-US" sz="4000" b="1" dirty="0"/>
              <a:t>Oh, How Great is Our Salvation!</a:t>
            </a:r>
          </a:p>
          <a:p>
            <a:endParaRPr lang="en-US" sz="4000" b="1" dirty="0"/>
          </a:p>
          <a:p>
            <a:endParaRPr lang="en-US" sz="4000" b="1" dirty="0"/>
          </a:p>
          <a:p>
            <a:pPr algn="ctr"/>
            <a:r>
              <a:rPr lang="en-US" sz="4000" b="1" dirty="0"/>
              <a:t>The Doctrine of Salvation </a:t>
            </a:r>
          </a:p>
          <a:p>
            <a:pPr algn="ctr"/>
            <a:r>
              <a:rPr lang="en-US" sz="4000" b="1" dirty="0"/>
              <a:t>Part 2</a:t>
            </a:r>
          </a:p>
        </p:txBody>
      </p:sp>
      <p:pic>
        <p:nvPicPr>
          <p:cNvPr id="5" name="Picture 2" descr="Bible Study for April 12: The Truth of the Resurrection">
            <a:extLst>
              <a:ext uri="{FF2B5EF4-FFF2-40B4-BE49-F238E27FC236}">
                <a16:creationId xmlns:a16="http://schemas.microsoft.com/office/drawing/2014/main" id="{623DA0DB-F398-2344-9951-2A002CCCB6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1962" y="4445794"/>
            <a:ext cx="3771900" cy="2159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095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6032421"/>
          </a:xfrm>
          <a:prstGeom prst="rect">
            <a:avLst/>
          </a:prstGeom>
          <a:noFill/>
        </p:spPr>
        <p:txBody>
          <a:bodyPr wrap="square" rtlCol="0">
            <a:spAutoFit/>
          </a:bodyPr>
          <a:lstStyle/>
          <a:p>
            <a:pPr algn="ctr"/>
            <a:r>
              <a:rPr lang="en-US" sz="4000" b="1" dirty="0"/>
              <a:t>Eternal Security of the Believer</a:t>
            </a:r>
          </a:p>
          <a:p>
            <a:pPr algn="ctr"/>
            <a:r>
              <a:rPr lang="en-US" sz="4000" b="1" dirty="0"/>
              <a:t>Key Points and Verses</a:t>
            </a:r>
          </a:p>
          <a:p>
            <a:endParaRPr lang="en-US" b="1" dirty="0"/>
          </a:p>
          <a:p>
            <a:r>
              <a:rPr lang="en-US" sz="3600" b="1" dirty="0"/>
              <a:t>Point One: </a:t>
            </a:r>
            <a:r>
              <a:rPr lang="en-US" sz="3600" dirty="0"/>
              <a:t>If salvation could be lost then……you can’t get it back! (</a:t>
            </a:r>
            <a:r>
              <a:rPr lang="en-US" sz="3600" u="sng" dirty="0">
                <a:hlinkClick r:id="rId3">
                  <a:extLst>
                    <a:ext uri="{A12FA001-AC4F-418D-AE19-62706E023703}">
                      <ahyp:hlinkClr xmlns:ahyp="http://schemas.microsoft.com/office/drawing/2018/hyperlinkcolor" val="tx"/>
                    </a:ext>
                  </a:extLst>
                </a:hlinkClick>
              </a:rPr>
              <a:t>Hebrews 6:4-6</a:t>
            </a:r>
            <a:r>
              <a:rPr lang="en-US" sz="3600" dirty="0"/>
              <a:t> and </a:t>
            </a:r>
            <a:r>
              <a:rPr lang="en-US" sz="3600" u="sng" dirty="0">
                <a:hlinkClick r:id="rId4">
                  <a:extLst>
                    <a:ext uri="{A12FA001-AC4F-418D-AE19-62706E023703}">
                      <ahyp:hlinkClr xmlns:ahyp="http://schemas.microsoft.com/office/drawing/2018/hyperlinkcolor" val="tx"/>
                    </a:ext>
                  </a:extLst>
                </a:hlinkClick>
              </a:rPr>
              <a:t>Hebrews 10:26-29</a:t>
            </a:r>
            <a:r>
              <a:rPr lang="en-US" sz="3600" u="sng" dirty="0"/>
              <a:t>)</a:t>
            </a:r>
            <a:r>
              <a:rPr lang="en-US" sz="3600" dirty="0"/>
              <a:t> </a:t>
            </a:r>
            <a:br>
              <a:rPr lang="en-US" dirty="0"/>
            </a:br>
            <a:br>
              <a:rPr lang="en-US" sz="3600" dirty="0"/>
            </a:br>
            <a:r>
              <a:rPr lang="en-US" sz="3600" b="1" dirty="0"/>
              <a:t>Point Two: </a:t>
            </a:r>
            <a:r>
              <a:rPr lang="en-US" sz="3600" dirty="0"/>
              <a:t>If salvation could be lost then…..how is it lost and how can it be regained? (Matthew 5:21-28)</a:t>
            </a:r>
          </a:p>
          <a:p>
            <a:endParaRPr lang="en-US" sz="3600" dirty="0"/>
          </a:p>
          <a:p>
            <a:r>
              <a:rPr lang="en-US" sz="3600" b="1" dirty="0"/>
              <a:t>Point Three: </a:t>
            </a:r>
            <a:r>
              <a:rPr lang="en-US" sz="3600" dirty="0"/>
              <a:t>The loss of salvation…..it is not yours to lose!</a:t>
            </a:r>
            <a:br>
              <a:rPr lang="en-US" dirty="0"/>
            </a:br>
            <a:r>
              <a:rPr lang="en-US" sz="3600" dirty="0"/>
              <a:t>(John 10:28-29)</a:t>
            </a:r>
          </a:p>
        </p:txBody>
      </p:sp>
    </p:spTree>
    <p:extLst>
      <p:ext uri="{BB962C8B-B14F-4D97-AF65-F5344CB8AC3E}">
        <p14:creationId xmlns:p14="http://schemas.microsoft.com/office/powerpoint/2010/main" val="939301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4154984"/>
          </a:xfrm>
          <a:prstGeom prst="rect">
            <a:avLst/>
          </a:prstGeom>
          <a:noFill/>
        </p:spPr>
        <p:txBody>
          <a:bodyPr wrap="square" rtlCol="0">
            <a:spAutoFit/>
          </a:bodyPr>
          <a:lstStyle/>
          <a:p>
            <a:pPr algn="ctr"/>
            <a:r>
              <a:rPr lang="en-US" sz="4000" b="1" dirty="0"/>
              <a:t>Glorification</a:t>
            </a:r>
          </a:p>
          <a:p>
            <a:pPr algn="ctr"/>
            <a:endParaRPr lang="en-US" sz="4000" b="1" dirty="0"/>
          </a:p>
          <a:p>
            <a:r>
              <a:rPr lang="en-US" sz="3600" dirty="0"/>
              <a:t>Glorification is the future and final work of God upon Christians, where He transforms our mortal physical bodies to the eternal physical body which we will dwell in forever.</a:t>
            </a:r>
          </a:p>
          <a:p>
            <a:pPr algn="ctr"/>
            <a:endParaRPr lang="en-US" sz="4000" b="1" dirty="0"/>
          </a:p>
        </p:txBody>
      </p:sp>
    </p:spTree>
    <p:extLst>
      <p:ext uri="{BB962C8B-B14F-4D97-AF65-F5344CB8AC3E}">
        <p14:creationId xmlns:p14="http://schemas.microsoft.com/office/powerpoint/2010/main" val="1404796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5632311"/>
          </a:xfrm>
          <a:prstGeom prst="rect">
            <a:avLst/>
          </a:prstGeom>
          <a:noFill/>
        </p:spPr>
        <p:txBody>
          <a:bodyPr wrap="square" rtlCol="0">
            <a:spAutoFit/>
          </a:bodyPr>
          <a:lstStyle/>
          <a:p>
            <a:pPr algn="ctr"/>
            <a:r>
              <a:rPr lang="en-US" sz="4000" b="1" dirty="0"/>
              <a:t>Glorification</a:t>
            </a:r>
          </a:p>
          <a:p>
            <a:pPr algn="ctr"/>
            <a:endParaRPr lang="en-US" sz="4000" b="1" dirty="0"/>
          </a:p>
          <a:p>
            <a:r>
              <a:rPr lang="en-US" sz="3600" dirty="0"/>
              <a:t>The idea of glorification deals with the ultimate perfection of believers Rom 8:17; 2 Thess. 1:12. It’s the absence of the power and presence of sin. </a:t>
            </a:r>
          </a:p>
          <a:p>
            <a:r>
              <a:rPr lang="en-US" sz="3600" b="1" baseline="30000"/>
              <a:t> </a:t>
            </a:r>
          </a:p>
          <a:p>
            <a:r>
              <a:rPr lang="en-US" sz="3600" i="1"/>
              <a:t>Then</a:t>
            </a:r>
            <a:r>
              <a:rPr lang="en-US" sz="3600" i="1" dirty="0"/>
              <a:t>, when our dying bodies have been transformed into bodies that will never die, this Scripture will be fulfilled:  </a:t>
            </a:r>
          </a:p>
          <a:p>
            <a:r>
              <a:rPr lang="en-US" sz="3600" dirty="0"/>
              <a:t>1 Cor 15:54</a:t>
            </a:r>
          </a:p>
          <a:p>
            <a:pPr algn="ctr"/>
            <a:endParaRPr lang="en-US" sz="4000" b="1" dirty="0"/>
          </a:p>
        </p:txBody>
      </p:sp>
    </p:spTree>
    <p:extLst>
      <p:ext uri="{BB962C8B-B14F-4D97-AF65-F5344CB8AC3E}">
        <p14:creationId xmlns:p14="http://schemas.microsoft.com/office/powerpoint/2010/main" val="14732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6863417"/>
          </a:xfrm>
          <a:prstGeom prst="rect">
            <a:avLst/>
          </a:prstGeom>
          <a:noFill/>
        </p:spPr>
        <p:txBody>
          <a:bodyPr wrap="square" rtlCol="0">
            <a:spAutoFit/>
          </a:bodyPr>
          <a:lstStyle/>
          <a:p>
            <a:r>
              <a:rPr lang="en-US" sz="3600" b="1" dirty="0"/>
              <a:t>How and when will we be finally glorified?</a:t>
            </a:r>
          </a:p>
          <a:p>
            <a:endParaRPr lang="en-US" sz="3600" b="1" dirty="0"/>
          </a:p>
          <a:p>
            <a:pPr marL="571500" lvl="0" indent="-571500">
              <a:buFont typeface="Arial" panose="020B0604020202020204" pitchFamily="34" charset="0"/>
              <a:buChar char="•"/>
            </a:pPr>
            <a:r>
              <a:rPr lang="en-US" sz="3600" dirty="0"/>
              <a:t>Glorification arrives at the moment of the rapture.  At the last trumpet, when Jesus comes, the saints will undergo an instant transformation. 1 Cor. 15:51-53</a:t>
            </a:r>
          </a:p>
          <a:p>
            <a:pPr algn="ctr"/>
            <a:endParaRPr lang="en-US" sz="4000" b="1" dirty="0"/>
          </a:p>
          <a:p>
            <a:pPr marL="571500" lvl="0" indent="-571500">
              <a:buFont typeface="Arial" panose="020B0604020202020204" pitchFamily="34" charset="0"/>
              <a:buChar char="•"/>
            </a:pPr>
            <a:r>
              <a:rPr lang="en-US" sz="3600" dirty="0"/>
              <a:t>Glorification is God’s way of making things perfect again.</a:t>
            </a:r>
          </a:p>
          <a:p>
            <a:pPr marL="571500" lvl="0" indent="-571500">
              <a:buFont typeface="Arial" panose="020B0604020202020204" pitchFamily="34" charset="0"/>
              <a:buChar char="•"/>
            </a:pPr>
            <a:r>
              <a:rPr lang="en-US" sz="3600" dirty="0"/>
              <a:t>Glorification brings participation in the Kingdom of God.</a:t>
            </a:r>
          </a:p>
          <a:p>
            <a:r>
              <a:rPr lang="en-US" sz="3600" dirty="0"/>
              <a:t> </a:t>
            </a:r>
          </a:p>
          <a:p>
            <a:pPr algn="ctr"/>
            <a:endParaRPr lang="en-US" sz="4000" b="1" dirty="0"/>
          </a:p>
        </p:txBody>
      </p:sp>
    </p:spTree>
    <p:extLst>
      <p:ext uri="{BB962C8B-B14F-4D97-AF65-F5344CB8AC3E}">
        <p14:creationId xmlns:p14="http://schemas.microsoft.com/office/powerpoint/2010/main" val="23315580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5416868"/>
          </a:xfrm>
          <a:prstGeom prst="rect">
            <a:avLst/>
          </a:prstGeom>
          <a:noFill/>
        </p:spPr>
        <p:txBody>
          <a:bodyPr wrap="square" rtlCol="0">
            <a:spAutoFit/>
          </a:bodyPr>
          <a:lstStyle/>
          <a:p>
            <a:r>
              <a:rPr lang="en-US" sz="3600" dirty="0"/>
              <a:t> </a:t>
            </a:r>
          </a:p>
          <a:p>
            <a:r>
              <a:rPr lang="en-US" sz="3600" i="1" dirty="0"/>
              <a:t>And those whom he predestined he also called, and those whom he called he also justified, and those whom he justified he also glorified. </a:t>
            </a:r>
            <a:r>
              <a:rPr lang="en-US" sz="3600" dirty="0"/>
              <a:t>Romans 8:30</a:t>
            </a:r>
          </a:p>
          <a:p>
            <a:endParaRPr lang="en-US" sz="3600" dirty="0"/>
          </a:p>
          <a:p>
            <a:r>
              <a:rPr lang="en-US" sz="3600" b="1" dirty="0"/>
              <a:t>Question:  </a:t>
            </a:r>
            <a:r>
              <a:rPr lang="en-US" sz="3600" dirty="0"/>
              <a:t>What excites you most about one day having a glorified body?</a:t>
            </a:r>
          </a:p>
          <a:p>
            <a:r>
              <a:rPr lang="en-US" dirty="0"/>
              <a:t> </a:t>
            </a:r>
          </a:p>
          <a:p>
            <a:endParaRPr lang="en-US" sz="3600" dirty="0"/>
          </a:p>
          <a:p>
            <a:pPr algn="ctr"/>
            <a:endParaRPr lang="en-US" sz="4000" b="1" dirty="0"/>
          </a:p>
        </p:txBody>
      </p:sp>
    </p:spTree>
    <p:extLst>
      <p:ext uri="{BB962C8B-B14F-4D97-AF65-F5344CB8AC3E}">
        <p14:creationId xmlns:p14="http://schemas.microsoft.com/office/powerpoint/2010/main" val="1261053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40023" y="816349"/>
            <a:ext cx="11111953" cy="4647426"/>
          </a:xfrm>
          <a:prstGeom prst="rect">
            <a:avLst/>
          </a:prstGeom>
          <a:noFill/>
        </p:spPr>
        <p:txBody>
          <a:bodyPr wrap="none" rtlCol="0">
            <a:spAutoFit/>
          </a:bodyPr>
          <a:lstStyle/>
          <a:p>
            <a:pPr algn="ctr"/>
            <a:r>
              <a:rPr lang="en-US" sz="4000" b="1" dirty="0"/>
              <a:t>Adoption</a:t>
            </a:r>
          </a:p>
          <a:p>
            <a:endParaRPr lang="en-US" sz="3600" b="1"/>
          </a:p>
          <a:p>
            <a:r>
              <a:rPr lang="en-US" sz="3600" b="1"/>
              <a:t>Adoption - Children </a:t>
            </a:r>
            <a:r>
              <a:rPr lang="en-US" sz="3600" b="1" dirty="0"/>
              <a:t>of </a:t>
            </a:r>
            <a:r>
              <a:rPr lang="en-US" sz="3600" b="1"/>
              <a:t>God’s family</a:t>
            </a:r>
            <a:endParaRPr lang="en-US" sz="3600" dirty="0"/>
          </a:p>
          <a:p>
            <a:r>
              <a:rPr lang="en-US" sz="3600" b="1" dirty="0"/>
              <a:t>What is adoption?  Explain it to me as if I never heard</a:t>
            </a:r>
          </a:p>
          <a:p>
            <a:r>
              <a:rPr lang="en-US" sz="3600" b="1" dirty="0"/>
              <a:t> of the word?</a:t>
            </a:r>
            <a:endParaRPr lang="en-US" sz="3600" dirty="0"/>
          </a:p>
          <a:p>
            <a:r>
              <a:rPr lang="en-US" sz="3600" b="1" dirty="0"/>
              <a:t> </a:t>
            </a:r>
            <a:endParaRPr lang="en-US" sz="3600" dirty="0"/>
          </a:p>
          <a:p>
            <a:r>
              <a:rPr lang="en-US" sz="3600" b="1" dirty="0"/>
              <a:t>Question – What does adoption look like in your culture?</a:t>
            </a:r>
            <a:endParaRPr lang="en-US" sz="3600" dirty="0"/>
          </a:p>
          <a:p>
            <a:endParaRPr lang="en-US" sz="4000" b="1" dirty="0"/>
          </a:p>
        </p:txBody>
      </p:sp>
    </p:spTree>
    <p:extLst>
      <p:ext uri="{BB962C8B-B14F-4D97-AF65-F5344CB8AC3E}">
        <p14:creationId xmlns:p14="http://schemas.microsoft.com/office/powerpoint/2010/main" val="1647628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247136" y="816349"/>
            <a:ext cx="11751276" cy="5755422"/>
          </a:xfrm>
          <a:prstGeom prst="rect">
            <a:avLst/>
          </a:prstGeom>
          <a:noFill/>
        </p:spPr>
        <p:txBody>
          <a:bodyPr wrap="square" rtlCol="0">
            <a:spAutoFit/>
          </a:bodyPr>
          <a:lstStyle/>
          <a:p>
            <a:pPr algn="ctr"/>
            <a:endParaRPr lang="en-US" sz="4000" b="1" dirty="0"/>
          </a:p>
          <a:p>
            <a:r>
              <a:rPr lang="en-US" sz="3600" i="1" dirty="0"/>
              <a:t>“God decided in advance to adopt us into his own family by bringing us to Himself through Jesus Christ. This is what He wanted to do, and it gave Him great pleasure.” </a:t>
            </a:r>
            <a:r>
              <a:rPr lang="en-US" sz="3600" dirty="0"/>
              <a:t>Eph. 1:5</a:t>
            </a:r>
          </a:p>
          <a:p>
            <a:endParaRPr lang="en-US" sz="3600" dirty="0"/>
          </a:p>
          <a:p>
            <a:endParaRPr lang="en-US" sz="3600" dirty="0"/>
          </a:p>
          <a:p>
            <a:r>
              <a:rPr lang="en-US" sz="3600" dirty="0"/>
              <a:t>See also: John 1:12; 2 Cor. 6:18; 1 John 3:1-2</a:t>
            </a:r>
          </a:p>
          <a:p>
            <a:r>
              <a:rPr lang="en-US" sz="3600" dirty="0"/>
              <a:t> </a:t>
            </a:r>
          </a:p>
          <a:p>
            <a:endParaRPr lang="en-US" sz="3600" b="1" dirty="0"/>
          </a:p>
          <a:p>
            <a:endParaRPr lang="en-US" sz="4000" b="1" dirty="0"/>
          </a:p>
        </p:txBody>
      </p:sp>
    </p:spTree>
    <p:extLst>
      <p:ext uri="{BB962C8B-B14F-4D97-AF65-F5344CB8AC3E}">
        <p14:creationId xmlns:p14="http://schemas.microsoft.com/office/powerpoint/2010/main" val="4024447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220362" y="-152598"/>
            <a:ext cx="11751276" cy="8032968"/>
          </a:xfrm>
          <a:prstGeom prst="rect">
            <a:avLst/>
          </a:prstGeom>
          <a:noFill/>
        </p:spPr>
        <p:txBody>
          <a:bodyPr wrap="square" rtlCol="0">
            <a:spAutoFit/>
          </a:bodyPr>
          <a:lstStyle/>
          <a:p>
            <a:pPr algn="ctr"/>
            <a:endParaRPr lang="en-US" sz="3600" b="1" dirty="0"/>
          </a:p>
          <a:p>
            <a:r>
              <a:rPr lang="en-US" sz="4000" b="1" dirty="0"/>
              <a:t>Because of our being adopted into God’s family:</a:t>
            </a:r>
          </a:p>
          <a:p>
            <a:endParaRPr lang="en-US" sz="4000" b="1" dirty="0"/>
          </a:p>
          <a:p>
            <a:pPr marL="285750" lvl="0" indent="-285750">
              <a:buFont typeface="Arial" panose="020B0604020202020204" pitchFamily="34" charset="0"/>
              <a:buChar char="•"/>
            </a:pPr>
            <a:r>
              <a:rPr lang="en-US" sz="3600" dirty="0"/>
              <a:t>We can speak to God and relate to Him as a good and loving Father. (Gal. 4:6-7; Romans 8:15-16) </a:t>
            </a:r>
          </a:p>
          <a:p>
            <a:pPr lvl="0"/>
            <a:endParaRPr lang="en-US" sz="3600" b="1" dirty="0"/>
          </a:p>
          <a:p>
            <a:pPr marL="285750" lvl="0" indent="-285750">
              <a:buFont typeface="Arial" panose="020B0604020202020204" pitchFamily="34" charset="0"/>
              <a:buChar char="•"/>
            </a:pPr>
            <a:r>
              <a:rPr lang="en-US" sz="3600" dirty="0"/>
              <a:t>We have been blessed with many good gifts. Matt 7:11; Rom. 8:14 </a:t>
            </a:r>
          </a:p>
          <a:p>
            <a:pPr lvl="0"/>
            <a:endParaRPr lang="en-US" sz="3600" b="1" dirty="0"/>
          </a:p>
          <a:p>
            <a:pPr marL="285750" lvl="0" indent="-285750">
              <a:buFont typeface="Arial" panose="020B0604020202020204" pitchFamily="34" charset="0"/>
              <a:buChar char="•"/>
            </a:pPr>
            <a:r>
              <a:rPr lang="en-US" sz="3600" dirty="0"/>
              <a:t>We are disciplined by God when we disobey. Heb. 12:5-7,10</a:t>
            </a:r>
          </a:p>
          <a:p>
            <a:pPr lvl="0"/>
            <a:endParaRPr lang="en-US" sz="3600" b="1" dirty="0"/>
          </a:p>
          <a:p>
            <a:r>
              <a:rPr lang="en-US" sz="3600" dirty="0"/>
              <a:t> </a:t>
            </a:r>
          </a:p>
          <a:p>
            <a:endParaRPr lang="en-US" sz="3600" b="1" dirty="0"/>
          </a:p>
          <a:p>
            <a:endParaRPr lang="en-US" sz="4000" b="1" dirty="0"/>
          </a:p>
        </p:txBody>
      </p:sp>
    </p:spTree>
    <p:extLst>
      <p:ext uri="{BB962C8B-B14F-4D97-AF65-F5344CB8AC3E}">
        <p14:creationId xmlns:p14="http://schemas.microsoft.com/office/powerpoint/2010/main" val="2536382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220362" y="-152598"/>
            <a:ext cx="11751276" cy="7478970"/>
          </a:xfrm>
          <a:prstGeom prst="rect">
            <a:avLst/>
          </a:prstGeom>
          <a:noFill/>
        </p:spPr>
        <p:txBody>
          <a:bodyPr wrap="square" rtlCol="0">
            <a:spAutoFit/>
          </a:bodyPr>
          <a:lstStyle/>
          <a:p>
            <a:pPr algn="ctr"/>
            <a:endParaRPr lang="en-US" sz="3600" b="1" dirty="0"/>
          </a:p>
          <a:p>
            <a:r>
              <a:rPr lang="en-US" sz="4000" b="1" dirty="0"/>
              <a:t>Because of our being adopted into God’s family:</a:t>
            </a:r>
          </a:p>
          <a:p>
            <a:endParaRPr lang="en-US" sz="4000" b="1" dirty="0"/>
          </a:p>
          <a:p>
            <a:pPr marL="285750" lvl="0" indent="-285750">
              <a:buFont typeface="Arial" panose="020B0604020202020204" pitchFamily="34" charset="0"/>
              <a:buChar char="•"/>
            </a:pPr>
            <a:r>
              <a:rPr lang="en-US" sz="3600" dirty="0"/>
              <a:t>Our relationship with other believers is far deeper, authentic, and more intimate than any relationship we had prior to receiving Christ. </a:t>
            </a:r>
          </a:p>
          <a:p>
            <a:pPr lvl="0"/>
            <a:endParaRPr lang="en-US" sz="3600" b="1" dirty="0"/>
          </a:p>
          <a:p>
            <a:pPr marL="285750" lvl="0" indent="-285750">
              <a:buFont typeface="Arial" panose="020B0604020202020204" pitchFamily="34" charset="0"/>
              <a:buChar char="•"/>
            </a:pPr>
            <a:r>
              <a:rPr lang="en-US" sz="3600" dirty="0"/>
              <a:t>We are to imitate our Father’s love. Eph. 5:1; 1 Peter 1:14-16.  </a:t>
            </a:r>
          </a:p>
          <a:p>
            <a:pPr lvl="0"/>
            <a:endParaRPr lang="en-US" sz="3600" b="1" dirty="0"/>
          </a:p>
          <a:p>
            <a:r>
              <a:rPr lang="en-US" sz="3600" dirty="0"/>
              <a:t> </a:t>
            </a:r>
          </a:p>
          <a:p>
            <a:endParaRPr lang="en-US" sz="3600" b="1" dirty="0"/>
          </a:p>
          <a:p>
            <a:endParaRPr lang="en-US" sz="4000" b="1" dirty="0"/>
          </a:p>
        </p:txBody>
      </p:sp>
    </p:spTree>
    <p:extLst>
      <p:ext uri="{BB962C8B-B14F-4D97-AF65-F5344CB8AC3E}">
        <p14:creationId xmlns:p14="http://schemas.microsoft.com/office/powerpoint/2010/main" val="37114605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220362" y="-152598"/>
            <a:ext cx="11751276" cy="5693866"/>
          </a:xfrm>
          <a:prstGeom prst="rect">
            <a:avLst/>
          </a:prstGeom>
          <a:noFill/>
        </p:spPr>
        <p:txBody>
          <a:bodyPr wrap="square" rtlCol="0">
            <a:spAutoFit/>
          </a:bodyPr>
          <a:lstStyle/>
          <a:p>
            <a:pPr algn="ctr"/>
            <a:endParaRPr lang="en-US" sz="3600" b="1" dirty="0"/>
          </a:p>
          <a:p>
            <a:pPr lvl="0" algn="ctr"/>
            <a:r>
              <a:rPr lang="en-US" sz="3600" b="1" dirty="0"/>
              <a:t>Sanctification</a:t>
            </a:r>
          </a:p>
          <a:p>
            <a:r>
              <a:rPr lang="en-US" sz="3600" dirty="0"/>
              <a:t> </a:t>
            </a:r>
          </a:p>
          <a:p>
            <a:r>
              <a:rPr lang="en-US" sz="3600" dirty="0"/>
              <a:t> - to be set apart for special use or purpose in purity/holiness. Through the power of the Holy Spirit, </a:t>
            </a:r>
            <a:r>
              <a:rPr lang="en-US" sz="3600" u="sng" dirty="0"/>
              <a:t>we have been set apart from sin and, set apart for holy living.</a:t>
            </a:r>
            <a:r>
              <a:rPr lang="en-US" sz="3600" dirty="0"/>
              <a:t>  This cannot be done by our own strength but by the empowering Holy Spirit who takes up residency in our lives when we put our trust in Him.</a:t>
            </a:r>
          </a:p>
          <a:p>
            <a:endParaRPr lang="en-US" sz="3600" b="1" dirty="0"/>
          </a:p>
          <a:p>
            <a:endParaRPr lang="en-US" sz="4000" b="1" dirty="0"/>
          </a:p>
        </p:txBody>
      </p:sp>
    </p:spTree>
    <p:extLst>
      <p:ext uri="{BB962C8B-B14F-4D97-AF65-F5344CB8AC3E}">
        <p14:creationId xmlns:p14="http://schemas.microsoft.com/office/powerpoint/2010/main" val="36208747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95042"/>
            <a:ext cx="11057238" cy="6186309"/>
          </a:xfrm>
          <a:prstGeom prst="rect">
            <a:avLst/>
          </a:prstGeom>
          <a:noFill/>
        </p:spPr>
        <p:txBody>
          <a:bodyPr wrap="square" rtlCol="0">
            <a:spAutoFit/>
          </a:bodyPr>
          <a:lstStyle/>
          <a:p>
            <a:pPr algn="ctr"/>
            <a:endParaRPr lang="en-US" sz="3600" b="1" dirty="0"/>
          </a:p>
          <a:p>
            <a:pPr lvl="0" algn="ctr"/>
            <a:r>
              <a:rPr lang="en-US" sz="3600" b="1" dirty="0"/>
              <a:t>Sanctification</a:t>
            </a:r>
          </a:p>
          <a:p>
            <a:r>
              <a:rPr lang="en-US" sz="3600" dirty="0"/>
              <a:t> </a:t>
            </a:r>
          </a:p>
          <a:p>
            <a:r>
              <a:rPr lang="en-US" sz="3600" dirty="0"/>
              <a:t> Sanctification says, “I have been transformed or changed internally by the Holy Spirit which results in an external demonstration of holy and upright living.”</a:t>
            </a:r>
          </a:p>
          <a:p>
            <a:endParaRPr lang="en-US" sz="3600" b="1" dirty="0"/>
          </a:p>
          <a:p>
            <a:r>
              <a:rPr lang="en-US" sz="3600" b="1" dirty="0"/>
              <a:t>Positional Sanctification – Eph. 2:5; Col. 1:13; Heb.10:10</a:t>
            </a:r>
          </a:p>
          <a:p>
            <a:endParaRPr lang="en-US" sz="3600" b="1" dirty="0"/>
          </a:p>
          <a:p>
            <a:r>
              <a:rPr lang="en-US" sz="3600" b="1" dirty="0"/>
              <a:t>Progressive Sanctification – 1 Peter 1:15-16; Rom.6:19; 8:29; 2 Cor. 3:18</a:t>
            </a:r>
          </a:p>
        </p:txBody>
      </p:sp>
    </p:spTree>
    <p:extLst>
      <p:ext uri="{BB962C8B-B14F-4D97-AF65-F5344CB8AC3E}">
        <p14:creationId xmlns:p14="http://schemas.microsoft.com/office/powerpoint/2010/main" val="22335497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6063198"/>
          </a:xfrm>
          <a:prstGeom prst="rect">
            <a:avLst/>
          </a:prstGeom>
          <a:noFill/>
        </p:spPr>
        <p:txBody>
          <a:bodyPr wrap="square" rtlCol="0">
            <a:spAutoFit/>
          </a:bodyPr>
          <a:lstStyle/>
          <a:p>
            <a:pPr algn="ctr"/>
            <a:r>
              <a:rPr lang="en-US" sz="4000" b="1" dirty="0"/>
              <a:t>Eternal Security of the Believer</a:t>
            </a:r>
          </a:p>
          <a:p>
            <a:r>
              <a:rPr lang="en-US" sz="3600" dirty="0"/>
              <a:t>When people come to know Christ as their Savior, they are brought into a relationship with God that guarantees their eternal security. </a:t>
            </a:r>
          </a:p>
          <a:p>
            <a:endParaRPr lang="en-US" sz="3600" u="sng" dirty="0"/>
          </a:p>
          <a:p>
            <a:r>
              <a:rPr lang="en-US" sz="3400" dirty="0"/>
              <a:t>"To Him who is able to keep you from falling and to present you before His glorious presence without fault and with great joy." God’s power is able to keep the believer from falling. Jude 24. It is up to Him, not us, to present us before His glorious presence. Our eternal security is a result of God keeping us, not us maintaining our own salvation. </a:t>
            </a:r>
            <a:endParaRPr lang="en-US" sz="3400" b="1" dirty="0"/>
          </a:p>
        </p:txBody>
      </p:sp>
    </p:spTree>
    <p:extLst>
      <p:ext uri="{BB962C8B-B14F-4D97-AF65-F5344CB8AC3E}">
        <p14:creationId xmlns:p14="http://schemas.microsoft.com/office/powerpoint/2010/main" val="27306237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879FA-C7C6-274C-8EFD-FA9F27F1237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9C7F30B0-F8B2-D246-BD16-5C817F131AC6}"/>
              </a:ext>
            </a:extLst>
          </p:cNvPr>
          <p:cNvSpPr>
            <a:spLocks noGrp="1"/>
          </p:cNvSpPr>
          <p:nvPr>
            <p:ph type="subTitle" idx="1"/>
          </p:nvPr>
        </p:nvSpPr>
        <p:spPr/>
        <p:txBody>
          <a:bodyPr/>
          <a:lstStyle/>
          <a:p>
            <a:endParaRPr lang="en-US"/>
          </a:p>
        </p:txBody>
      </p:sp>
      <p:pic>
        <p:nvPicPr>
          <p:cNvPr id="1026" name="Picture 2" descr="Awesome PowerPoint Backgrounds &amp;amp; Templates for PowerPoint">
            <a:extLst>
              <a:ext uri="{FF2B5EF4-FFF2-40B4-BE49-F238E27FC236}">
                <a16:creationId xmlns:a16="http://schemas.microsoft.com/office/drawing/2014/main" id="{C34D5AAD-A265-634A-930A-422A5A88EE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A3B8FD82-89AA-6747-8546-894BDC866BDD}"/>
              </a:ext>
            </a:extLst>
          </p:cNvPr>
          <p:cNvSpPr txBox="1"/>
          <p:nvPr/>
        </p:nvSpPr>
        <p:spPr>
          <a:xfrm>
            <a:off x="567381" y="414477"/>
            <a:ext cx="11057238" cy="5755422"/>
          </a:xfrm>
          <a:prstGeom prst="rect">
            <a:avLst/>
          </a:prstGeom>
          <a:noFill/>
        </p:spPr>
        <p:txBody>
          <a:bodyPr wrap="square" rtlCol="0">
            <a:spAutoFit/>
          </a:bodyPr>
          <a:lstStyle/>
          <a:p>
            <a:pPr algn="ctr"/>
            <a:r>
              <a:rPr lang="en-US" sz="4000" b="1" dirty="0"/>
              <a:t>Eternal Security of the Believer</a:t>
            </a:r>
          </a:p>
          <a:p>
            <a:pPr algn="ctr"/>
            <a:r>
              <a:rPr lang="en-US" sz="4000" b="1" dirty="0"/>
              <a:t>Key Points and Verses</a:t>
            </a:r>
          </a:p>
          <a:p>
            <a:endParaRPr lang="en-US" sz="3600" dirty="0"/>
          </a:p>
          <a:p>
            <a:r>
              <a:rPr lang="en-US" sz="3600" dirty="0"/>
              <a:t>John 10:28-29 </a:t>
            </a:r>
          </a:p>
          <a:p>
            <a:r>
              <a:rPr lang="en-US" sz="3600" dirty="0"/>
              <a:t> </a:t>
            </a:r>
          </a:p>
          <a:p>
            <a:r>
              <a:rPr lang="en-US" sz="3600" dirty="0"/>
              <a:t>Eph 1:13; 4:30 </a:t>
            </a:r>
          </a:p>
          <a:p>
            <a:r>
              <a:rPr lang="en-US" sz="3600" dirty="0"/>
              <a:t> </a:t>
            </a:r>
          </a:p>
          <a:p>
            <a:r>
              <a:rPr lang="en-US" sz="3600" dirty="0"/>
              <a:t>John 3:15-16 </a:t>
            </a:r>
          </a:p>
          <a:p>
            <a:endParaRPr lang="en-US" sz="3600" b="1" dirty="0"/>
          </a:p>
          <a:p>
            <a:r>
              <a:rPr lang="en-US" sz="3600" dirty="0"/>
              <a:t>Romans 8:38-39 </a:t>
            </a:r>
            <a:endParaRPr lang="en-US" sz="3600" b="1" dirty="0"/>
          </a:p>
        </p:txBody>
      </p:sp>
    </p:spTree>
    <p:extLst>
      <p:ext uri="{BB962C8B-B14F-4D97-AF65-F5344CB8AC3E}">
        <p14:creationId xmlns:p14="http://schemas.microsoft.com/office/powerpoint/2010/main" val="2416629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744</Words>
  <Application>Microsoft Macintosh PowerPoint</Application>
  <PresentationFormat>Widescreen</PresentationFormat>
  <Paragraphs>89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13</cp:revision>
  <dcterms:created xsi:type="dcterms:W3CDTF">2021-07-05T12:11:27Z</dcterms:created>
  <dcterms:modified xsi:type="dcterms:W3CDTF">2021-07-09T11:51:44Z</dcterms:modified>
</cp:coreProperties>
</file>