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snapToObjects="1">
      <p:cViewPr varScale="1">
        <p:scale>
          <a:sx n="78" d="100"/>
          <a:sy n="78" d="100"/>
        </p:scale>
        <p:origin x="7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CB046-1A69-EB44-83B0-974B9D5EDE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04805E-D972-AD44-BF5C-65D2259011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BDCEA0-18C5-634E-A186-3B24E51A0B74}"/>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5D4E7CAF-E04D-D343-A389-96FAECE0C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508BE2-805E-D447-9698-03ADAEC85C31}"/>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1912160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53CD0-69D9-C147-BD2E-71545C14B9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1CEA17-E2E5-044A-A214-837F292CF0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2D7733-47B1-7E4D-889C-85E3017495FE}"/>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B737F399-D6B9-9044-A4FC-BEC1DBFA6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BB5C7B-AA99-A840-904B-A047B29B97FA}"/>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1848088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6DA6FF-F3AB-3340-9411-AA638F8FA5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A71832-6A90-C24D-9907-0E52BDCCA3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83E72D-789B-8F45-A4B5-1A805A48380B}"/>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1F47C92C-9F40-6042-8B21-73476420D2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47D4C-047C-1A42-A6E6-614896DD61CF}"/>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145435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850BB-FC45-1B4C-AD16-13C60B0808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A5A378-792A-8843-B6C4-78245D3D32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65C03F-4B27-0E4C-A7D7-54C02492CCA1}"/>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9364AF93-97F9-394F-BF95-1E4945DE6F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82D4F8-7C27-BD47-822F-B9772CB086DD}"/>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251676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D0502-CB78-A645-91DA-6CD23987F3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6E69CDA-E5DC-014C-AE56-ABD23FC9CE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F45DA1-46A0-334B-9B3B-9DF8D7C1CAC0}"/>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B1A183E6-FDE3-CC48-9278-F933D659E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E53398-75C9-BC47-AB33-A0B6C2DC5A40}"/>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3270403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2AA7-462F-8245-A3F2-8745446D54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12A8B5-7576-1748-A760-0E545CC02F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D49CD0-2B7A-8342-983C-B6098550B9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A3E53A-AD82-5C48-9D4D-597C01B24614}"/>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6" name="Footer Placeholder 5">
            <a:extLst>
              <a:ext uri="{FF2B5EF4-FFF2-40B4-BE49-F238E27FC236}">
                <a16:creationId xmlns:a16="http://schemas.microsoft.com/office/drawing/2014/main" id="{258DEB96-744A-5F4C-9770-E397EB2E2D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78CF693-8489-0C48-B322-30FFD39D94C2}"/>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750872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BD50-086C-1749-BFB5-66037543ED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1B05BB-EA4E-324C-864C-9DDFAFD7B2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B9512F-B1B1-614E-B6A9-BF453928C8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6A4EBF-98B5-5644-991F-E817D1A877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1C6151-EF96-F146-A7E0-0D662A8336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B3B017-252E-D94B-BC9D-9D277BBB398F}"/>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8" name="Footer Placeholder 7">
            <a:extLst>
              <a:ext uri="{FF2B5EF4-FFF2-40B4-BE49-F238E27FC236}">
                <a16:creationId xmlns:a16="http://schemas.microsoft.com/office/drawing/2014/main" id="{8A87F161-A8C9-414B-B089-CEDC63DAB7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CC9450-EE91-9846-9566-99F7A9104940}"/>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2180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7EA7E-AD2F-144A-AF6C-4DA306F0F4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DBECEF-FB38-6F4F-88D7-F7606B6BA485}"/>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4" name="Footer Placeholder 3">
            <a:extLst>
              <a:ext uri="{FF2B5EF4-FFF2-40B4-BE49-F238E27FC236}">
                <a16:creationId xmlns:a16="http://schemas.microsoft.com/office/drawing/2014/main" id="{4A7B0C61-050D-F946-A331-00179DD05F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E511E4-B929-EF4B-AAAC-577927814153}"/>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358107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F54AB0-A5DD-004E-B152-87AD16F3B514}"/>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3" name="Footer Placeholder 2">
            <a:extLst>
              <a:ext uri="{FF2B5EF4-FFF2-40B4-BE49-F238E27FC236}">
                <a16:creationId xmlns:a16="http://schemas.microsoft.com/office/drawing/2014/main" id="{D8649BB6-9994-474F-803F-FAA564C131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269631-5BEC-D44B-83C7-BFD6722DC318}"/>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4250759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851F-F9E1-FC45-9BD4-7DEDC1FB0D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7151CB-9336-004B-9DD3-F04D50D211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2D481B-32C7-2041-9A6F-3ED1A86B9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46622C-A83C-344B-9CBD-01F14C6ACD55}"/>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6" name="Footer Placeholder 5">
            <a:extLst>
              <a:ext uri="{FF2B5EF4-FFF2-40B4-BE49-F238E27FC236}">
                <a16:creationId xmlns:a16="http://schemas.microsoft.com/office/drawing/2014/main" id="{7319CDD6-091A-EE43-A2A1-4E58D36F21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A8EF9F-4A1F-8D45-B534-23D9D7B555B3}"/>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1485386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5EA55-5D8C-ED40-AA9D-2636C9372B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23B4EC-7AC1-7043-8A93-D4B40677BA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E91B7A-E3F6-5D40-AF40-31B580E2F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CF484B-D6B7-5C4D-A62B-A0D82E7BC19A}"/>
              </a:ext>
            </a:extLst>
          </p:cNvPr>
          <p:cNvSpPr>
            <a:spLocks noGrp="1"/>
          </p:cNvSpPr>
          <p:nvPr>
            <p:ph type="dt" sz="half" idx="10"/>
          </p:nvPr>
        </p:nvSpPr>
        <p:spPr/>
        <p:txBody>
          <a:bodyPr/>
          <a:lstStyle/>
          <a:p>
            <a:fld id="{EA8D06BD-5B2B-0144-B339-310DF71966F2}" type="datetimeFigureOut">
              <a:rPr lang="en-US" smtClean="0"/>
              <a:t>9/30/2020</a:t>
            </a:fld>
            <a:endParaRPr lang="en-US"/>
          </a:p>
        </p:txBody>
      </p:sp>
      <p:sp>
        <p:nvSpPr>
          <p:cNvPr id="6" name="Footer Placeholder 5">
            <a:extLst>
              <a:ext uri="{FF2B5EF4-FFF2-40B4-BE49-F238E27FC236}">
                <a16:creationId xmlns:a16="http://schemas.microsoft.com/office/drawing/2014/main" id="{E4C0B179-767A-2845-B0A9-D8EEAB9422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3F3453-7890-3247-BA9C-6F973B1D1369}"/>
              </a:ext>
            </a:extLst>
          </p:cNvPr>
          <p:cNvSpPr>
            <a:spLocks noGrp="1"/>
          </p:cNvSpPr>
          <p:nvPr>
            <p:ph type="sldNum" sz="quarter" idx="12"/>
          </p:nvPr>
        </p:nvSpPr>
        <p:spPr/>
        <p:txBody>
          <a:bodyPr/>
          <a:lstStyle/>
          <a:p>
            <a:fld id="{E99B5817-243F-324A-8B7A-764E2105A209}" type="slidenum">
              <a:rPr lang="en-US" smtClean="0"/>
              <a:t>‹#›</a:t>
            </a:fld>
            <a:endParaRPr lang="en-US"/>
          </a:p>
        </p:txBody>
      </p:sp>
    </p:spTree>
    <p:extLst>
      <p:ext uri="{BB962C8B-B14F-4D97-AF65-F5344CB8AC3E}">
        <p14:creationId xmlns:p14="http://schemas.microsoft.com/office/powerpoint/2010/main" val="255134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BBB68D-E9DF-F649-9CD1-A2CEA04473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EC42407-A3FA-A64E-8CF4-B8E08A3AFA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703F16-CC0B-C443-841A-74E33635C7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D06BD-5B2B-0144-B339-310DF71966F2}" type="datetimeFigureOut">
              <a:rPr lang="en-US" smtClean="0"/>
              <a:t>9/30/2020</a:t>
            </a:fld>
            <a:endParaRPr lang="en-US"/>
          </a:p>
        </p:txBody>
      </p:sp>
      <p:sp>
        <p:nvSpPr>
          <p:cNvPr id="5" name="Footer Placeholder 4">
            <a:extLst>
              <a:ext uri="{FF2B5EF4-FFF2-40B4-BE49-F238E27FC236}">
                <a16:creationId xmlns:a16="http://schemas.microsoft.com/office/drawing/2014/main" id="{E4BABE37-A992-154F-96D3-A4CB6932ED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CCB8F2-0195-6548-A484-9880BF631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B5817-243F-324A-8B7A-764E2105A209}" type="slidenum">
              <a:rPr lang="en-US" smtClean="0"/>
              <a:t>‹#›</a:t>
            </a:fld>
            <a:endParaRPr lang="en-US"/>
          </a:p>
        </p:txBody>
      </p:sp>
    </p:spTree>
    <p:extLst>
      <p:ext uri="{BB962C8B-B14F-4D97-AF65-F5344CB8AC3E}">
        <p14:creationId xmlns:p14="http://schemas.microsoft.com/office/powerpoint/2010/main" val="522885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8"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1063751" y="-1169484"/>
            <a:ext cx="10058400" cy="3574778"/>
          </a:xfrm>
          <a:effectLst>
            <a:outerShdw blurRad="50800" dist="38100" dir="2700000" algn="tl" rotWithShape="0">
              <a:prstClr val="black">
                <a:alpha val="40000"/>
              </a:prstClr>
            </a:outerShdw>
          </a:effectLst>
        </p:spPr>
        <p:txBody>
          <a:bodyPr>
            <a:normAutofit/>
          </a:bodyPr>
          <a:lstStyle/>
          <a:p>
            <a:r>
              <a:rPr lang="en-US" b="1" dirty="0"/>
              <a:t>The Doctrine of the Holy Spirit</a:t>
            </a:r>
          </a:p>
        </p:txBody>
      </p:sp>
      <p:sp>
        <p:nvSpPr>
          <p:cNvPr id="3" name="Subtitle 2">
            <a:extLst>
              <a:ext uri="{FF2B5EF4-FFF2-40B4-BE49-F238E27FC236}">
                <a16:creationId xmlns:a16="http://schemas.microsoft.com/office/drawing/2014/main" id="{BB4AFFEA-A8CD-844C-8525-60263BF0870E}"/>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sz="3200" dirty="0"/>
              <a:t>Session 1</a:t>
            </a:r>
            <a:r>
              <a:rPr lang="en-US" dirty="0"/>
              <a:t> </a:t>
            </a:r>
          </a:p>
        </p:txBody>
      </p:sp>
    </p:spTree>
    <p:extLst>
      <p:ext uri="{BB962C8B-B14F-4D97-AF65-F5344CB8AC3E}">
        <p14:creationId xmlns:p14="http://schemas.microsoft.com/office/powerpoint/2010/main" val="751451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812155" y="108155"/>
            <a:ext cx="10654915" cy="3264318"/>
          </a:xfrm>
          <a:effectLst>
            <a:outerShdw blurRad="50800" dist="38100" dir="2700000" algn="tl" rotWithShape="0">
              <a:prstClr val="black">
                <a:alpha val="40000"/>
              </a:prstClr>
            </a:outerShdw>
          </a:effectLst>
        </p:spPr>
        <p:txBody>
          <a:bodyPr>
            <a:normAutofit/>
          </a:bodyPr>
          <a:lstStyle/>
          <a:p>
            <a:pPr algn="l"/>
            <a:r>
              <a:rPr lang="en-US" sz="4000" b="1" dirty="0">
                <a:latin typeface="+mn-lt"/>
              </a:rPr>
              <a:t>The Holy Spirit’s Role before the church age.</a:t>
            </a:r>
            <a:br>
              <a:rPr lang="en-US" sz="3200" b="1" dirty="0">
                <a:latin typeface="+mn-lt"/>
              </a:rPr>
            </a:br>
            <a:br>
              <a:rPr lang="en-US" sz="3200" b="1" dirty="0">
                <a:latin typeface="+mn-lt"/>
              </a:rPr>
            </a:br>
            <a:r>
              <a:rPr lang="en-US" sz="3600" b="1" dirty="0">
                <a:latin typeface="+mn-lt"/>
              </a:rPr>
              <a:t>	</a:t>
            </a:r>
            <a:r>
              <a:rPr lang="en-US" sz="3600" dirty="0">
                <a:latin typeface="+mn-lt"/>
              </a:rPr>
              <a:t>His role as an instrument in a person’s </a:t>
            </a:r>
            <a:r>
              <a:rPr lang="en-US" sz="3600" u="sng" dirty="0">
                <a:latin typeface="+mn-lt"/>
              </a:rPr>
              <a:t>salvation </a:t>
            </a:r>
            <a:r>
              <a:rPr lang="en-US" sz="3600" dirty="0">
                <a:latin typeface="+mn-lt"/>
              </a:rPr>
              <a:t>– 	John 16:7-11; 1 Corinthians 2:7-12.  The Holy Spirit 	enables an to see his sinfulness by turning from sin 	and 	turning to Christ for the forgiveness of sin. </a:t>
            </a:r>
            <a:endParaRPr lang="en-US" sz="3600" b="1" dirty="0">
              <a:latin typeface="+mn-lt"/>
            </a:endParaRPr>
          </a:p>
        </p:txBody>
      </p:sp>
      <p:sp>
        <p:nvSpPr>
          <p:cNvPr id="4" name="Right Arrow 3">
            <a:extLst>
              <a:ext uri="{FF2B5EF4-FFF2-40B4-BE49-F238E27FC236}">
                <a16:creationId xmlns:a16="http://schemas.microsoft.com/office/drawing/2014/main" id="{A786AD96-CCF9-6C49-B747-BB92A717AADF}"/>
              </a:ext>
            </a:extLst>
          </p:cNvPr>
          <p:cNvSpPr/>
          <p:nvPr/>
        </p:nvSpPr>
        <p:spPr>
          <a:xfrm>
            <a:off x="726538" y="132011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Rectangle 2">
            <a:extLst>
              <a:ext uri="{FF2B5EF4-FFF2-40B4-BE49-F238E27FC236}">
                <a16:creationId xmlns:a16="http://schemas.microsoft.com/office/drawing/2014/main" id="{17EEE5F1-B33F-BD48-9562-651C4161525B}"/>
              </a:ext>
            </a:extLst>
          </p:cNvPr>
          <p:cNvSpPr>
            <a:spLocks noChangeArrowheads="1"/>
          </p:cNvSpPr>
          <p:nvPr/>
        </p:nvSpPr>
        <p:spPr bwMode="auto">
          <a:xfrm>
            <a:off x="245804" y="3602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id="{1D0E0DE5-612A-3441-89CC-6A6838544334}"/>
              </a:ext>
            </a:extLst>
          </p:cNvPr>
          <p:cNvSpPr>
            <a:spLocks noChangeArrowheads="1"/>
          </p:cNvSpPr>
          <p:nvPr/>
        </p:nvSpPr>
        <p:spPr bwMode="auto">
          <a:xfrm>
            <a:off x="11467070" y="-2959467"/>
            <a:ext cx="657028"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47412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599602" y="-3962400"/>
            <a:ext cx="11059297" cy="8853927"/>
          </a:xfrm>
          <a:effectLst>
            <a:outerShdw blurRad="50800" dist="38100" dir="2700000" algn="tl" rotWithShape="0">
              <a:prstClr val="black">
                <a:alpha val="40000"/>
              </a:prstClr>
            </a:outerShdw>
          </a:effectLst>
        </p:spPr>
        <p:txBody>
          <a:bodyPr>
            <a:normAutofit/>
          </a:bodyPr>
          <a:lstStyle/>
          <a:p>
            <a:pPr lvl="0"/>
            <a:r>
              <a:rPr lang="en-US" sz="4000" b="1" dirty="0">
                <a:latin typeface="+mn-lt"/>
              </a:rPr>
              <a:t>Group Discussion</a:t>
            </a:r>
            <a:br>
              <a:rPr lang="en-US" sz="3200" b="1" dirty="0">
                <a:latin typeface="+mn-lt"/>
              </a:rPr>
            </a:br>
            <a:br>
              <a:rPr lang="en-US" sz="3200" b="1" dirty="0">
                <a:latin typeface="+mn-lt"/>
              </a:rPr>
            </a:br>
            <a:r>
              <a:rPr lang="en-US" sz="3600" b="1" dirty="0">
                <a:latin typeface="+mn-lt"/>
              </a:rPr>
              <a:t>	</a:t>
            </a:r>
            <a:r>
              <a:rPr lang="en-US" sz="3600" dirty="0">
                <a:solidFill>
                  <a:schemeClr val="bg1"/>
                </a:solidFill>
                <a:latin typeface="+mn-lt"/>
              </a:rPr>
              <a:t>How have you seen and watched the Holy Spirit at work in your church or your life as a follower of Jesus?</a:t>
            </a:r>
            <a:br>
              <a:rPr lang="en-US" sz="3600" dirty="0">
                <a:solidFill>
                  <a:schemeClr val="bg1"/>
                </a:solidFill>
                <a:latin typeface="+mn-lt"/>
              </a:rPr>
            </a:br>
            <a:r>
              <a:rPr lang="en-US" sz="3600" dirty="0">
                <a:solidFill>
                  <a:schemeClr val="bg1"/>
                </a:solidFill>
                <a:latin typeface="+mn-lt"/>
              </a:rPr>
              <a:t> </a:t>
            </a:r>
            <a:br>
              <a:rPr lang="en-US" sz="3600" dirty="0">
                <a:solidFill>
                  <a:schemeClr val="bg1"/>
                </a:solidFill>
                <a:latin typeface="+mn-lt"/>
              </a:rPr>
            </a:br>
            <a:r>
              <a:rPr lang="en-US" sz="3600" dirty="0">
                <a:solidFill>
                  <a:schemeClr val="bg1"/>
                </a:solidFill>
                <a:latin typeface="+mn-lt"/>
              </a:rPr>
              <a:t>In what way could a believer misuse the working of the Holy Spirit in a way that is unbiblical?</a:t>
            </a:r>
            <a:br>
              <a:rPr lang="en-US" sz="3600" dirty="0">
                <a:solidFill>
                  <a:schemeClr val="bg1"/>
                </a:solidFill>
                <a:latin typeface="+mn-lt"/>
              </a:rPr>
            </a:br>
            <a:r>
              <a:rPr lang="en-US" sz="3600" dirty="0">
                <a:solidFill>
                  <a:schemeClr val="bg1"/>
                </a:solidFill>
                <a:latin typeface="+mn-lt"/>
              </a:rPr>
              <a:t> </a:t>
            </a:r>
            <a:br>
              <a:rPr lang="en-US" sz="3600" dirty="0">
                <a:solidFill>
                  <a:schemeClr val="bg1"/>
                </a:solidFill>
                <a:latin typeface="+mn-lt"/>
              </a:rPr>
            </a:br>
            <a:r>
              <a:rPr lang="en-US" sz="3600" dirty="0">
                <a:solidFill>
                  <a:schemeClr val="bg1"/>
                </a:solidFill>
                <a:latin typeface="+mn-lt"/>
              </a:rPr>
              <a:t>Why do you think people neglect the Holy Spirit?</a:t>
            </a:r>
            <a:endParaRPr lang="en-US" sz="3600" b="1" dirty="0">
              <a:latin typeface="+mn-lt"/>
            </a:endParaRPr>
          </a:p>
        </p:txBody>
      </p:sp>
      <p:sp>
        <p:nvSpPr>
          <p:cNvPr id="5" name="Rectangle 2">
            <a:extLst>
              <a:ext uri="{FF2B5EF4-FFF2-40B4-BE49-F238E27FC236}">
                <a16:creationId xmlns:a16="http://schemas.microsoft.com/office/drawing/2014/main" id="{17EEE5F1-B33F-BD48-9562-651C4161525B}"/>
              </a:ext>
            </a:extLst>
          </p:cNvPr>
          <p:cNvSpPr>
            <a:spLocks noChangeArrowheads="1"/>
          </p:cNvSpPr>
          <p:nvPr/>
        </p:nvSpPr>
        <p:spPr bwMode="auto">
          <a:xfrm>
            <a:off x="245804" y="3602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id="{1D0E0DE5-612A-3441-89CC-6A6838544334}"/>
              </a:ext>
            </a:extLst>
          </p:cNvPr>
          <p:cNvSpPr>
            <a:spLocks noChangeArrowheads="1"/>
          </p:cNvSpPr>
          <p:nvPr/>
        </p:nvSpPr>
        <p:spPr bwMode="auto">
          <a:xfrm>
            <a:off x="11467070" y="-2959467"/>
            <a:ext cx="657028"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p:txBody>
      </p:sp>
      <p:pic>
        <p:nvPicPr>
          <p:cNvPr id="8" name="Graphic 7" descr="Group success">
            <a:extLst>
              <a:ext uri="{FF2B5EF4-FFF2-40B4-BE49-F238E27FC236}">
                <a16:creationId xmlns:a16="http://schemas.microsoft.com/office/drawing/2014/main" id="{06B3EBAD-22B7-4E4C-9169-F3F87AFAC1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309478" y="217633"/>
            <a:ext cx="914400" cy="914400"/>
          </a:xfrm>
          <a:prstGeom prst="rect">
            <a:avLst/>
          </a:prstGeom>
        </p:spPr>
      </p:pic>
      <p:pic>
        <p:nvPicPr>
          <p:cNvPr id="12" name="Graphic 11" descr="Group success">
            <a:extLst>
              <a:ext uri="{FF2B5EF4-FFF2-40B4-BE49-F238E27FC236}">
                <a16:creationId xmlns:a16="http://schemas.microsoft.com/office/drawing/2014/main" id="{4A0E6FE0-1113-FC48-882F-7FC00307C1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76278" y="217633"/>
            <a:ext cx="914400" cy="914400"/>
          </a:xfrm>
          <a:prstGeom prst="rect">
            <a:avLst/>
          </a:prstGeom>
        </p:spPr>
      </p:pic>
    </p:spTree>
    <p:extLst>
      <p:ext uri="{BB962C8B-B14F-4D97-AF65-F5344CB8AC3E}">
        <p14:creationId xmlns:p14="http://schemas.microsoft.com/office/powerpoint/2010/main" val="142154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8"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1063751" y="-1169484"/>
            <a:ext cx="10058400" cy="3574778"/>
          </a:xfrm>
          <a:effectLst>
            <a:outerShdw blurRad="50800" dist="38100" dir="2700000" algn="tl" rotWithShape="0">
              <a:prstClr val="black">
                <a:alpha val="40000"/>
              </a:prstClr>
            </a:outerShdw>
          </a:effectLst>
        </p:spPr>
        <p:txBody>
          <a:bodyPr>
            <a:normAutofit/>
          </a:bodyPr>
          <a:lstStyle/>
          <a:p>
            <a:r>
              <a:rPr lang="en-US" b="1" dirty="0"/>
              <a:t>The Personality and Role of the Holy Spirit</a:t>
            </a:r>
          </a:p>
        </p:txBody>
      </p:sp>
      <p:sp>
        <p:nvSpPr>
          <p:cNvPr id="3" name="Subtitle 2">
            <a:extLst>
              <a:ext uri="{FF2B5EF4-FFF2-40B4-BE49-F238E27FC236}">
                <a16:creationId xmlns:a16="http://schemas.microsoft.com/office/drawing/2014/main" id="{BB4AFFEA-A8CD-844C-8525-60263BF0870E}"/>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sz="3200" dirty="0"/>
              <a:t>Session 1</a:t>
            </a:r>
            <a:r>
              <a:rPr lang="en-US" dirty="0"/>
              <a:t> </a:t>
            </a:r>
          </a:p>
        </p:txBody>
      </p:sp>
    </p:spTree>
    <p:extLst>
      <p:ext uri="{BB962C8B-B14F-4D97-AF65-F5344CB8AC3E}">
        <p14:creationId xmlns:p14="http://schemas.microsoft.com/office/powerpoint/2010/main" val="3623281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7" name="Rectangle 136">
            <a:extLst>
              <a:ext uri="{FF2B5EF4-FFF2-40B4-BE49-F238E27FC236}">
                <a16:creationId xmlns:a16="http://schemas.microsoft.com/office/drawing/2014/main" id="{F9D95E49-763A-4886-B038-82F7347405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9" name="Rectangle 138">
            <a:extLst>
              <a:ext uri="{FF2B5EF4-FFF2-40B4-BE49-F238E27FC236}">
                <a16:creationId xmlns:a16="http://schemas.microsoft.com/office/drawing/2014/main" id="{40477084-FECD-44E7-823D-1668E4D401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699899"/>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a:extLst>
              <a:ext uri="{FF2B5EF4-FFF2-40B4-BE49-F238E27FC236}">
                <a16:creationId xmlns:a16="http://schemas.microsoft.com/office/drawing/2014/main" id="{04B69146-C1C0-4B58-86FC-34F3390E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364465" y="2820681"/>
            <a:ext cx="826009" cy="3297284"/>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cxnSp>
        <p:nvCxnSpPr>
          <p:cNvPr id="143" name="Straight Connector 142">
            <a:extLst>
              <a:ext uri="{FF2B5EF4-FFF2-40B4-BE49-F238E27FC236}">
                <a16:creationId xmlns:a16="http://schemas.microsoft.com/office/drawing/2014/main" id="{5D28AB17-F6FA-4C53-B3E3-D0A39D4A33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3EFADC67-92A1-44FB-8691-D8CD71A21E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587500" y="2819400"/>
            <a:ext cx="5892800" cy="3289300"/>
          </a:xfrm>
          <a:prstGeom prst="rect">
            <a:avLst/>
          </a:prstGeom>
          <a:extLst>
            <a:ext uri="{909E8E84-426E-40DD-AFC4-6F175D3DCCD1}">
              <a14:hiddenFill xmlns:a14="http://schemas.microsoft.com/office/drawing/2010/main">
                <a:solidFill>
                  <a:srgbClr val="FFFFFF"/>
                </a:solidFill>
              </a14:hiddenFill>
            </a:ext>
          </a:extLst>
        </p:spPr>
      </p:pic>
      <p:pic>
        <p:nvPicPr>
          <p:cNvPr id="7" name="Picture 6" descr="A picture containing drawing&#10;&#10;Description automatically generated">
            <a:extLst>
              <a:ext uri="{FF2B5EF4-FFF2-40B4-BE49-F238E27FC236}">
                <a16:creationId xmlns:a16="http://schemas.microsoft.com/office/drawing/2014/main" id="{BCE05982-6521-DB4A-BDCE-E657AA61572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556500" y="2819400"/>
            <a:ext cx="3657600" cy="3289300"/>
          </a:xfrm>
          <a:prstGeom prst="rect">
            <a:avLst/>
          </a:prstGeom>
        </p:spPr>
      </p:pic>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422900" y="691647"/>
            <a:ext cx="4591862" cy="2026560"/>
          </a:xfrm>
        </p:spPr>
        <p:txBody>
          <a:bodyPr anchor="t">
            <a:normAutofit/>
          </a:bodyPr>
          <a:lstStyle/>
          <a:p>
            <a:pPr algn="l"/>
            <a:r>
              <a:rPr lang="en-US" sz="3000" dirty="0"/>
              <a:t> </a:t>
            </a:r>
            <a:br>
              <a:rPr lang="en-US" sz="3000" dirty="0"/>
            </a:br>
            <a:endParaRPr lang="en-US" sz="3000" b="1" dirty="0"/>
          </a:p>
        </p:txBody>
      </p:sp>
      <p:sp>
        <p:nvSpPr>
          <p:cNvPr id="3" name="Subtitle 2">
            <a:extLst>
              <a:ext uri="{FF2B5EF4-FFF2-40B4-BE49-F238E27FC236}">
                <a16:creationId xmlns:a16="http://schemas.microsoft.com/office/drawing/2014/main" id="{BB4AFFEA-A8CD-844C-8525-60263BF0870E}"/>
              </a:ext>
            </a:extLst>
          </p:cNvPr>
          <p:cNvSpPr>
            <a:spLocks noGrp="1"/>
          </p:cNvSpPr>
          <p:nvPr>
            <p:ph type="subTitle" idx="1"/>
          </p:nvPr>
        </p:nvSpPr>
        <p:spPr>
          <a:xfrm>
            <a:off x="1587500" y="775325"/>
            <a:ext cx="9447081" cy="1951134"/>
          </a:xfrm>
        </p:spPr>
        <p:txBody>
          <a:bodyPr anchor="t">
            <a:normAutofit fontScale="62500" lnSpcReduction="20000"/>
          </a:bodyPr>
          <a:lstStyle/>
          <a:p>
            <a:pPr algn="l">
              <a:lnSpc>
                <a:spcPct val="120000"/>
              </a:lnSpc>
            </a:pPr>
            <a:r>
              <a:rPr lang="en-US" sz="3900" dirty="0"/>
              <a:t>The Holy Spirit is the third person of the Trinity, possessing the same divine attributes as God the Father and God the Son. For example, the Holy Spirit is everywhere, all powerful, all knowing, and eternal. His work is to manifest God’s presence in the world and in the church. </a:t>
            </a:r>
          </a:p>
          <a:p>
            <a:r>
              <a:rPr lang="en-US" sz="3200" dirty="0"/>
              <a:t> </a:t>
            </a:r>
          </a:p>
          <a:p>
            <a:pPr algn="l"/>
            <a:endParaRPr lang="en-US" dirty="0"/>
          </a:p>
        </p:txBody>
      </p:sp>
      <p:sp>
        <p:nvSpPr>
          <p:cNvPr id="4" name="Rectangle 3">
            <a:extLst>
              <a:ext uri="{FF2B5EF4-FFF2-40B4-BE49-F238E27FC236}">
                <a16:creationId xmlns:a16="http://schemas.microsoft.com/office/drawing/2014/main" id="{9141462A-1999-0746-A401-4EAFF4B5A35D}"/>
              </a:ext>
            </a:extLst>
          </p:cNvPr>
          <p:cNvSpPr/>
          <p:nvPr/>
        </p:nvSpPr>
        <p:spPr>
          <a:xfrm>
            <a:off x="2450735" y="3016194"/>
            <a:ext cx="4549833" cy="1569660"/>
          </a:xfrm>
          <a:prstGeom prst="rect">
            <a:avLst/>
          </a:prstGeom>
        </p:spPr>
        <p:txBody>
          <a:bodyPr wrap="square">
            <a:spAutoFit/>
          </a:bodyPr>
          <a:lstStyle/>
          <a:p>
            <a:r>
              <a:rPr lang="en-US" sz="3200" dirty="0"/>
              <a:t>Greek word</a:t>
            </a:r>
          </a:p>
          <a:p>
            <a:r>
              <a:rPr lang="en-US" sz="3200" dirty="0"/>
              <a:t>PNEUMATOLOGY</a:t>
            </a:r>
          </a:p>
          <a:p>
            <a:r>
              <a:rPr lang="en-US" sz="3200" dirty="0"/>
              <a:t>(meaning breath or spirit).</a:t>
            </a:r>
          </a:p>
        </p:txBody>
      </p:sp>
    </p:spTree>
    <p:extLst>
      <p:ext uri="{BB962C8B-B14F-4D97-AF65-F5344CB8AC3E}">
        <p14:creationId xmlns:p14="http://schemas.microsoft.com/office/powerpoint/2010/main" val="898579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580767" y="-299137"/>
            <a:ext cx="10750378" cy="3574778"/>
          </a:xfrm>
          <a:effectLst>
            <a:outerShdw blurRad="50800" dist="38100" dir="2700000" algn="tl" rotWithShape="0">
              <a:prstClr val="black">
                <a:alpha val="40000"/>
              </a:prstClr>
            </a:outerShdw>
          </a:effectLst>
        </p:spPr>
        <p:txBody>
          <a:bodyPr>
            <a:normAutofit/>
          </a:bodyPr>
          <a:lstStyle/>
          <a:p>
            <a:r>
              <a:rPr lang="en-US" sz="4400" b="1" dirty="0"/>
              <a:t>The Holy Spirit’s Personality</a:t>
            </a:r>
            <a:br>
              <a:rPr lang="en-US" dirty="0"/>
            </a:br>
            <a:r>
              <a:rPr lang="en-US" b="1" dirty="0"/>
              <a:t> </a:t>
            </a:r>
            <a:r>
              <a:rPr lang="en-US" sz="3200" u="sng" dirty="0">
                <a:latin typeface="+mn-lt"/>
              </a:rPr>
              <a:t>What defines a person?</a:t>
            </a:r>
            <a:r>
              <a:rPr lang="en-US" sz="3200" dirty="0">
                <a:latin typeface="+mn-lt"/>
              </a:rPr>
              <a:t>  Look up the following Scriptures and discuss in groups of 3 or 4.</a:t>
            </a:r>
            <a:br>
              <a:rPr lang="en-US" sz="3200" dirty="0">
                <a:latin typeface="+mn-lt"/>
              </a:rPr>
            </a:br>
            <a:br>
              <a:rPr lang="en-US" sz="3200" dirty="0">
                <a:latin typeface="+mn-lt"/>
              </a:rPr>
            </a:br>
            <a:endParaRPr lang="en-US" sz="3200" b="1" dirty="0">
              <a:latin typeface="+mn-lt"/>
            </a:endParaRPr>
          </a:p>
        </p:txBody>
      </p:sp>
      <p:sp>
        <p:nvSpPr>
          <p:cNvPr id="3" name="Subtitle 2">
            <a:extLst>
              <a:ext uri="{FF2B5EF4-FFF2-40B4-BE49-F238E27FC236}">
                <a16:creationId xmlns:a16="http://schemas.microsoft.com/office/drawing/2014/main" id="{BB4AFFEA-A8CD-844C-8525-60263BF0870E}"/>
              </a:ext>
            </a:extLst>
          </p:cNvPr>
          <p:cNvSpPr>
            <a:spLocks noGrp="1"/>
          </p:cNvSpPr>
          <p:nvPr>
            <p:ph type="subTitle" idx="1"/>
          </p:nvPr>
        </p:nvSpPr>
        <p:spPr>
          <a:xfrm>
            <a:off x="-3050" y="2548876"/>
            <a:ext cx="11911913" cy="2941782"/>
          </a:xfrm>
          <a:effectLst>
            <a:outerShdw blurRad="50800" dist="38100" dir="2700000" algn="tl" rotWithShape="0">
              <a:prstClr val="black">
                <a:alpha val="40000"/>
              </a:prstClr>
            </a:outerShdw>
          </a:effectLst>
        </p:spPr>
        <p:txBody>
          <a:bodyPr>
            <a:normAutofit fontScale="70000" lnSpcReduction="20000"/>
          </a:bodyPr>
          <a:lstStyle/>
          <a:p>
            <a:pPr algn="l"/>
            <a:r>
              <a:rPr lang="en-US" sz="3200" dirty="0"/>
              <a:t>		</a:t>
            </a:r>
            <a:r>
              <a:rPr lang="en-US" sz="4600" dirty="0"/>
              <a:t>The Holy Spirit is a </a:t>
            </a:r>
            <a:r>
              <a:rPr lang="en-US" sz="4600" u="sng" dirty="0"/>
              <a:t>person</a:t>
            </a:r>
            <a:r>
              <a:rPr lang="en-US" sz="4600" dirty="0"/>
              <a:t> – John 16:7</a:t>
            </a:r>
          </a:p>
          <a:p>
            <a:endParaRPr lang="en-US" sz="4600" b="1" dirty="0"/>
          </a:p>
          <a:p>
            <a:r>
              <a:rPr lang="en-US" sz="4600" b="1" dirty="0">
                <a:solidFill>
                  <a:schemeClr val="bg1"/>
                </a:solidFill>
              </a:rPr>
              <a:t>How would you respond scripturally to someone who said the Holy Spirit is not a person, but just an impersonal force like lightening?</a:t>
            </a:r>
            <a:endParaRPr lang="en-US" sz="4600" dirty="0">
              <a:solidFill>
                <a:schemeClr val="bg1"/>
              </a:solidFill>
            </a:endParaRPr>
          </a:p>
          <a:p>
            <a:r>
              <a:rPr lang="en-US" sz="3800" b="1" dirty="0">
                <a:solidFill>
                  <a:schemeClr val="bg1"/>
                </a:solidFill>
              </a:rPr>
              <a:t> </a:t>
            </a:r>
            <a:endParaRPr lang="en-US" sz="3800" dirty="0">
              <a:solidFill>
                <a:schemeClr val="bg1"/>
              </a:solidFill>
            </a:endParaRPr>
          </a:p>
          <a:p>
            <a:pPr algn="l"/>
            <a:endParaRPr lang="en-US" sz="3200" dirty="0"/>
          </a:p>
          <a:p>
            <a:pPr lvl="0" algn="l"/>
            <a:r>
              <a:rPr lang="en-US" sz="3200" dirty="0"/>
              <a:t>		</a:t>
            </a:r>
          </a:p>
        </p:txBody>
      </p:sp>
    </p:spTree>
    <p:extLst>
      <p:ext uri="{BB962C8B-B14F-4D97-AF65-F5344CB8AC3E}">
        <p14:creationId xmlns:p14="http://schemas.microsoft.com/office/powerpoint/2010/main" val="1719363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8"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6096" y="64832"/>
            <a:ext cx="11842577" cy="4546499"/>
          </a:xfrm>
          <a:effectLst>
            <a:outerShdw blurRad="50800" dist="38100" dir="2700000" algn="tl" rotWithShape="0">
              <a:prstClr val="black">
                <a:alpha val="40000"/>
              </a:prstClr>
            </a:outerShdw>
          </a:effectLst>
        </p:spPr>
        <p:txBody>
          <a:bodyPr>
            <a:normAutofit fontScale="90000"/>
          </a:bodyPr>
          <a:lstStyle/>
          <a:p>
            <a:pPr lvl="0" algn="l"/>
            <a:br>
              <a:rPr lang="en-US" sz="3200" dirty="0">
                <a:latin typeface="+mn-lt"/>
              </a:rPr>
            </a:br>
            <a:r>
              <a:rPr lang="en-US" sz="3200" dirty="0">
                <a:latin typeface="+mn-lt"/>
              </a:rPr>
              <a:t>	</a:t>
            </a:r>
            <a:r>
              <a:rPr lang="en-US" sz="3600" dirty="0">
                <a:latin typeface="+mn-lt"/>
              </a:rPr>
              <a:t>The Holy Spirit has a </a:t>
            </a:r>
            <a:r>
              <a:rPr lang="en-US" sz="3600" u="sng" dirty="0">
                <a:latin typeface="+mn-lt"/>
              </a:rPr>
              <a:t>mind </a:t>
            </a:r>
            <a:r>
              <a:rPr lang="en-US" sz="3600" dirty="0">
                <a:latin typeface="+mn-lt"/>
              </a:rPr>
              <a:t>– Romans 8:27; 1 Corinthians 2:10</a:t>
            </a:r>
            <a:br>
              <a:rPr lang="en-US" sz="3600" dirty="0">
                <a:latin typeface="+mn-lt"/>
              </a:rPr>
            </a:br>
            <a:r>
              <a:rPr lang="en-US" sz="3600" dirty="0">
                <a:latin typeface="+mn-lt"/>
              </a:rPr>
              <a:t>	</a:t>
            </a:r>
            <a:br>
              <a:rPr lang="en-US" sz="3600" dirty="0">
                <a:latin typeface="+mn-lt"/>
              </a:rPr>
            </a:br>
            <a:r>
              <a:rPr lang="en-US" sz="3600" dirty="0">
                <a:latin typeface="+mn-lt"/>
              </a:rPr>
              <a:t>	He has a </a:t>
            </a:r>
            <a:r>
              <a:rPr lang="en-US" sz="3600" u="sng" dirty="0">
                <a:latin typeface="+mn-lt"/>
              </a:rPr>
              <a:t>will</a:t>
            </a:r>
            <a:r>
              <a:rPr lang="en-US" sz="3600" dirty="0">
                <a:latin typeface="+mn-lt"/>
              </a:rPr>
              <a:t> – 1 Corinthians 12:11. He uses this in distributing   	gifts to the body of Christ.</a:t>
            </a:r>
            <a:br>
              <a:rPr lang="en-US" sz="3600" dirty="0">
                <a:latin typeface="+mn-lt"/>
              </a:rPr>
            </a:br>
            <a:br>
              <a:rPr lang="en-US" sz="3600" dirty="0">
                <a:latin typeface="+mn-lt"/>
              </a:rPr>
            </a:br>
            <a:r>
              <a:rPr lang="en-US" sz="3600" dirty="0">
                <a:latin typeface="+mn-lt"/>
              </a:rPr>
              <a:t>	He has </a:t>
            </a:r>
            <a:r>
              <a:rPr lang="en-US" sz="3600" u="sng" dirty="0">
                <a:latin typeface="+mn-lt"/>
              </a:rPr>
              <a:t>emotion</a:t>
            </a:r>
            <a:r>
              <a:rPr lang="en-US" sz="3600" dirty="0">
                <a:latin typeface="+mn-lt"/>
              </a:rPr>
              <a:t> – Ephesians 4:30. He can be grieved by the sinful 	actions of believers. </a:t>
            </a:r>
            <a:br>
              <a:rPr lang="en-US" sz="5400" dirty="0">
                <a:latin typeface="+mn-lt"/>
              </a:rPr>
            </a:br>
            <a:r>
              <a:rPr lang="en-US" sz="5400" dirty="0">
                <a:latin typeface="+mn-lt"/>
              </a:rPr>
              <a:t>	</a:t>
            </a:r>
            <a:r>
              <a:rPr lang="en-US" sz="3600" dirty="0">
                <a:latin typeface="+mn-lt"/>
              </a:rPr>
              <a:t>He </a:t>
            </a:r>
            <a:r>
              <a:rPr lang="en-US" sz="3600" u="sng" dirty="0">
                <a:latin typeface="+mn-lt"/>
              </a:rPr>
              <a:t>speaks</a:t>
            </a:r>
            <a:r>
              <a:rPr lang="en-US" sz="3600" dirty="0">
                <a:latin typeface="+mn-lt"/>
              </a:rPr>
              <a:t> – Acts 8:29; 10:19; 13:2</a:t>
            </a:r>
            <a:r>
              <a:rPr lang="en-US" sz="3200" dirty="0">
                <a:latin typeface="+mn-lt"/>
              </a:rPr>
              <a:t>			</a:t>
            </a:r>
            <a:br>
              <a:rPr lang="en-US" sz="3600" dirty="0">
                <a:latin typeface="+mn-lt"/>
              </a:rPr>
            </a:br>
            <a:endParaRPr lang="en-US" sz="3600" b="1" dirty="0">
              <a:latin typeface="+mn-lt"/>
            </a:endParaRPr>
          </a:p>
        </p:txBody>
      </p:sp>
    </p:spTree>
    <p:extLst>
      <p:ext uri="{BB962C8B-B14F-4D97-AF65-F5344CB8AC3E}">
        <p14:creationId xmlns:p14="http://schemas.microsoft.com/office/powerpoint/2010/main" val="127026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8" y="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853686" y="-2"/>
            <a:ext cx="10058400" cy="4317612"/>
          </a:xfrm>
          <a:effectLst>
            <a:outerShdw blurRad="50800" dist="38100" dir="2700000" algn="tl" rotWithShape="0">
              <a:prstClr val="black">
                <a:alpha val="40000"/>
              </a:prstClr>
            </a:outerShdw>
          </a:effectLst>
        </p:spPr>
        <p:txBody>
          <a:bodyPr>
            <a:normAutofit fontScale="90000"/>
          </a:bodyPr>
          <a:lstStyle/>
          <a:p>
            <a:pPr lvl="0" algn="l"/>
            <a:r>
              <a:rPr lang="en-US" sz="3600" dirty="0">
                <a:latin typeface="+mn-lt"/>
              </a:rPr>
              <a:t>He </a:t>
            </a:r>
            <a:r>
              <a:rPr lang="en-US" sz="3600" u="sng" dirty="0">
                <a:latin typeface="+mn-lt"/>
              </a:rPr>
              <a:t>leads </a:t>
            </a:r>
            <a:r>
              <a:rPr lang="en-US" sz="3600" dirty="0">
                <a:latin typeface="+mn-lt"/>
              </a:rPr>
              <a:t>– John 16:13; Galatians 5:18; Romans 8:14</a:t>
            </a:r>
            <a:br>
              <a:rPr lang="en-US" sz="3600" dirty="0">
                <a:latin typeface="+mn-lt"/>
              </a:rPr>
            </a:br>
            <a:r>
              <a:rPr lang="en-US" sz="3600" dirty="0">
                <a:latin typeface="+mn-lt"/>
              </a:rPr>
              <a:t>He </a:t>
            </a:r>
            <a:r>
              <a:rPr lang="en-US" sz="3600" u="sng" dirty="0">
                <a:latin typeface="+mn-lt"/>
              </a:rPr>
              <a:t>teaches </a:t>
            </a:r>
            <a:r>
              <a:rPr lang="en-US" sz="3600" dirty="0">
                <a:latin typeface="+mn-lt"/>
              </a:rPr>
              <a:t>– John 14:16, 26; John 16:13-15 </a:t>
            </a:r>
            <a:br>
              <a:rPr lang="en-US" sz="3600" dirty="0"/>
            </a:br>
            <a:r>
              <a:rPr lang="en-US" sz="3600" dirty="0">
                <a:latin typeface="+mn-lt"/>
              </a:rPr>
              <a:t>He </a:t>
            </a:r>
            <a:r>
              <a:rPr lang="en-US" sz="3600" u="sng" dirty="0">
                <a:latin typeface="+mn-lt"/>
              </a:rPr>
              <a:t>judges</a:t>
            </a:r>
            <a:r>
              <a:rPr lang="en-US" sz="3600" dirty="0">
                <a:latin typeface="+mn-lt"/>
              </a:rPr>
              <a:t> – John 16:8</a:t>
            </a:r>
            <a:br>
              <a:rPr lang="en-US" sz="3600" dirty="0">
                <a:latin typeface="+mn-lt"/>
              </a:rPr>
            </a:br>
            <a:r>
              <a:rPr lang="en-US" sz="3600" dirty="0">
                <a:latin typeface="+mn-lt"/>
              </a:rPr>
              <a:t>He </a:t>
            </a:r>
            <a:r>
              <a:rPr lang="en-US" sz="3600" u="sng" dirty="0">
                <a:latin typeface="+mn-lt"/>
              </a:rPr>
              <a:t>loves</a:t>
            </a:r>
            <a:r>
              <a:rPr lang="en-US" sz="3600" dirty="0">
                <a:latin typeface="+mn-lt"/>
              </a:rPr>
              <a:t> – Romans 15:30</a:t>
            </a:r>
            <a:br>
              <a:rPr lang="en-US" sz="3600" dirty="0">
                <a:latin typeface="+mn-lt"/>
              </a:rPr>
            </a:br>
            <a:r>
              <a:rPr lang="en-US" sz="3600" dirty="0">
                <a:latin typeface="+mn-lt"/>
              </a:rPr>
              <a:t>He is a personal </a:t>
            </a:r>
            <a:r>
              <a:rPr lang="en-US" sz="3600" u="sng" dirty="0">
                <a:latin typeface="+mn-lt"/>
              </a:rPr>
              <a:t>influencer</a:t>
            </a:r>
            <a:r>
              <a:rPr lang="en-US" sz="3600" dirty="0">
                <a:latin typeface="+mn-lt"/>
              </a:rPr>
              <a:t> (Helper) John 14:26</a:t>
            </a:r>
            <a:br>
              <a:rPr lang="en-US" sz="3600" dirty="0">
                <a:latin typeface="+mn-lt"/>
              </a:rPr>
            </a:br>
            <a:r>
              <a:rPr lang="en-US" sz="3600" dirty="0">
                <a:latin typeface="+mn-lt"/>
              </a:rPr>
              <a:t>He </a:t>
            </a:r>
            <a:r>
              <a:rPr lang="en-US" sz="3600" u="sng" dirty="0">
                <a:latin typeface="+mn-lt"/>
              </a:rPr>
              <a:t>convicts</a:t>
            </a:r>
            <a:r>
              <a:rPr lang="en-US" sz="3600" dirty="0">
                <a:latin typeface="+mn-lt"/>
              </a:rPr>
              <a:t> the world of sin, righteousness and judgment – John 16:8</a:t>
            </a:r>
            <a:br>
              <a:rPr lang="en-US" sz="3600" dirty="0">
                <a:latin typeface="+mn-lt"/>
              </a:rPr>
            </a:br>
            <a:r>
              <a:rPr lang="en-US" sz="3600" dirty="0">
                <a:latin typeface="+mn-lt"/>
              </a:rPr>
              <a:t>He </a:t>
            </a:r>
            <a:r>
              <a:rPr lang="en-US" sz="3600" u="sng" dirty="0">
                <a:latin typeface="+mn-lt"/>
              </a:rPr>
              <a:t>guides</a:t>
            </a:r>
            <a:r>
              <a:rPr lang="en-US" sz="3600" dirty="0">
                <a:latin typeface="+mn-lt"/>
              </a:rPr>
              <a:t> us in all truth – John 16:13</a:t>
            </a:r>
            <a:br>
              <a:rPr lang="en-US" sz="3600" dirty="0">
                <a:latin typeface="+mn-lt"/>
              </a:rPr>
            </a:br>
            <a:r>
              <a:rPr lang="en-US" sz="3600" dirty="0">
                <a:latin typeface="+mn-lt"/>
              </a:rPr>
              <a:t>He </a:t>
            </a:r>
            <a:r>
              <a:rPr lang="en-US" sz="3600" u="sng" dirty="0">
                <a:latin typeface="+mn-lt"/>
              </a:rPr>
              <a:t>speaks</a:t>
            </a:r>
            <a:r>
              <a:rPr lang="en-US" sz="3600" dirty="0">
                <a:latin typeface="+mn-lt"/>
              </a:rPr>
              <a:t> what He hears – John 16:13</a:t>
            </a:r>
            <a:endParaRPr lang="en-US" sz="3200" b="1" dirty="0">
              <a:latin typeface="+mn-lt"/>
            </a:endParaRPr>
          </a:p>
        </p:txBody>
      </p:sp>
    </p:spTree>
    <p:extLst>
      <p:ext uri="{BB962C8B-B14F-4D97-AF65-F5344CB8AC3E}">
        <p14:creationId xmlns:p14="http://schemas.microsoft.com/office/powerpoint/2010/main" val="330422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1065275" y="-284139"/>
            <a:ext cx="10058400" cy="3574778"/>
          </a:xfrm>
          <a:effectLst>
            <a:outerShdw blurRad="50800" dist="38100" dir="2700000" algn="tl" rotWithShape="0">
              <a:prstClr val="black">
                <a:alpha val="40000"/>
              </a:prstClr>
            </a:outerShdw>
          </a:effectLst>
        </p:spPr>
        <p:txBody>
          <a:bodyPr>
            <a:normAutofit/>
          </a:bodyPr>
          <a:lstStyle/>
          <a:p>
            <a:r>
              <a:rPr lang="en-US" b="1" dirty="0"/>
              <a:t>How has the Holy Spirit taught, comforted, or guided</a:t>
            </a:r>
            <a:br>
              <a:rPr lang="en-US" b="1" dirty="0"/>
            </a:br>
            <a:r>
              <a:rPr lang="en-US" b="1" dirty="0"/>
              <a:t>you this year?</a:t>
            </a:r>
          </a:p>
        </p:txBody>
      </p:sp>
      <p:sp>
        <p:nvSpPr>
          <p:cNvPr id="3" name="Subtitle 2">
            <a:extLst>
              <a:ext uri="{FF2B5EF4-FFF2-40B4-BE49-F238E27FC236}">
                <a16:creationId xmlns:a16="http://schemas.microsoft.com/office/drawing/2014/main" id="{BB4AFFEA-A8CD-844C-8525-60263BF0870E}"/>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dirty="0"/>
              <a:t> </a:t>
            </a:r>
          </a:p>
        </p:txBody>
      </p:sp>
    </p:spTree>
    <p:extLst>
      <p:ext uri="{BB962C8B-B14F-4D97-AF65-F5344CB8AC3E}">
        <p14:creationId xmlns:p14="http://schemas.microsoft.com/office/powerpoint/2010/main" val="50379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3049"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1033549" y="10"/>
            <a:ext cx="10058400" cy="4703859"/>
          </a:xfrm>
          <a:effectLst>
            <a:outerShdw blurRad="50800" dist="38100" dir="2700000" algn="tl" rotWithShape="0">
              <a:prstClr val="black">
                <a:alpha val="40000"/>
              </a:prstClr>
            </a:outerShdw>
          </a:effectLst>
        </p:spPr>
        <p:txBody>
          <a:bodyPr>
            <a:normAutofit fontScale="90000"/>
          </a:bodyPr>
          <a:lstStyle/>
          <a:p>
            <a:pPr algn="l"/>
            <a:r>
              <a:rPr lang="en-US" sz="4000" b="1" dirty="0">
                <a:latin typeface="+mn-lt"/>
              </a:rPr>
              <a:t>The Holy Spirit’s Role before the church age.</a:t>
            </a:r>
            <a:br>
              <a:rPr lang="en-US" sz="3200" b="1" dirty="0">
                <a:latin typeface="+mn-lt"/>
              </a:rPr>
            </a:br>
            <a:br>
              <a:rPr lang="en-US" sz="3200" b="1" dirty="0">
                <a:latin typeface="+mn-lt"/>
              </a:rPr>
            </a:br>
            <a:r>
              <a:rPr lang="en-US" sz="3600" b="1" dirty="0">
                <a:latin typeface="+mn-lt"/>
              </a:rPr>
              <a:t>	</a:t>
            </a:r>
            <a:r>
              <a:rPr lang="en-US" sz="3600" dirty="0">
                <a:latin typeface="+mn-lt"/>
              </a:rPr>
              <a:t>His role in </a:t>
            </a:r>
            <a:r>
              <a:rPr lang="en-US" sz="3600" u="sng" dirty="0">
                <a:latin typeface="+mn-lt"/>
              </a:rPr>
              <a:t>Creation</a:t>
            </a:r>
            <a:r>
              <a:rPr lang="en-US" sz="3600" dirty="0">
                <a:latin typeface="+mn-lt"/>
              </a:rPr>
              <a:t> – Genesis 1:2; Job 33:4; Psalm 	104:24-30</a:t>
            </a:r>
            <a:br>
              <a:rPr lang="en-US" sz="3600" dirty="0">
                <a:latin typeface="+mn-lt"/>
              </a:rPr>
            </a:br>
            <a:br>
              <a:rPr lang="en-US" sz="3600" dirty="0">
                <a:latin typeface="+mn-lt"/>
              </a:rPr>
            </a:br>
            <a:r>
              <a:rPr lang="en-US" sz="3600" dirty="0">
                <a:latin typeface="+mn-lt"/>
              </a:rPr>
              <a:t>	He selectively and conditionally </a:t>
            </a:r>
            <a:r>
              <a:rPr lang="en-US" sz="3600" u="sng" dirty="0">
                <a:latin typeface="+mn-lt"/>
              </a:rPr>
              <a:t>indwelt certain </a:t>
            </a:r>
            <a:r>
              <a:rPr lang="en-US" sz="3600" dirty="0">
                <a:latin typeface="+mn-lt"/>
              </a:rPr>
              <a:t>		</a:t>
            </a:r>
            <a:r>
              <a:rPr lang="en-US" sz="3600" u="sng" dirty="0">
                <a:latin typeface="+mn-lt"/>
              </a:rPr>
              <a:t>people in the Old Testament</a:t>
            </a:r>
            <a:r>
              <a:rPr lang="en-US" sz="3600" dirty="0">
                <a:latin typeface="+mn-lt"/>
              </a:rPr>
              <a:t> at specific times to 	accomplish His overall purpose and goal for mankind. 	(Example: Joseph, Joshua, Saul, David) </a:t>
            </a:r>
            <a:br>
              <a:rPr lang="en-US" sz="3600" b="1" dirty="0">
                <a:latin typeface="+mn-lt"/>
              </a:rPr>
            </a:br>
            <a:endParaRPr lang="en-US" sz="3600" b="1" dirty="0">
              <a:latin typeface="+mn-lt"/>
            </a:endParaRPr>
          </a:p>
        </p:txBody>
      </p:sp>
      <p:sp>
        <p:nvSpPr>
          <p:cNvPr id="4" name="Right Arrow 3">
            <a:extLst>
              <a:ext uri="{FF2B5EF4-FFF2-40B4-BE49-F238E27FC236}">
                <a16:creationId xmlns:a16="http://schemas.microsoft.com/office/drawing/2014/main" id="{A786AD96-CCF9-6C49-B747-BB92A717AADF}"/>
              </a:ext>
            </a:extLst>
          </p:cNvPr>
          <p:cNvSpPr/>
          <p:nvPr/>
        </p:nvSpPr>
        <p:spPr>
          <a:xfrm>
            <a:off x="887176" y="116799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Rectangle 2">
            <a:extLst>
              <a:ext uri="{FF2B5EF4-FFF2-40B4-BE49-F238E27FC236}">
                <a16:creationId xmlns:a16="http://schemas.microsoft.com/office/drawing/2014/main" id="{17EEE5F1-B33F-BD48-9562-651C4161525B}"/>
              </a:ext>
            </a:extLst>
          </p:cNvPr>
          <p:cNvSpPr>
            <a:spLocks noChangeArrowheads="1"/>
          </p:cNvSpPr>
          <p:nvPr/>
        </p:nvSpPr>
        <p:spPr bwMode="auto">
          <a:xfrm>
            <a:off x="245804" y="3602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id="{1D0E0DE5-612A-3441-89CC-6A6838544334}"/>
              </a:ext>
            </a:extLst>
          </p:cNvPr>
          <p:cNvSpPr>
            <a:spLocks noChangeArrowheads="1"/>
          </p:cNvSpPr>
          <p:nvPr/>
        </p:nvSpPr>
        <p:spPr bwMode="auto">
          <a:xfrm>
            <a:off x="11467070" y="-2959467"/>
            <a:ext cx="657028"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p:txBody>
      </p:sp>
      <p:sp>
        <p:nvSpPr>
          <p:cNvPr id="12" name="Right Arrow 11">
            <a:extLst>
              <a:ext uri="{FF2B5EF4-FFF2-40B4-BE49-F238E27FC236}">
                <a16:creationId xmlns:a16="http://schemas.microsoft.com/office/drawing/2014/main" id="{2AA78C91-8756-034B-A7A2-F547F8A9B654}"/>
              </a:ext>
            </a:extLst>
          </p:cNvPr>
          <p:cNvSpPr/>
          <p:nvPr/>
        </p:nvSpPr>
        <p:spPr>
          <a:xfrm>
            <a:off x="887176" y="248361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128480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harefaith: Church Websites, Church Graphics, Sunday School, VBS, Giving &amp;  Apps">
            <a:extLst>
              <a:ext uri="{FF2B5EF4-FFF2-40B4-BE49-F238E27FC236}">
                <a16:creationId xmlns:a16="http://schemas.microsoft.com/office/drawing/2014/main" id="{2192E357-A722-B142-93DC-A486BB16A9A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5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FCC941-7FA9-EC48-866B-1F141BE85641}"/>
              </a:ext>
            </a:extLst>
          </p:cNvPr>
          <p:cNvSpPr>
            <a:spLocks noGrp="1"/>
          </p:cNvSpPr>
          <p:nvPr>
            <p:ph type="ctrTitle"/>
          </p:nvPr>
        </p:nvSpPr>
        <p:spPr>
          <a:xfrm>
            <a:off x="564826" y="-9829"/>
            <a:ext cx="11059297" cy="5049141"/>
          </a:xfrm>
          <a:effectLst>
            <a:outerShdw blurRad="50800" dist="38100" dir="2700000" algn="tl" rotWithShape="0">
              <a:prstClr val="black">
                <a:alpha val="40000"/>
              </a:prstClr>
            </a:outerShdw>
          </a:effectLst>
        </p:spPr>
        <p:txBody>
          <a:bodyPr>
            <a:normAutofit fontScale="90000"/>
          </a:bodyPr>
          <a:lstStyle/>
          <a:p>
            <a:pPr algn="l"/>
            <a:r>
              <a:rPr lang="en-US" sz="4000" b="1" dirty="0">
                <a:latin typeface="+mn-lt"/>
              </a:rPr>
              <a:t>The Holy Spirit’s Role before the church age.</a:t>
            </a:r>
            <a:br>
              <a:rPr lang="en-US" sz="3200" b="1" dirty="0">
                <a:latin typeface="+mn-lt"/>
              </a:rPr>
            </a:br>
            <a:br>
              <a:rPr lang="en-US" sz="3200" b="1" dirty="0">
                <a:latin typeface="+mn-lt"/>
              </a:rPr>
            </a:br>
            <a:r>
              <a:rPr lang="en-US" sz="3600" b="1" dirty="0">
                <a:latin typeface="+mn-lt"/>
              </a:rPr>
              <a:t>	  </a:t>
            </a:r>
            <a:r>
              <a:rPr lang="en-US" sz="3600" dirty="0">
                <a:latin typeface="+mn-lt"/>
              </a:rPr>
              <a:t>His role in the </a:t>
            </a:r>
            <a:r>
              <a:rPr lang="en-US" sz="3600" u="sng" dirty="0">
                <a:latin typeface="+mn-lt"/>
              </a:rPr>
              <a:t>virgin birth</a:t>
            </a:r>
            <a:r>
              <a:rPr lang="en-US" sz="3600" dirty="0">
                <a:latin typeface="+mn-lt"/>
              </a:rPr>
              <a:t> – Matthew 1:18-20; Luke 1:35</a:t>
            </a:r>
            <a:br>
              <a:rPr lang="en-US" dirty="0"/>
            </a:br>
            <a:br>
              <a:rPr lang="en-US" sz="3600" dirty="0">
                <a:latin typeface="+mn-lt"/>
              </a:rPr>
            </a:br>
            <a:r>
              <a:rPr lang="en-US" sz="3600" dirty="0">
                <a:latin typeface="+mn-lt"/>
              </a:rPr>
              <a:t>	  His role as an agent of </a:t>
            </a:r>
            <a:r>
              <a:rPr lang="en-US" sz="3600" u="sng" dirty="0">
                <a:latin typeface="+mn-lt"/>
              </a:rPr>
              <a:t>inspiration of Scripture</a:t>
            </a:r>
            <a:r>
              <a:rPr lang="en-US" sz="3600" dirty="0">
                <a:latin typeface="+mn-lt"/>
              </a:rPr>
              <a:t> – 2  Peter 	1:19-21; 2 Timothy 3:15-17 and Christ’s resurrection 	(Romans 1:4 &amp; 8:11). The Holy Spirit takes the Word which 	is read and preached and enlightens the mind of those who 	receive it.  This is called illumination. (See John 14:25-26; 	Ephesians 1:15-19; 1 Corinthians 2:7-12)</a:t>
            </a:r>
            <a:br>
              <a:rPr lang="en-US" sz="3600" b="1" dirty="0">
                <a:latin typeface="+mn-lt"/>
              </a:rPr>
            </a:br>
            <a:endParaRPr lang="en-US" sz="3600" b="1" dirty="0">
              <a:latin typeface="+mn-lt"/>
            </a:endParaRPr>
          </a:p>
        </p:txBody>
      </p:sp>
      <p:sp>
        <p:nvSpPr>
          <p:cNvPr id="4" name="Right Arrow 3">
            <a:extLst>
              <a:ext uri="{FF2B5EF4-FFF2-40B4-BE49-F238E27FC236}">
                <a16:creationId xmlns:a16="http://schemas.microsoft.com/office/drawing/2014/main" id="{A786AD96-CCF9-6C49-B747-BB92A717AADF}"/>
              </a:ext>
            </a:extLst>
          </p:cNvPr>
          <p:cNvSpPr/>
          <p:nvPr/>
        </p:nvSpPr>
        <p:spPr>
          <a:xfrm>
            <a:off x="726538" y="100638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 name="Rectangle 2">
            <a:extLst>
              <a:ext uri="{FF2B5EF4-FFF2-40B4-BE49-F238E27FC236}">
                <a16:creationId xmlns:a16="http://schemas.microsoft.com/office/drawing/2014/main" id="{17EEE5F1-B33F-BD48-9562-651C4161525B}"/>
              </a:ext>
            </a:extLst>
          </p:cNvPr>
          <p:cNvSpPr>
            <a:spLocks noChangeArrowheads="1"/>
          </p:cNvSpPr>
          <p:nvPr/>
        </p:nvSpPr>
        <p:spPr bwMode="auto">
          <a:xfrm>
            <a:off x="245804" y="3602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id="{1D0E0DE5-612A-3441-89CC-6A6838544334}"/>
              </a:ext>
            </a:extLst>
          </p:cNvPr>
          <p:cNvSpPr>
            <a:spLocks noChangeArrowheads="1"/>
          </p:cNvSpPr>
          <p:nvPr/>
        </p:nvSpPr>
        <p:spPr bwMode="auto">
          <a:xfrm>
            <a:off x="11467070" y="-2959467"/>
            <a:ext cx="657028" cy="6294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3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dirty="0">
              <a:latin typeface="Calibri" panose="020F0502020204030204" pitchFamily="34" charset="0"/>
              <a:ea typeface="Times New Roman" panose="02020603050405020304" pitchFamily="18" charset="0"/>
              <a:cs typeface="Calibri" panose="020F0502020204030204" pitchFamily="34" charset="0"/>
            </a:endParaRPr>
          </a:p>
        </p:txBody>
      </p:sp>
      <p:sp>
        <p:nvSpPr>
          <p:cNvPr id="12" name="Right Arrow 11">
            <a:extLst>
              <a:ext uri="{FF2B5EF4-FFF2-40B4-BE49-F238E27FC236}">
                <a16:creationId xmlns:a16="http://schemas.microsoft.com/office/drawing/2014/main" id="{2AA78C91-8756-034B-A7A2-F547F8A9B654}"/>
              </a:ext>
            </a:extLst>
          </p:cNvPr>
          <p:cNvSpPr/>
          <p:nvPr/>
        </p:nvSpPr>
        <p:spPr>
          <a:xfrm>
            <a:off x="726538" y="18988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3550274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615</Words>
  <Application>Microsoft Office PowerPoint</Application>
  <PresentationFormat>Widescreen</PresentationFormat>
  <Paragraphs>141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Helvetica Neue Medium</vt:lpstr>
      <vt:lpstr>Office Theme</vt:lpstr>
      <vt:lpstr>The Doctrine of the Holy Spirit</vt:lpstr>
      <vt:lpstr>The Personality and Role of the Holy Spirit</vt:lpstr>
      <vt:lpstr>  </vt:lpstr>
      <vt:lpstr>The Holy Spirit’s Personality  What defines a person?  Look up the following Scriptures and discuss in groups of 3 or 4.  </vt:lpstr>
      <vt:lpstr>  The Holy Spirit has a mind – Romans 8:27; 1 Corinthians 2:10    He has a will – 1 Corinthians 12:11. He uses this in distributing    gifts to the body of Christ.   He has emotion – Ephesians 4:30. He can be grieved by the sinful  actions of believers.   He speaks – Acts 8:29; 10:19; 13:2    </vt:lpstr>
      <vt:lpstr>He leads – John 16:13; Galatians 5:18; Romans 8:14 He teaches – John 14:16, 26; John 16:13-15  He judges – John 16:8 He loves – Romans 15:30 He is a personal influencer (Helper) John 14:26 He convicts the world of sin, righteousness and judgment – John 16:8 He guides us in all truth – John 16:13 He speaks what He hears – John 16:13</vt:lpstr>
      <vt:lpstr>How has the Holy Spirit taught, comforted, or guided you this year?</vt:lpstr>
      <vt:lpstr>The Holy Spirit’s Role before the church age.   His role in Creation – Genesis 1:2; Job 33:4; Psalm  104:24-30   He selectively and conditionally indwelt certain   people in the Old Testament at specific times to  accomplish His overall purpose and goal for mankind.  (Example: Joseph, Joshua, Saul, David)  </vt:lpstr>
      <vt:lpstr>The Holy Spirit’s Role before the church age.     His role in the virgin birth – Matthew 1:18-20; Luke 1:35     His role as an agent of inspiration of Scripture – 2  Peter  1:19-21; 2 Timothy 3:15-17 and Christ’s resurrection  (Romans 1:4 &amp; 8:11). The Holy Spirit takes the Word which  is read and preached and enlightens the mind of those who  receive it.  This is called illumination. (See John 14:25-26;  Ephesians 1:15-19; 1 Corinthians 2:7-12) </vt:lpstr>
      <vt:lpstr>The Holy Spirit’s Role before the church age.   His role as an instrument in a person’s salvation –  John 16:7-11; 1 Corinthians 2:7-12.  The Holy Spirit  enables an to see his sinfulness by turning from sin  and  turning to Christ for the forgiveness of sin. </vt:lpstr>
      <vt:lpstr>Group Discussion   How have you seen and watched the Holy Spirit at work in your church or your life as a follower of Jesus?   In what way could a believer misuse the working of the Holy Spirit in a way that is unbiblical?   Why do you think people neglect the Holy Spirit?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the Holy Spirit</dc:title>
  <dc:creator>Craig Peters</dc:creator>
  <cp:lastModifiedBy>Brenda Gates</cp:lastModifiedBy>
  <cp:revision>14</cp:revision>
  <dcterms:created xsi:type="dcterms:W3CDTF">2020-09-19T17:20:27Z</dcterms:created>
  <dcterms:modified xsi:type="dcterms:W3CDTF">2020-10-01T01:47:10Z</dcterms:modified>
</cp:coreProperties>
</file>