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01"/>
  </p:normalViewPr>
  <p:slideViewPr>
    <p:cSldViewPr snapToGrid="0" snapToObjects="1">
      <p:cViewPr varScale="1">
        <p:scale>
          <a:sx n="78" d="100"/>
          <a:sy n="78" d="100"/>
        </p:scale>
        <p:origin x="7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C6F88-EC12-1D4F-AE86-C944999184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F5FC03-339D-CD4D-9135-3516B6ED84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46FFE4-7B15-C144-A2A3-F5D3B49F67A1}"/>
              </a:ext>
            </a:extLst>
          </p:cNvPr>
          <p:cNvSpPr>
            <a:spLocks noGrp="1"/>
          </p:cNvSpPr>
          <p:nvPr>
            <p:ph type="dt" sz="half" idx="10"/>
          </p:nvPr>
        </p:nvSpPr>
        <p:spPr/>
        <p:txBody>
          <a:bodyPr/>
          <a:lstStyle/>
          <a:p>
            <a:fld id="{6B6C4614-A96C-6F47-9A8C-16F38D284F45}" type="datetimeFigureOut">
              <a:rPr lang="en-US" smtClean="0"/>
              <a:t>9/30/2020</a:t>
            </a:fld>
            <a:endParaRPr lang="en-US"/>
          </a:p>
        </p:txBody>
      </p:sp>
      <p:sp>
        <p:nvSpPr>
          <p:cNvPr id="5" name="Footer Placeholder 4">
            <a:extLst>
              <a:ext uri="{FF2B5EF4-FFF2-40B4-BE49-F238E27FC236}">
                <a16:creationId xmlns:a16="http://schemas.microsoft.com/office/drawing/2014/main" id="{4E7C29F3-157B-8B4B-B798-B2603B27D2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22D25D-6E8E-5444-B258-0A327F1965B8}"/>
              </a:ext>
            </a:extLst>
          </p:cNvPr>
          <p:cNvSpPr>
            <a:spLocks noGrp="1"/>
          </p:cNvSpPr>
          <p:nvPr>
            <p:ph type="sldNum" sz="quarter" idx="12"/>
          </p:nvPr>
        </p:nvSpPr>
        <p:spPr/>
        <p:txBody>
          <a:bodyPr/>
          <a:lstStyle/>
          <a:p>
            <a:fld id="{CB8CABA0-7625-3242-93D1-4FEC481ABEC6}" type="slidenum">
              <a:rPr lang="en-US" smtClean="0"/>
              <a:t>‹#›</a:t>
            </a:fld>
            <a:endParaRPr lang="en-US"/>
          </a:p>
        </p:txBody>
      </p:sp>
    </p:spTree>
    <p:extLst>
      <p:ext uri="{BB962C8B-B14F-4D97-AF65-F5344CB8AC3E}">
        <p14:creationId xmlns:p14="http://schemas.microsoft.com/office/powerpoint/2010/main" val="831456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5E51B-D3C2-6E4B-9D1D-6A4DF39A86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267393-67D3-3B4E-B7F0-8B2B177012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B45F57-A396-CB46-94C4-39E56A81FC4F}"/>
              </a:ext>
            </a:extLst>
          </p:cNvPr>
          <p:cNvSpPr>
            <a:spLocks noGrp="1"/>
          </p:cNvSpPr>
          <p:nvPr>
            <p:ph type="dt" sz="half" idx="10"/>
          </p:nvPr>
        </p:nvSpPr>
        <p:spPr/>
        <p:txBody>
          <a:bodyPr/>
          <a:lstStyle/>
          <a:p>
            <a:fld id="{6B6C4614-A96C-6F47-9A8C-16F38D284F45}" type="datetimeFigureOut">
              <a:rPr lang="en-US" smtClean="0"/>
              <a:t>9/30/2020</a:t>
            </a:fld>
            <a:endParaRPr lang="en-US"/>
          </a:p>
        </p:txBody>
      </p:sp>
      <p:sp>
        <p:nvSpPr>
          <p:cNvPr id="5" name="Footer Placeholder 4">
            <a:extLst>
              <a:ext uri="{FF2B5EF4-FFF2-40B4-BE49-F238E27FC236}">
                <a16:creationId xmlns:a16="http://schemas.microsoft.com/office/drawing/2014/main" id="{32B1C300-9478-934E-A369-5E2D9C0A0B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34721B-5201-DF48-BFE9-84CE8D791810}"/>
              </a:ext>
            </a:extLst>
          </p:cNvPr>
          <p:cNvSpPr>
            <a:spLocks noGrp="1"/>
          </p:cNvSpPr>
          <p:nvPr>
            <p:ph type="sldNum" sz="quarter" idx="12"/>
          </p:nvPr>
        </p:nvSpPr>
        <p:spPr/>
        <p:txBody>
          <a:bodyPr/>
          <a:lstStyle/>
          <a:p>
            <a:fld id="{CB8CABA0-7625-3242-93D1-4FEC481ABEC6}" type="slidenum">
              <a:rPr lang="en-US" smtClean="0"/>
              <a:t>‹#›</a:t>
            </a:fld>
            <a:endParaRPr lang="en-US"/>
          </a:p>
        </p:txBody>
      </p:sp>
    </p:spTree>
    <p:extLst>
      <p:ext uri="{BB962C8B-B14F-4D97-AF65-F5344CB8AC3E}">
        <p14:creationId xmlns:p14="http://schemas.microsoft.com/office/powerpoint/2010/main" val="2477405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F1EB98-DFDE-6746-AE61-8A7148A5A1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845524-35FA-824E-BF03-26E5089250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C22990-95B2-9445-83C0-9E7EA217F53C}"/>
              </a:ext>
            </a:extLst>
          </p:cNvPr>
          <p:cNvSpPr>
            <a:spLocks noGrp="1"/>
          </p:cNvSpPr>
          <p:nvPr>
            <p:ph type="dt" sz="half" idx="10"/>
          </p:nvPr>
        </p:nvSpPr>
        <p:spPr/>
        <p:txBody>
          <a:bodyPr/>
          <a:lstStyle/>
          <a:p>
            <a:fld id="{6B6C4614-A96C-6F47-9A8C-16F38D284F45}" type="datetimeFigureOut">
              <a:rPr lang="en-US" smtClean="0"/>
              <a:t>9/30/2020</a:t>
            </a:fld>
            <a:endParaRPr lang="en-US"/>
          </a:p>
        </p:txBody>
      </p:sp>
      <p:sp>
        <p:nvSpPr>
          <p:cNvPr id="5" name="Footer Placeholder 4">
            <a:extLst>
              <a:ext uri="{FF2B5EF4-FFF2-40B4-BE49-F238E27FC236}">
                <a16:creationId xmlns:a16="http://schemas.microsoft.com/office/drawing/2014/main" id="{AAD2A90A-3F44-E641-8ED3-09411FD22B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BDE43C-A3FD-BA40-80C7-E94791E3BF03}"/>
              </a:ext>
            </a:extLst>
          </p:cNvPr>
          <p:cNvSpPr>
            <a:spLocks noGrp="1"/>
          </p:cNvSpPr>
          <p:nvPr>
            <p:ph type="sldNum" sz="quarter" idx="12"/>
          </p:nvPr>
        </p:nvSpPr>
        <p:spPr/>
        <p:txBody>
          <a:bodyPr/>
          <a:lstStyle/>
          <a:p>
            <a:fld id="{CB8CABA0-7625-3242-93D1-4FEC481ABEC6}" type="slidenum">
              <a:rPr lang="en-US" smtClean="0"/>
              <a:t>‹#›</a:t>
            </a:fld>
            <a:endParaRPr lang="en-US"/>
          </a:p>
        </p:txBody>
      </p:sp>
    </p:spTree>
    <p:extLst>
      <p:ext uri="{BB962C8B-B14F-4D97-AF65-F5344CB8AC3E}">
        <p14:creationId xmlns:p14="http://schemas.microsoft.com/office/powerpoint/2010/main" val="104859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97BB5-417D-7E49-B23C-B7BCC252C0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42B209-B649-1042-B157-F6B97E23D9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F138D7-3119-7247-80D8-D29AB73D2A2F}"/>
              </a:ext>
            </a:extLst>
          </p:cNvPr>
          <p:cNvSpPr>
            <a:spLocks noGrp="1"/>
          </p:cNvSpPr>
          <p:nvPr>
            <p:ph type="dt" sz="half" idx="10"/>
          </p:nvPr>
        </p:nvSpPr>
        <p:spPr/>
        <p:txBody>
          <a:bodyPr/>
          <a:lstStyle/>
          <a:p>
            <a:fld id="{6B6C4614-A96C-6F47-9A8C-16F38D284F45}" type="datetimeFigureOut">
              <a:rPr lang="en-US" smtClean="0"/>
              <a:t>9/30/2020</a:t>
            </a:fld>
            <a:endParaRPr lang="en-US"/>
          </a:p>
        </p:txBody>
      </p:sp>
      <p:sp>
        <p:nvSpPr>
          <p:cNvPr id="5" name="Footer Placeholder 4">
            <a:extLst>
              <a:ext uri="{FF2B5EF4-FFF2-40B4-BE49-F238E27FC236}">
                <a16:creationId xmlns:a16="http://schemas.microsoft.com/office/drawing/2014/main" id="{F8E6206E-00AD-284B-9A17-CEC5243033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5358A3-C192-7A43-9A9B-2BD389B5DB9D}"/>
              </a:ext>
            </a:extLst>
          </p:cNvPr>
          <p:cNvSpPr>
            <a:spLocks noGrp="1"/>
          </p:cNvSpPr>
          <p:nvPr>
            <p:ph type="sldNum" sz="quarter" idx="12"/>
          </p:nvPr>
        </p:nvSpPr>
        <p:spPr/>
        <p:txBody>
          <a:bodyPr/>
          <a:lstStyle/>
          <a:p>
            <a:fld id="{CB8CABA0-7625-3242-93D1-4FEC481ABEC6}" type="slidenum">
              <a:rPr lang="en-US" smtClean="0"/>
              <a:t>‹#›</a:t>
            </a:fld>
            <a:endParaRPr lang="en-US"/>
          </a:p>
        </p:txBody>
      </p:sp>
    </p:spTree>
    <p:extLst>
      <p:ext uri="{BB962C8B-B14F-4D97-AF65-F5344CB8AC3E}">
        <p14:creationId xmlns:p14="http://schemas.microsoft.com/office/powerpoint/2010/main" val="2696530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A87BD-C2B4-0C4A-85BD-829D1786D7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926703D-B275-6647-A9B7-74CF5C3955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4372DC-EAC2-F247-8D35-9FCF665B0A77}"/>
              </a:ext>
            </a:extLst>
          </p:cNvPr>
          <p:cNvSpPr>
            <a:spLocks noGrp="1"/>
          </p:cNvSpPr>
          <p:nvPr>
            <p:ph type="dt" sz="half" idx="10"/>
          </p:nvPr>
        </p:nvSpPr>
        <p:spPr/>
        <p:txBody>
          <a:bodyPr/>
          <a:lstStyle/>
          <a:p>
            <a:fld id="{6B6C4614-A96C-6F47-9A8C-16F38D284F45}" type="datetimeFigureOut">
              <a:rPr lang="en-US" smtClean="0"/>
              <a:t>9/30/2020</a:t>
            </a:fld>
            <a:endParaRPr lang="en-US"/>
          </a:p>
        </p:txBody>
      </p:sp>
      <p:sp>
        <p:nvSpPr>
          <p:cNvPr id="5" name="Footer Placeholder 4">
            <a:extLst>
              <a:ext uri="{FF2B5EF4-FFF2-40B4-BE49-F238E27FC236}">
                <a16:creationId xmlns:a16="http://schemas.microsoft.com/office/drawing/2014/main" id="{3E5436D0-4B89-0642-ABB8-60E1E294E2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B3BA79-0898-444D-898B-8E9BE589D7B2}"/>
              </a:ext>
            </a:extLst>
          </p:cNvPr>
          <p:cNvSpPr>
            <a:spLocks noGrp="1"/>
          </p:cNvSpPr>
          <p:nvPr>
            <p:ph type="sldNum" sz="quarter" idx="12"/>
          </p:nvPr>
        </p:nvSpPr>
        <p:spPr/>
        <p:txBody>
          <a:bodyPr/>
          <a:lstStyle/>
          <a:p>
            <a:fld id="{CB8CABA0-7625-3242-93D1-4FEC481ABEC6}" type="slidenum">
              <a:rPr lang="en-US" smtClean="0"/>
              <a:t>‹#›</a:t>
            </a:fld>
            <a:endParaRPr lang="en-US"/>
          </a:p>
        </p:txBody>
      </p:sp>
    </p:spTree>
    <p:extLst>
      <p:ext uri="{BB962C8B-B14F-4D97-AF65-F5344CB8AC3E}">
        <p14:creationId xmlns:p14="http://schemas.microsoft.com/office/powerpoint/2010/main" val="3887043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CD03E-3411-8F49-A325-0324A8D943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88815D-0C5F-3A4A-9C11-69436BB2E0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7EE75B-45D8-8843-B3E9-AE65AD5A63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2A92FD-43ED-7949-984A-1067FB84C34E}"/>
              </a:ext>
            </a:extLst>
          </p:cNvPr>
          <p:cNvSpPr>
            <a:spLocks noGrp="1"/>
          </p:cNvSpPr>
          <p:nvPr>
            <p:ph type="dt" sz="half" idx="10"/>
          </p:nvPr>
        </p:nvSpPr>
        <p:spPr/>
        <p:txBody>
          <a:bodyPr/>
          <a:lstStyle/>
          <a:p>
            <a:fld id="{6B6C4614-A96C-6F47-9A8C-16F38D284F45}" type="datetimeFigureOut">
              <a:rPr lang="en-US" smtClean="0"/>
              <a:t>9/30/2020</a:t>
            </a:fld>
            <a:endParaRPr lang="en-US"/>
          </a:p>
        </p:txBody>
      </p:sp>
      <p:sp>
        <p:nvSpPr>
          <p:cNvPr id="6" name="Footer Placeholder 5">
            <a:extLst>
              <a:ext uri="{FF2B5EF4-FFF2-40B4-BE49-F238E27FC236}">
                <a16:creationId xmlns:a16="http://schemas.microsoft.com/office/drawing/2014/main" id="{168AE830-C08A-C741-8756-AB27125C29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C8CFF7-8099-CB45-BB0E-17282CD77F49}"/>
              </a:ext>
            </a:extLst>
          </p:cNvPr>
          <p:cNvSpPr>
            <a:spLocks noGrp="1"/>
          </p:cNvSpPr>
          <p:nvPr>
            <p:ph type="sldNum" sz="quarter" idx="12"/>
          </p:nvPr>
        </p:nvSpPr>
        <p:spPr/>
        <p:txBody>
          <a:bodyPr/>
          <a:lstStyle/>
          <a:p>
            <a:fld id="{CB8CABA0-7625-3242-93D1-4FEC481ABEC6}" type="slidenum">
              <a:rPr lang="en-US" smtClean="0"/>
              <a:t>‹#›</a:t>
            </a:fld>
            <a:endParaRPr lang="en-US"/>
          </a:p>
        </p:txBody>
      </p:sp>
    </p:spTree>
    <p:extLst>
      <p:ext uri="{BB962C8B-B14F-4D97-AF65-F5344CB8AC3E}">
        <p14:creationId xmlns:p14="http://schemas.microsoft.com/office/powerpoint/2010/main" val="1382332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BB4BD-20E3-DD46-BE97-5D46D204C5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3A79AA1-1ECF-7C4C-A9F0-134448FA74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80D64A-CEA6-424D-B870-6B0DEDBC18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C6938A-01D3-9048-8751-F1691ED686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4A7BC6-7FD6-D64D-860A-ED049EBB4B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95AB24-A1BC-FD4B-8242-09A600EA7EBE}"/>
              </a:ext>
            </a:extLst>
          </p:cNvPr>
          <p:cNvSpPr>
            <a:spLocks noGrp="1"/>
          </p:cNvSpPr>
          <p:nvPr>
            <p:ph type="dt" sz="half" idx="10"/>
          </p:nvPr>
        </p:nvSpPr>
        <p:spPr/>
        <p:txBody>
          <a:bodyPr/>
          <a:lstStyle/>
          <a:p>
            <a:fld id="{6B6C4614-A96C-6F47-9A8C-16F38D284F45}" type="datetimeFigureOut">
              <a:rPr lang="en-US" smtClean="0"/>
              <a:t>9/30/2020</a:t>
            </a:fld>
            <a:endParaRPr lang="en-US"/>
          </a:p>
        </p:txBody>
      </p:sp>
      <p:sp>
        <p:nvSpPr>
          <p:cNvPr id="8" name="Footer Placeholder 7">
            <a:extLst>
              <a:ext uri="{FF2B5EF4-FFF2-40B4-BE49-F238E27FC236}">
                <a16:creationId xmlns:a16="http://schemas.microsoft.com/office/drawing/2014/main" id="{B7480647-EA92-DC42-9CB4-B0EDAEBA3C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DCCA7B-C35E-8E41-80D0-0A6D52BBB53F}"/>
              </a:ext>
            </a:extLst>
          </p:cNvPr>
          <p:cNvSpPr>
            <a:spLocks noGrp="1"/>
          </p:cNvSpPr>
          <p:nvPr>
            <p:ph type="sldNum" sz="quarter" idx="12"/>
          </p:nvPr>
        </p:nvSpPr>
        <p:spPr/>
        <p:txBody>
          <a:bodyPr/>
          <a:lstStyle/>
          <a:p>
            <a:fld id="{CB8CABA0-7625-3242-93D1-4FEC481ABEC6}" type="slidenum">
              <a:rPr lang="en-US" smtClean="0"/>
              <a:t>‹#›</a:t>
            </a:fld>
            <a:endParaRPr lang="en-US"/>
          </a:p>
        </p:txBody>
      </p:sp>
    </p:spTree>
    <p:extLst>
      <p:ext uri="{BB962C8B-B14F-4D97-AF65-F5344CB8AC3E}">
        <p14:creationId xmlns:p14="http://schemas.microsoft.com/office/powerpoint/2010/main" val="3997505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8032F-FF41-D644-827E-7A87ABC313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7E8B7E0-D4FA-6F44-AC51-575FD240C9B2}"/>
              </a:ext>
            </a:extLst>
          </p:cNvPr>
          <p:cNvSpPr>
            <a:spLocks noGrp="1"/>
          </p:cNvSpPr>
          <p:nvPr>
            <p:ph type="dt" sz="half" idx="10"/>
          </p:nvPr>
        </p:nvSpPr>
        <p:spPr/>
        <p:txBody>
          <a:bodyPr/>
          <a:lstStyle/>
          <a:p>
            <a:fld id="{6B6C4614-A96C-6F47-9A8C-16F38D284F45}" type="datetimeFigureOut">
              <a:rPr lang="en-US" smtClean="0"/>
              <a:t>9/30/2020</a:t>
            </a:fld>
            <a:endParaRPr lang="en-US"/>
          </a:p>
        </p:txBody>
      </p:sp>
      <p:sp>
        <p:nvSpPr>
          <p:cNvPr id="4" name="Footer Placeholder 3">
            <a:extLst>
              <a:ext uri="{FF2B5EF4-FFF2-40B4-BE49-F238E27FC236}">
                <a16:creationId xmlns:a16="http://schemas.microsoft.com/office/drawing/2014/main" id="{96320594-3B4F-0640-A3A5-B232C26A996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10B7DA0-B32C-604C-A3FB-2115E252F64F}"/>
              </a:ext>
            </a:extLst>
          </p:cNvPr>
          <p:cNvSpPr>
            <a:spLocks noGrp="1"/>
          </p:cNvSpPr>
          <p:nvPr>
            <p:ph type="sldNum" sz="quarter" idx="12"/>
          </p:nvPr>
        </p:nvSpPr>
        <p:spPr/>
        <p:txBody>
          <a:bodyPr/>
          <a:lstStyle/>
          <a:p>
            <a:fld id="{CB8CABA0-7625-3242-93D1-4FEC481ABEC6}" type="slidenum">
              <a:rPr lang="en-US" smtClean="0"/>
              <a:t>‹#›</a:t>
            </a:fld>
            <a:endParaRPr lang="en-US"/>
          </a:p>
        </p:txBody>
      </p:sp>
    </p:spTree>
    <p:extLst>
      <p:ext uri="{BB962C8B-B14F-4D97-AF65-F5344CB8AC3E}">
        <p14:creationId xmlns:p14="http://schemas.microsoft.com/office/powerpoint/2010/main" val="1462134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E215F4-CDC9-C443-8C84-C93999FF12E8}"/>
              </a:ext>
            </a:extLst>
          </p:cNvPr>
          <p:cNvSpPr>
            <a:spLocks noGrp="1"/>
          </p:cNvSpPr>
          <p:nvPr>
            <p:ph type="dt" sz="half" idx="10"/>
          </p:nvPr>
        </p:nvSpPr>
        <p:spPr/>
        <p:txBody>
          <a:bodyPr/>
          <a:lstStyle/>
          <a:p>
            <a:fld id="{6B6C4614-A96C-6F47-9A8C-16F38D284F45}" type="datetimeFigureOut">
              <a:rPr lang="en-US" smtClean="0"/>
              <a:t>9/30/2020</a:t>
            </a:fld>
            <a:endParaRPr lang="en-US"/>
          </a:p>
        </p:txBody>
      </p:sp>
      <p:sp>
        <p:nvSpPr>
          <p:cNvPr id="3" name="Footer Placeholder 2">
            <a:extLst>
              <a:ext uri="{FF2B5EF4-FFF2-40B4-BE49-F238E27FC236}">
                <a16:creationId xmlns:a16="http://schemas.microsoft.com/office/drawing/2014/main" id="{0E4C08AC-BAFE-8F47-ACB2-938E08D005C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87CD40-8E7A-D64A-99EC-A0AB055B27E7}"/>
              </a:ext>
            </a:extLst>
          </p:cNvPr>
          <p:cNvSpPr>
            <a:spLocks noGrp="1"/>
          </p:cNvSpPr>
          <p:nvPr>
            <p:ph type="sldNum" sz="quarter" idx="12"/>
          </p:nvPr>
        </p:nvSpPr>
        <p:spPr/>
        <p:txBody>
          <a:bodyPr/>
          <a:lstStyle/>
          <a:p>
            <a:fld id="{CB8CABA0-7625-3242-93D1-4FEC481ABEC6}" type="slidenum">
              <a:rPr lang="en-US" smtClean="0"/>
              <a:t>‹#›</a:t>
            </a:fld>
            <a:endParaRPr lang="en-US"/>
          </a:p>
        </p:txBody>
      </p:sp>
    </p:spTree>
    <p:extLst>
      <p:ext uri="{BB962C8B-B14F-4D97-AF65-F5344CB8AC3E}">
        <p14:creationId xmlns:p14="http://schemas.microsoft.com/office/powerpoint/2010/main" val="4166722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6FA6-5608-0B45-AABD-E6460B59C3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577C14-1114-FF45-9672-B85B15D8C1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13FA1C-89B9-D64A-8F7C-87A87C3E0B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863322-406E-1940-895D-9EADB2F5A631}"/>
              </a:ext>
            </a:extLst>
          </p:cNvPr>
          <p:cNvSpPr>
            <a:spLocks noGrp="1"/>
          </p:cNvSpPr>
          <p:nvPr>
            <p:ph type="dt" sz="half" idx="10"/>
          </p:nvPr>
        </p:nvSpPr>
        <p:spPr/>
        <p:txBody>
          <a:bodyPr/>
          <a:lstStyle/>
          <a:p>
            <a:fld id="{6B6C4614-A96C-6F47-9A8C-16F38D284F45}" type="datetimeFigureOut">
              <a:rPr lang="en-US" smtClean="0"/>
              <a:t>9/30/2020</a:t>
            </a:fld>
            <a:endParaRPr lang="en-US"/>
          </a:p>
        </p:txBody>
      </p:sp>
      <p:sp>
        <p:nvSpPr>
          <p:cNvPr id="6" name="Footer Placeholder 5">
            <a:extLst>
              <a:ext uri="{FF2B5EF4-FFF2-40B4-BE49-F238E27FC236}">
                <a16:creationId xmlns:a16="http://schemas.microsoft.com/office/drawing/2014/main" id="{49CB89A2-B565-F84E-A91C-3105196921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4CE299-46B4-DD47-87F3-7560A31C6FDB}"/>
              </a:ext>
            </a:extLst>
          </p:cNvPr>
          <p:cNvSpPr>
            <a:spLocks noGrp="1"/>
          </p:cNvSpPr>
          <p:nvPr>
            <p:ph type="sldNum" sz="quarter" idx="12"/>
          </p:nvPr>
        </p:nvSpPr>
        <p:spPr/>
        <p:txBody>
          <a:bodyPr/>
          <a:lstStyle/>
          <a:p>
            <a:fld id="{CB8CABA0-7625-3242-93D1-4FEC481ABEC6}" type="slidenum">
              <a:rPr lang="en-US" smtClean="0"/>
              <a:t>‹#›</a:t>
            </a:fld>
            <a:endParaRPr lang="en-US"/>
          </a:p>
        </p:txBody>
      </p:sp>
    </p:spTree>
    <p:extLst>
      <p:ext uri="{BB962C8B-B14F-4D97-AF65-F5344CB8AC3E}">
        <p14:creationId xmlns:p14="http://schemas.microsoft.com/office/powerpoint/2010/main" val="31115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3AC4B-FE87-524C-8E32-047C64F145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4CC535-6B6D-CB48-8D21-B711D29C75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79A531-038F-364A-892E-CA758A6728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7B6855-9D54-9C43-A907-92F6BCAD7E3E}"/>
              </a:ext>
            </a:extLst>
          </p:cNvPr>
          <p:cNvSpPr>
            <a:spLocks noGrp="1"/>
          </p:cNvSpPr>
          <p:nvPr>
            <p:ph type="dt" sz="half" idx="10"/>
          </p:nvPr>
        </p:nvSpPr>
        <p:spPr/>
        <p:txBody>
          <a:bodyPr/>
          <a:lstStyle/>
          <a:p>
            <a:fld id="{6B6C4614-A96C-6F47-9A8C-16F38D284F45}" type="datetimeFigureOut">
              <a:rPr lang="en-US" smtClean="0"/>
              <a:t>9/30/2020</a:t>
            </a:fld>
            <a:endParaRPr lang="en-US"/>
          </a:p>
        </p:txBody>
      </p:sp>
      <p:sp>
        <p:nvSpPr>
          <p:cNvPr id="6" name="Footer Placeholder 5">
            <a:extLst>
              <a:ext uri="{FF2B5EF4-FFF2-40B4-BE49-F238E27FC236}">
                <a16:creationId xmlns:a16="http://schemas.microsoft.com/office/drawing/2014/main" id="{8E7B7B45-0989-F94B-A9A5-EB20A9C854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C66273-DBD3-394E-B5FA-52C787B09CB5}"/>
              </a:ext>
            </a:extLst>
          </p:cNvPr>
          <p:cNvSpPr>
            <a:spLocks noGrp="1"/>
          </p:cNvSpPr>
          <p:nvPr>
            <p:ph type="sldNum" sz="quarter" idx="12"/>
          </p:nvPr>
        </p:nvSpPr>
        <p:spPr/>
        <p:txBody>
          <a:bodyPr/>
          <a:lstStyle/>
          <a:p>
            <a:fld id="{CB8CABA0-7625-3242-93D1-4FEC481ABEC6}" type="slidenum">
              <a:rPr lang="en-US" smtClean="0"/>
              <a:t>‹#›</a:t>
            </a:fld>
            <a:endParaRPr lang="en-US"/>
          </a:p>
        </p:txBody>
      </p:sp>
    </p:spTree>
    <p:extLst>
      <p:ext uri="{BB962C8B-B14F-4D97-AF65-F5344CB8AC3E}">
        <p14:creationId xmlns:p14="http://schemas.microsoft.com/office/powerpoint/2010/main" val="255828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D541E-BD0B-4C41-ADCE-94D7889AF6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31A61A-7E21-C34C-981E-5363D467B7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8E6DF8-1017-6C4C-9432-F0F3C343D4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C4614-A96C-6F47-9A8C-16F38D284F45}" type="datetimeFigureOut">
              <a:rPr lang="en-US" smtClean="0"/>
              <a:t>9/30/2020</a:t>
            </a:fld>
            <a:endParaRPr lang="en-US"/>
          </a:p>
        </p:txBody>
      </p:sp>
      <p:sp>
        <p:nvSpPr>
          <p:cNvPr id="5" name="Footer Placeholder 4">
            <a:extLst>
              <a:ext uri="{FF2B5EF4-FFF2-40B4-BE49-F238E27FC236}">
                <a16:creationId xmlns:a16="http://schemas.microsoft.com/office/drawing/2014/main" id="{C395A9D0-9991-9845-B6FE-701453CDCC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C01CE3-6A82-B04F-A303-E4D55EC8BF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8CABA0-7625-3242-93D1-4FEC481ABEC6}" type="slidenum">
              <a:rPr lang="en-US" smtClean="0"/>
              <a:t>‹#›</a:t>
            </a:fld>
            <a:endParaRPr lang="en-US"/>
          </a:p>
        </p:txBody>
      </p:sp>
    </p:spTree>
    <p:extLst>
      <p:ext uri="{BB962C8B-B14F-4D97-AF65-F5344CB8AC3E}">
        <p14:creationId xmlns:p14="http://schemas.microsoft.com/office/powerpoint/2010/main" val="2093500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09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62FB30-ED86-1844-AEB8-01871C2437D0}"/>
              </a:ext>
            </a:extLst>
          </p:cNvPr>
          <p:cNvSpPr>
            <a:spLocks noGrp="1"/>
          </p:cNvSpPr>
          <p:nvPr>
            <p:ph type="title"/>
          </p:nvPr>
        </p:nvSpPr>
        <p:spPr>
          <a:xfrm>
            <a:off x="8922046" y="1031716"/>
            <a:ext cx="2613872" cy="4794567"/>
          </a:xfrm>
        </p:spPr>
        <p:txBody>
          <a:bodyPr vert="horz" lIns="91440" tIns="45720" rIns="91440" bIns="45720" rtlCol="0" anchor="ctr">
            <a:normAutofit/>
          </a:bodyPr>
          <a:lstStyle/>
          <a:p>
            <a:r>
              <a:rPr lang="en-US" sz="2800" dirty="0">
                <a:solidFill>
                  <a:schemeClr val="bg1">
                    <a:lumMod val="95000"/>
                  </a:schemeClr>
                </a:solidFill>
              </a:rPr>
              <a:t>This session is longer than the others.  You may want to consider dividing it up into two sessions if you desire.</a:t>
            </a:r>
            <a:br>
              <a:rPr lang="en-US" sz="2800" dirty="0"/>
            </a:br>
            <a:endParaRPr lang="en-US" sz="2800" dirty="0">
              <a:solidFill>
                <a:srgbClr val="FFFFFF"/>
              </a:solidFill>
            </a:endParaRPr>
          </a:p>
        </p:txBody>
      </p:sp>
      <p:sp>
        <p:nvSpPr>
          <p:cNvPr id="73"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15+ Flyer Background Templates | Free &amp; Premium Templates">
            <a:extLst>
              <a:ext uri="{FF2B5EF4-FFF2-40B4-BE49-F238E27FC236}">
                <a16:creationId xmlns:a16="http://schemas.microsoft.com/office/drawing/2014/main" id="{5251EB17-0D10-124B-8C31-3CF4D213484B}"/>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2034" r="82" b="-2"/>
          <a:stretch/>
        </p:blipFill>
        <p:spPr bwMode="auto">
          <a:xfrm>
            <a:off x="976251" y="942538"/>
            <a:ext cx="7163222" cy="4808332"/>
          </a:xfrm>
          <a:prstGeom prst="rect">
            <a:avLst/>
          </a:prstGeom>
          <a:noFill/>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3DC40B6-DFA2-8E42-AD67-8F88F8F1B4E5}"/>
              </a:ext>
            </a:extLst>
          </p:cNvPr>
          <p:cNvSpPr txBox="1"/>
          <p:nvPr/>
        </p:nvSpPr>
        <p:spPr>
          <a:xfrm>
            <a:off x="1116506" y="2459045"/>
            <a:ext cx="6882712" cy="1538883"/>
          </a:xfrm>
          <a:prstGeom prst="rect">
            <a:avLst/>
          </a:prstGeom>
          <a:noFill/>
        </p:spPr>
        <p:txBody>
          <a:bodyPr wrap="square" rtlCol="0">
            <a:spAutoFit/>
          </a:bodyPr>
          <a:lstStyle/>
          <a:p>
            <a:pPr algn="ctr"/>
            <a:r>
              <a:rPr lang="en-US" sz="3800" b="1" dirty="0">
                <a:solidFill>
                  <a:schemeClr val="bg1"/>
                </a:solidFill>
              </a:rPr>
              <a:t>The Holy Spirit’s Role </a:t>
            </a:r>
          </a:p>
          <a:p>
            <a:pPr algn="ctr"/>
            <a:r>
              <a:rPr lang="en-US" sz="3800" b="1" dirty="0">
                <a:solidFill>
                  <a:schemeClr val="bg1"/>
                </a:solidFill>
              </a:rPr>
              <a:t>in the Church Age</a:t>
            </a:r>
          </a:p>
          <a:p>
            <a:pPr algn="ctr"/>
            <a:r>
              <a:rPr lang="en-US" b="1" dirty="0">
                <a:solidFill>
                  <a:schemeClr val="bg1"/>
                </a:solidFill>
              </a:rPr>
              <a:t>Session 2</a:t>
            </a:r>
          </a:p>
        </p:txBody>
      </p:sp>
    </p:spTree>
    <p:extLst>
      <p:ext uri="{BB962C8B-B14F-4D97-AF65-F5344CB8AC3E}">
        <p14:creationId xmlns:p14="http://schemas.microsoft.com/office/powerpoint/2010/main" val="3406856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75F4D120-3921-42A8-A063-46B023CB0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9D01B3E5-85F4-41A9-A504-D5E6268DEC1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pic>
        <p:nvPicPr>
          <p:cNvPr id="3074" name="Picture 2" descr="15+ Flyer Background Templates | Free &amp; Premium Templates">
            <a:extLst>
              <a:ext uri="{FF2B5EF4-FFF2-40B4-BE49-F238E27FC236}">
                <a16:creationId xmlns:a16="http://schemas.microsoft.com/office/drawing/2014/main" id="{862F69B1-43D7-9145-A2BA-15056FF73A5D}"/>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6179" r="4228" b="-1"/>
          <a:stretch/>
        </p:blipFill>
        <p:spPr bwMode="auto">
          <a:xfrm>
            <a:off x="4476307" y="595421"/>
            <a:ext cx="7715693" cy="565843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F5B64DB0-39FD-9C42-8CCB-A8594A328C92}"/>
              </a:ext>
            </a:extLst>
          </p:cNvPr>
          <p:cNvSpPr>
            <a:spLocks noGrp="1"/>
          </p:cNvSpPr>
          <p:nvPr>
            <p:ph type="title"/>
          </p:nvPr>
        </p:nvSpPr>
        <p:spPr>
          <a:xfrm>
            <a:off x="528036" y="1946078"/>
            <a:ext cx="3948269" cy="4096865"/>
          </a:xfrm>
        </p:spPr>
        <p:txBody>
          <a:bodyPr vert="horz" lIns="91440" tIns="45720" rIns="91440" bIns="45720" rtlCol="0" anchor="t">
            <a:normAutofit/>
          </a:bodyPr>
          <a:lstStyle/>
          <a:p>
            <a:r>
              <a:rPr lang="en-US" sz="3200" i="1" dirty="0"/>
              <a:t>The Holy Spirit is central in the sanctification process of a believer in the church age.</a:t>
            </a:r>
            <a:br>
              <a:rPr lang="en-US" sz="3200" dirty="0"/>
            </a:br>
            <a:endParaRPr lang="en-US" sz="3200" dirty="0">
              <a:solidFill>
                <a:srgbClr val="000000"/>
              </a:solidFill>
            </a:endParaRPr>
          </a:p>
        </p:txBody>
      </p:sp>
      <p:sp>
        <p:nvSpPr>
          <p:cNvPr id="4" name="TextBox 3">
            <a:extLst>
              <a:ext uri="{FF2B5EF4-FFF2-40B4-BE49-F238E27FC236}">
                <a16:creationId xmlns:a16="http://schemas.microsoft.com/office/drawing/2014/main" id="{DD4C2212-11F2-4147-B9EA-9241A2E9596E}"/>
              </a:ext>
            </a:extLst>
          </p:cNvPr>
          <p:cNvSpPr txBox="1"/>
          <p:nvPr/>
        </p:nvSpPr>
        <p:spPr>
          <a:xfrm>
            <a:off x="4851289" y="716691"/>
            <a:ext cx="6965727" cy="5509200"/>
          </a:xfrm>
          <a:prstGeom prst="rect">
            <a:avLst/>
          </a:prstGeom>
          <a:noFill/>
        </p:spPr>
        <p:txBody>
          <a:bodyPr wrap="square" rtlCol="0">
            <a:spAutoFit/>
          </a:bodyPr>
          <a:lstStyle/>
          <a:p>
            <a:pPr algn="ctr"/>
            <a:r>
              <a:rPr lang="en-US" sz="3200" b="1" dirty="0">
                <a:solidFill>
                  <a:schemeClr val="bg1"/>
                </a:solidFill>
              </a:rPr>
              <a:t>What is Sanctification?</a:t>
            </a:r>
          </a:p>
          <a:p>
            <a:endParaRPr lang="en-US" sz="3200" b="1" i="1" dirty="0">
              <a:solidFill>
                <a:schemeClr val="bg1"/>
              </a:solidFill>
            </a:endParaRPr>
          </a:p>
          <a:p>
            <a:r>
              <a:rPr lang="en-US" sz="3200" b="1" i="1" dirty="0">
                <a:solidFill>
                  <a:schemeClr val="bg1"/>
                </a:solidFill>
              </a:rPr>
              <a:t>Sanctification:</a:t>
            </a:r>
            <a:r>
              <a:rPr lang="en-US" sz="3200" dirty="0">
                <a:solidFill>
                  <a:schemeClr val="bg1"/>
                </a:solidFill>
              </a:rPr>
              <a:t> to be set apart for special use or purpose in purity/holiness. Through the power of the Holy Spirit we have been set apart from sin and set apart for holy living.  This cannot be done by our own strength but by the empowering Holy Spirit who takes up residency in our lives when we put our trust in Him.</a:t>
            </a:r>
            <a:endParaRPr lang="en-US" dirty="0"/>
          </a:p>
        </p:txBody>
      </p:sp>
    </p:spTree>
    <p:extLst>
      <p:ext uri="{BB962C8B-B14F-4D97-AF65-F5344CB8AC3E}">
        <p14:creationId xmlns:p14="http://schemas.microsoft.com/office/powerpoint/2010/main" val="1873980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BEE73255-8084-4DF9-BB0B-15EAC92E2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F752AB-7DD1-E246-A41B-1DC201A4C22A}"/>
              </a:ext>
            </a:extLst>
          </p:cNvPr>
          <p:cNvSpPr>
            <a:spLocks noGrp="1"/>
          </p:cNvSpPr>
          <p:nvPr>
            <p:ph type="title"/>
          </p:nvPr>
        </p:nvSpPr>
        <p:spPr>
          <a:xfrm>
            <a:off x="545664" y="1651819"/>
            <a:ext cx="2608655" cy="1138607"/>
          </a:xfrm>
        </p:spPr>
        <p:txBody>
          <a:bodyPr vert="horz" lIns="91440" tIns="45720" rIns="91440" bIns="45720" rtlCol="0" anchor="ctr">
            <a:normAutofit/>
          </a:bodyPr>
          <a:lstStyle/>
          <a:p>
            <a:r>
              <a:rPr lang="en-US" sz="3600" dirty="0">
                <a:solidFill>
                  <a:srgbClr val="2C2C2C"/>
                </a:solidFill>
              </a:rPr>
              <a:t>Group Discussion</a:t>
            </a:r>
          </a:p>
        </p:txBody>
      </p:sp>
      <p:sp>
        <p:nvSpPr>
          <p:cNvPr id="73" name="Rounded Rectangle 9">
            <a:extLst>
              <a:ext uri="{FF2B5EF4-FFF2-40B4-BE49-F238E27FC236}">
                <a16:creationId xmlns:a16="http://schemas.microsoft.com/office/drawing/2014/main" id="{67048353-8981-459A-9BC6-9711CE462E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0067"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15+ Flyer Background Templates | Free &amp; Premium Templates">
            <a:extLst>
              <a:ext uri="{FF2B5EF4-FFF2-40B4-BE49-F238E27FC236}">
                <a16:creationId xmlns:a16="http://schemas.microsoft.com/office/drawing/2014/main" id="{CFE0F115-64E3-564D-B4AC-68A045A1DB50}"/>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2034" r="82" b="-2"/>
          <a:stretch/>
        </p:blipFill>
        <p:spPr bwMode="auto">
          <a:xfrm>
            <a:off x="4120113" y="854101"/>
            <a:ext cx="7163222" cy="5123498"/>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Rectangle 10">
            <a:extLst>
              <a:ext uri="{FF2B5EF4-FFF2-40B4-BE49-F238E27FC236}">
                <a16:creationId xmlns:a16="http://schemas.microsoft.com/office/drawing/2014/main" id="{ECFBB7B8-D5CE-DF46-999C-9C9896C95C6B}"/>
              </a:ext>
            </a:extLst>
          </p:cNvPr>
          <p:cNvSpPr>
            <a:spLocks noChangeArrowheads="1"/>
          </p:cNvSpPr>
          <p:nvPr/>
        </p:nvSpPr>
        <p:spPr bwMode="auto">
          <a:xfrm>
            <a:off x="4120113" y="1412538"/>
            <a:ext cx="6833022" cy="3816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461963" marR="0" lvl="0" indent="0" algn="l" defTabSz="914400" rtl="0" eaLnBrk="0" fontAlgn="base" latinLnBrk="0" hangingPunct="0">
              <a:lnSpc>
                <a:spcPct val="100000"/>
              </a:lnSpc>
              <a:spcBef>
                <a:spcPct val="0"/>
              </a:spcBef>
              <a:spcAft>
                <a:spcPct val="0"/>
              </a:spcAft>
              <a:buClrTx/>
              <a:buSzTx/>
              <a:buFontTx/>
              <a:buNone/>
              <a:tabLst/>
            </a:pPr>
            <a:r>
              <a:rPr lang="en-US" altLang="en-US" sz="3200" b="1" dirty="0">
                <a:solidFill>
                  <a:schemeClr val="bg1"/>
                </a:solidFill>
                <a:latin typeface="+mn-lt"/>
                <a:ea typeface="Calibri" panose="020F0502020204030204" pitchFamily="34" charset="0"/>
                <a:cs typeface="Times New Roman" panose="02020603050405020304" pitchFamily="18" charset="0"/>
              </a:rPr>
              <a:t>L</a:t>
            </a:r>
            <a:r>
              <a:rPr kumimoji="0" lang="en-US" altLang="en-US" sz="3200" b="1" i="0" u="none" strike="noStrike" cap="none" normalizeH="0" baseline="0" dirty="0">
                <a:ln>
                  <a:noFill/>
                </a:ln>
                <a:solidFill>
                  <a:schemeClr val="bg1"/>
                </a:solidFill>
                <a:effectLst/>
                <a:latin typeface="+mn-lt"/>
                <a:ea typeface="Calibri" panose="020F0502020204030204" pitchFamily="34" charset="0"/>
                <a:cs typeface="Times New Roman" panose="02020603050405020304" pitchFamily="18" charset="0"/>
              </a:rPr>
              <a:t>ook up the following verses and point out the various roles the Holy Spirit plays in the church age?</a:t>
            </a: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200" b="1" dirty="0">
              <a:solidFill>
                <a:schemeClr val="bg1"/>
              </a:solidFill>
              <a:latin typeface="+mn-lt"/>
              <a:cs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a:ln>
                  <a:noFill/>
                </a:ln>
                <a:solidFill>
                  <a:schemeClr val="bg1"/>
                </a:solidFill>
                <a:effectLst/>
                <a:latin typeface="+mn-lt"/>
              </a:rPr>
              <a:t>John 14:15-20</a:t>
            </a:r>
          </a:p>
          <a:p>
            <a:pPr marL="0" marR="0" lvl="0" indent="457200" algn="l" defTabSz="914400" rtl="0" eaLnBrk="0" fontAlgn="base" latinLnBrk="0" hangingPunct="0">
              <a:lnSpc>
                <a:spcPct val="100000"/>
              </a:lnSpc>
              <a:spcBef>
                <a:spcPct val="0"/>
              </a:spcBef>
              <a:spcAft>
                <a:spcPct val="0"/>
              </a:spcAft>
              <a:buClrTx/>
              <a:buSzTx/>
              <a:buFontTx/>
              <a:buNone/>
              <a:tabLst/>
            </a:pPr>
            <a:endParaRPr lang="en-US" altLang="en-US" sz="3200" b="1" dirty="0">
              <a:solidFill>
                <a:schemeClr val="bg1"/>
              </a:solidFill>
              <a:latin typeface="+mn-l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a:ln>
                  <a:noFill/>
                </a:ln>
                <a:solidFill>
                  <a:schemeClr val="bg1"/>
                </a:solidFill>
                <a:effectLst/>
                <a:latin typeface="+mn-lt"/>
              </a:rPr>
              <a:t>John 16:4b-15</a:t>
            </a: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bg1"/>
              </a:solidFill>
              <a:effectLst/>
              <a:latin typeface="Arial" panose="020B0604020202020204" pitchFamily="34" charset="0"/>
            </a:endParaRPr>
          </a:p>
        </p:txBody>
      </p:sp>
      <p:sp>
        <p:nvSpPr>
          <p:cNvPr id="12" name="Rectangle 12">
            <a:extLst>
              <a:ext uri="{FF2B5EF4-FFF2-40B4-BE49-F238E27FC236}">
                <a16:creationId xmlns:a16="http://schemas.microsoft.com/office/drawing/2014/main" id="{8C42C4E5-EE4A-B842-9C31-EB3630CF1843}"/>
              </a:ext>
            </a:extLst>
          </p:cNvPr>
          <p:cNvSpPr>
            <a:spLocks noChangeArrowheads="1"/>
          </p:cNvSpPr>
          <p:nvPr/>
        </p:nvSpPr>
        <p:spPr bwMode="auto">
          <a:xfrm>
            <a:off x="5131110" y="4284131"/>
            <a:ext cx="646331" cy="56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21" name="Graphic 20" descr="Group">
            <a:extLst>
              <a:ext uri="{FF2B5EF4-FFF2-40B4-BE49-F238E27FC236}">
                <a16:creationId xmlns:a16="http://schemas.microsoft.com/office/drawing/2014/main" id="{8DF4FD28-1CB6-214C-8AAF-EC9154B00D2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6558" y="2559346"/>
            <a:ext cx="1325481" cy="1325481"/>
          </a:xfrm>
          <a:prstGeom prst="rect">
            <a:avLst/>
          </a:prstGeom>
        </p:spPr>
      </p:pic>
    </p:spTree>
    <p:extLst>
      <p:ext uri="{BB962C8B-B14F-4D97-AF65-F5344CB8AC3E}">
        <p14:creationId xmlns:p14="http://schemas.microsoft.com/office/powerpoint/2010/main" val="3040266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D6149-1CCA-4E4A-BEF1-3B4902EB86F9}"/>
              </a:ext>
            </a:extLst>
          </p:cNvPr>
          <p:cNvSpPr>
            <a:spLocks noGrp="1"/>
          </p:cNvSpPr>
          <p:nvPr>
            <p:ph type="title"/>
          </p:nvPr>
        </p:nvSpPr>
        <p:spPr/>
        <p:txBody>
          <a:bodyPr>
            <a:noAutofit/>
          </a:bodyPr>
          <a:lstStyle/>
          <a:p>
            <a:pPr algn="ctr"/>
            <a:r>
              <a:rPr lang="en-US" sz="3600" b="1" dirty="0">
                <a:latin typeface="+mn-lt"/>
              </a:rPr>
              <a:t>Six primary areas of involvement which the Holy Spirit accomplishes in the life of the believer.</a:t>
            </a:r>
            <a:br>
              <a:rPr lang="en-US" sz="3600" b="1" dirty="0">
                <a:latin typeface="+mn-lt"/>
              </a:rPr>
            </a:br>
            <a:endParaRPr lang="en-US" sz="3600" b="1" dirty="0">
              <a:latin typeface="+mn-lt"/>
            </a:endParaRPr>
          </a:p>
        </p:txBody>
      </p:sp>
      <p:pic>
        <p:nvPicPr>
          <p:cNvPr id="5122" name="Picture 2" descr="15+ Flyer Background Templates | Free &amp; Premium Templates">
            <a:extLst>
              <a:ext uri="{FF2B5EF4-FFF2-40B4-BE49-F238E27FC236}">
                <a16:creationId xmlns:a16="http://schemas.microsoft.com/office/drawing/2014/main" id="{0EB0CD92-01B0-2540-B1C0-D1B39AF08EC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354033"/>
            <a:ext cx="10720388" cy="530394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D9AB90A-931B-DF49-B294-2D3DD2512E20}"/>
              </a:ext>
            </a:extLst>
          </p:cNvPr>
          <p:cNvSpPr txBox="1"/>
          <p:nvPr/>
        </p:nvSpPr>
        <p:spPr>
          <a:xfrm>
            <a:off x="939114" y="1648544"/>
            <a:ext cx="10414686" cy="5324535"/>
          </a:xfrm>
          <a:prstGeom prst="rect">
            <a:avLst/>
          </a:prstGeom>
          <a:noFill/>
        </p:spPr>
        <p:txBody>
          <a:bodyPr wrap="square" rtlCol="0">
            <a:spAutoFit/>
          </a:bodyPr>
          <a:lstStyle/>
          <a:p>
            <a:r>
              <a:rPr lang="en-US" sz="3200" b="1" dirty="0">
                <a:solidFill>
                  <a:schemeClr val="bg1"/>
                </a:solidFill>
              </a:rPr>
              <a:t># 1 CONVICTION: </a:t>
            </a:r>
            <a:r>
              <a:rPr lang="en-US" sz="3200" dirty="0">
                <a:solidFill>
                  <a:schemeClr val="bg1"/>
                </a:solidFill>
              </a:rPr>
              <a:t>Revealing the need to change (see outline notes)</a:t>
            </a:r>
          </a:p>
          <a:p>
            <a:r>
              <a:rPr lang="en-US" sz="3200" dirty="0">
                <a:solidFill>
                  <a:schemeClr val="bg1"/>
                </a:solidFill>
              </a:rPr>
              <a:t>What does the Holy Spirit convict people of? See John 16:8-9 </a:t>
            </a:r>
          </a:p>
          <a:p>
            <a:endParaRPr lang="en-US" sz="3200" dirty="0">
              <a:solidFill>
                <a:schemeClr val="bg1"/>
              </a:solidFill>
            </a:endParaRPr>
          </a:p>
          <a:p>
            <a:r>
              <a:rPr lang="en-US" sz="3200" b="1" dirty="0">
                <a:solidFill>
                  <a:schemeClr val="bg1"/>
                </a:solidFill>
              </a:rPr>
              <a:t># 2 REGENERATION: </a:t>
            </a:r>
            <a:r>
              <a:rPr lang="en-US" sz="3200" dirty="0">
                <a:solidFill>
                  <a:schemeClr val="bg1"/>
                </a:solidFill>
              </a:rPr>
              <a:t>When we come to Christ there is an imparting of a new spirit or rebirth with God. (2 Corinthians 5:17; Titus 3:5 – see outline notes)</a:t>
            </a:r>
          </a:p>
          <a:p>
            <a:pPr algn="ctr"/>
            <a:r>
              <a:rPr lang="en-US" sz="2800" dirty="0"/>
              <a:t>I will give you a new </a:t>
            </a:r>
            <a:r>
              <a:rPr lang="en-US" sz="2800" b="1" dirty="0"/>
              <a:t>heart</a:t>
            </a:r>
            <a:r>
              <a:rPr lang="en-US" sz="2800" dirty="0"/>
              <a:t> and put a new spirit in you;</a:t>
            </a:r>
          </a:p>
          <a:p>
            <a:pPr algn="ctr"/>
            <a:r>
              <a:rPr lang="en-US" sz="2800" dirty="0"/>
              <a:t>I will remove from you your </a:t>
            </a:r>
            <a:r>
              <a:rPr lang="en-US" sz="2800" b="1" dirty="0"/>
              <a:t>heart</a:t>
            </a:r>
            <a:r>
              <a:rPr lang="en-US" sz="2800" dirty="0"/>
              <a:t> </a:t>
            </a:r>
            <a:r>
              <a:rPr lang="en-US" sz="2800" b="1" dirty="0"/>
              <a:t>of</a:t>
            </a:r>
            <a:r>
              <a:rPr lang="en-US" sz="2800" dirty="0"/>
              <a:t> </a:t>
            </a:r>
            <a:r>
              <a:rPr lang="en-US" sz="2800" b="1" dirty="0"/>
              <a:t>stone</a:t>
            </a:r>
          </a:p>
          <a:p>
            <a:pPr algn="ctr"/>
            <a:r>
              <a:rPr lang="en-US" sz="2800" dirty="0"/>
              <a:t>and give you a </a:t>
            </a:r>
            <a:r>
              <a:rPr lang="en-US" sz="2800" b="1" dirty="0"/>
              <a:t>heart</a:t>
            </a:r>
            <a:r>
              <a:rPr lang="en-US" sz="2800" dirty="0"/>
              <a:t> </a:t>
            </a:r>
            <a:r>
              <a:rPr lang="en-US" sz="2800" b="1" dirty="0"/>
              <a:t>of</a:t>
            </a:r>
            <a:r>
              <a:rPr lang="en-US" sz="2800" dirty="0"/>
              <a:t> flesh. Ezekiel 36:26</a:t>
            </a:r>
          </a:p>
          <a:p>
            <a:endParaRPr lang="en-US" sz="3200" dirty="0">
              <a:solidFill>
                <a:schemeClr val="bg1"/>
              </a:solidFill>
            </a:endParaRPr>
          </a:p>
        </p:txBody>
      </p:sp>
    </p:spTree>
    <p:extLst>
      <p:ext uri="{BB962C8B-B14F-4D97-AF65-F5344CB8AC3E}">
        <p14:creationId xmlns:p14="http://schemas.microsoft.com/office/powerpoint/2010/main" val="1449973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1A9D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10F4217-9FD0-9047-A182-70E4C5A61716}"/>
              </a:ext>
            </a:extLst>
          </p:cNvPr>
          <p:cNvSpPr>
            <a:spLocks noGrp="1"/>
          </p:cNvSpPr>
          <p:nvPr>
            <p:ph type="title"/>
          </p:nvPr>
        </p:nvSpPr>
        <p:spPr>
          <a:xfrm>
            <a:off x="419243" y="1567111"/>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dirty="0">
                <a:solidFill>
                  <a:srgbClr val="FFFFFF"/>
                </a:solidFill>
              </a:rPr>
              <a:t>Group Discussion</a:t>
            </a:r>
          </a:p>
        </p:txBody>
      </p:sp>
      <p:pic>
        <p:nvPicPr>
          <p:cNvPr id="6" name="Graphic 5" descr="Group">
            <a:extLst>
              <a:ext uri="{FF2B5EF4-FFF2-40B4-BE49-F238E27FC236}">
                <a16:creationId xmlns:a16="http://schemas.microsoft.com/office/drawing/2014/main" id="{C869123D-46DE-224D-9219-D2474293932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42663" y="1567111"/>
            <a:ext cx="2907792" cy="2907792"/>
          </a:xfrm>
          <a:prstGeom prst="rect">
            <a:avLst/>
          </a:prstGeom>
        </p:spPr>
      </p:pic>
      <p:pic>
        <p:nvPicPr>
          <p:cNvPr id="6146" name="Picture 2" descr="15+ Flyer Background Templates | Free &amp; Premium Templates">
            <a:extLst>
              <a:ext uri="{FF2B5EF4-FFF2-40B4-BE49-F238E27FC236}">
                <a16:creationId xmlns:a16="http://schemas.microsoft.com/office/drawing/2014/main" id="{38BC34B6-583B-1F4C-9C61-078FAC577435}"/>
              </a:ext>
            </a:extLst>
          </p:cNvPr>
          <p:cNvPicPr>
            <a:picLocks noGrp="1" noChangeAspect="1" noChangeArrowheads="1"/>
          </p:cNvPicPr>
          <p:nvPr>
            <p:ph idx="1"/>
          </p:nvPr>
        </p:nvPicPr>
        <p:blipFill rotWithShape="1">
          <a:blip r:embed="rId4">
            <a:extLst>
              <a:ext uri="{28A0092B-C50C-407E-A947-70E740481C1C}">
                <a14:useLocalDpi xmlns:a14="http://schemas.microsoft.com/office/drawing/2010/main" val="0"/>
              </a:ext>
            </a:extLst>
          </a:blip>
          <a:srcRect l="254" r="1525" b="2"/>
          <a:stretch/>
        </p:blipFill>
        <p:spPr bwMode="auto">
          <a:xfrm>
            <a:off x="6215063" y="214313"/>
            <a:ext cx="5976937" cy="637262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656F21C-6F85-254A-989F-019743DFF59F}"/>
              </a:ext>
            </a:extLst>
          </p:cNvPr>
          <p:cNvSpPr txBox="1"/>
          <p:nvPr/>
        </p:nvSpPr>
        <p:spPr>
          <a:xfrm>
            <a:off x="4038600" y="4884873"/>
            <a:ext cx="7188199" cy="1292090"/>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1000" dirty="0"/>
              <a:t> </a:t>
            </a:r>
          </a:p>
          <a:p>
            <a:pPr indent="-228600">
              <a:lnSpc>
                <a:spcPct val="90000"/>
              </a:lnSpc>
              <a:spcAft>
                <a:spcPts val="600"/>
              </a:spcAft>
              <a:buFont typeface="Arial" panose="020B0604020202020204" pitchFamily="34" charset="0"/>
              <a:buChar char="•"/>
            </a:pPr>
            <a:endParaRPr lang="en-US" sz="1000" dirty="0"/>
          </a:p>
        </p:txBody>
      </p:sp>
      <p:sp>
        <p:nvSpPr>
          <p:cNvPr id="7" name="TextBox 6">
            <a:extLst>
              <a:ext uri="{FF2B5EF4-FFF2-40B4-BE49-F238E27FC236}">
                <a16:creationId xmlns:a16="http://schemas.microsoft.com/office/drawing/2014/main" id="{7ED05261-776A-7240-9FB6-0C405444CF60}"/>
              </a:ext>
            </a:extLst>
          </p:cNvPr>
          <p:cNvSpPr txBox="1"/>
          <p:nvPr/>
        </p:nvSpPr>
        <p:spPr>
          <a:xfrm>
            <a:off x="6345502" y="301301"/>
            <a:ext cx="5651451" cy="6417141"/>
          </a:xfrm>
          <a:prstGeom prst="rect">
            <a:avLst/>
          </a:prstGeom>
          <a:noFill/>
        </p:spPr>
        <p:txBody>
          <a:bodyPr wrap="square" rtlCol="0">
            <a:spAutoFit/>
          </a:bodyPr>
          <a:lstStyle/>
          <a:p>
            <a:pPr>
              <a:lnSpc>
                <a:spcPct val="90000"/>
              </a:lnSpc>
              <a:spcAft>
                <a:spcPts val="600"/>
              </a:spcAft>
            </a:pPr>
            <a:r>
              <a:rPr lang="en-US" sz="3000" dirty="0">
                <a:solidFill>
                  <a:schemeClr val="bg1"/>
                </a:solidFill>
              </a:rPr>
              <a:t>I was born physically on July 16, 1963.  But I also have a spiritual birthday (a new birth) which occurred when I put my trust in Christ. This occurred in July of 1973 when I received Jesus Christ into my life for the forgiveness of sin.  In your group share when you were born physically and if you remember when you were regenerated or born again spiritually.</a:t>
            </a:r>
          </a:p>
          <a:p>
            <a:pPr>
              <a:lnSpc>
                <a:spcPct val="90000"/>
              </a:lnSpc>
              <a:spcAft>
                <a:spcPts val="600"/>
              </a:spcAft>
            </a:pPr>
            <a:r>
              <a:rPr lang="en-US" sz="3000" dirty="0">
                <a:solidFill>
                  <a:schemeClr val="bg1"/>
                </a:solidFill>
              </a:rPr>
              <a:t> </a:t>
            </a:r>
          </a:p>
          <a:p>
            <a:pPr>
              <a:lnSpc>
                <a:spcPct val="90000"/>
              </a:lnSpc>
              <a:spcAft>
                <a:spcPts val="600"/>
              </a:spcAft>
            </a:pPr>
            <a:r>
              <a:rPr lang="en-US" sz="3000" dirty="0">
                <a:solidFill>
                  <a:schemeClr val="bg1"/>
                </a:solidFill>
              </a:rPr>
              <a:t>Why is regeneration so important?</a:t>
            </a:r>
          </a:p>
          <a:p>
            <a:endParaRPr lang="en-US" dirty="0">
              <a:solidFill>
                <a:schemeClr val="bg1"/>
              </a:solidFill>
            </a:endParaRPr>
          </a:p>
        </p:txBody>
      </p:sp>
    </p:spTree>
    <p:extLst>
      <p:ext uri="{BB962C8B-B14F-4D97-AF65-F5344CB8AC3E}">
        <p14:creationId xmlns:p14="http://schemas.microsoft.com/office/powerpoint/2010/main" val="1095673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2B84C-440C-4142-B982-8E86EE2BB2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E0807D9-B0AB-1949-9FD6-346386603B60}"/>
              </a:ext>
            </a:extLst>
          </p:cNvPr>
          <p:cNvSpPr>
            <a:spLocks noGrp="1"/>
          </p:cNvSpPr>
          <p:nvPr>
            <p:ph idx="1"/>
          </p:nvPr>
        </p:nvSpPr>
        <p:spPr/>
        <p:txBody>
          <a:bodyPr/>
          <a:lstStyle/>
          <a:p>
            <a:endParaRPr lang="en-US"/>
          </a:p>
        </p:txBody>
      </p:sp>
      <p:pic>
        <p:nvPicPr>
          <p:cNvPr id="7170" name="Picture 2" descr="15+ Flyer Background Templates | Free &amp; Premium Templates">
            <a:extLst>
              <a:ext uri="{FF2B5EF4-FFF2-40B4-BE49-F238E27FC236}">
                <a16:creationId xmlns:a16="http://schemas.microsoft.com/office/drawing/2014/main" id="{6D08BB36-BF14-DA45-A5CC-41AACBB2C0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005C9EB-A252-3E41-96B1-EB7B1FDA7C4D}"/>
              </a:ext>
            </a:extLst>
          </p:cNvPr>
          <p:cNvSpPr txBox="1"/>
          <p:nvPr/>
        </p:nvSpPr>
        <p:spPr>
          <a:xfrm>
            <a:off x="266830" y="181957"/>
            <a:ext cx="11435019" cy="6494085"/>
          </a:xfrm>
          <a:prstGeom prst="rect">
            <a:avLst/>
          </a:prstGeom>
          <a:noFill/>
        </p:spPr>
        <p:txBody>
          <a:bodyPr wrap="square" rtlCol="0">
            <a:spAutoFit/>
          </a:bodyPr>
          <a:lstStyle/>
          <a:p>
            <a:r>
              <a:rPr lang="en-US" sz="3200" b="1" dirty="0">
                <a:solidFill>
                  <a:schemeClr val="bg1"/>
                </a:solidFill>
              </a:rPr>
              <a:t># 3 INDWELLING: </a:t>
            </a:r>
            <a:r>
              <a:rPr lang="en-US" sz="3200" dirty="0">
                <a:solidFill>
                  <a:schemeClr val="bg1"/>
                </a:solidFill>
              </a:rPr>
              <a:t>The Holy Spirit lives within the believer.  In other words, He takes up residency in the life of the believer where He leads, strengthens, comforts, and guides into all truth to live a transformed life. (Romans 5:5 &amp; 8:9 and 1 Corinthians 3:16 &amp; 6:19-20. See outline notes)</a:t>
            </a:r>
          </a:p>
          <a:p>
            <a:endParaRPr lang="en-US" sz="3200" dirty="0">
              <a:solidFill>
                <a:schemeClr val="bg1"/>
              </a:solidFill>
            </a:endParaRPr>
          </a:p>
          <a:p>
            <a:r>
              <a:rPr lang="en-US" sz="3200" b="1" dirty="0">
                <a:solidFill>
                  <a:schemeClr val="bg1"/>
                </a:solidFill>
              </a:rPr>
              <a:t># 4 BAPTISM: </a:t>
            </a:r>
            <a:r>
              <a:rPr lang="en-US" sz="3200" dirty="0">
                <a:solidFill>
                  <a:schemeClr val="bg1"/>
                </a:solidFill>
              </a:rPr>
              <a:t>The Holy Spirit places the believer spiritually, into union with Christ and into union with other believers in the body of Christ the moment of salvation. As believers we are one in Christ to the glory of His Son. (See 1 Corinthians 12:13) It is through the spiritual baptism of the Holy Spirit that identifies us with Christ’s death, burial and resurrection (Romans 6:3-5).  (See outline notes)</a:t>
            </a:r>
          </a:p>
          <a:p>
            <a:endParaRPr lang="en-US" sz="3200" b="1" dirty="0">
              <a:solidFill>
                <a:schemeClr val="bg1"/>
              </a:solidFill>
            </a:endParaRPr>
          </a:p>
        </p:txBody>
      </p:sp>
    </p:spTree>
    <p:extLst>
      <p:ext uri="{BB962C8B-B14F-4D97-AF65-F5344CB8AC3E}">
        <p14:creationId xmlns:p14="http://schemas.microsoft.com/office/powerpoint/2010/main" val="2313092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8C823-3F56-CD43-97B2-D0C7ABD2760D}"/>
              </a:ext>
            </a:extLst>
          </p:cNvPr>
          <p:cNvSpPr>
            <a:spLocks noGrp="1"/>
          </p:cNvSpPr>
          <p:nvPr>
            <p:ph type="title"/>
          </p:nvPr>
        </p:nvSpPr>
        <p:spPr/>
        <p:txBody>
          <a:bodyPr/>
          <a:lstStyle/>
          <a:p>
            <a:endParaRPr lang="en-US"/>
          </a:p>
        </p:txBody>
      </p:sp>
      <p:pic>
        <p:nvPicPr>
          <p:cNvPr id="8194" name="Picture 2" descr="15+ Flyer Background Templates | Free &amp; Premium Templates">
            <a:extLst>
              <a:ext uri="{FF2B5EF4-FFF2-40B4-BE49-F238E27FC236}">
                <a16:creationId xmlns:a16="http://schemas.microsoft.com/office/drawing/2014/main" id="{2031B8FA-E9B0-8740-BB9C-29C5FA90C7E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91534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072F5B2-EAD9-CE40-865B-12F0C9931F3F}"/>
              </a:ext>
            </a:extLst>
          </p:cNvPr>
          <p:cNvSpPr txBox="1"/>
          <p:nvPr/>
        </p:nvSpPr>
        <p:spPr>
          <a:xfrm>
            <a:off x="214312" y="782121"/>
            <a:ext cx="11561677" cy="5786199"/>
          </a:xfrm>
          <a:prstGeom prst="rect">
            <a:avLst/>
          </a:prstGeom>
          <a:noFill/>
        </p:spPr>
        <p:txBody>
          <a:bodyPr wrap="square" rtlCol="0">
            <a:spAutoFit/>
          </a:bodyPr>
          <a:lstStyle/>
          <a:p>
            <a:r>
              <a:rPr lang="en-US" sz="3200" b="1" dirty="0">
                <a:solidFill>
                  <a:schemeClr val="bg1"/>
                </a:solidFill>
              </a:rPr>
              <a:t># 5 SEALING: </a:t>
            </a:r>
            <a:r>
              <a:rPr lang="en-US" sz="3200" dirty="0">
                <a:solidFill>
                  <a:schemeClr val="bg1"/>
                </a:solidFill>
              </a:rPr>
              <a:t>The Holy Spirit becomes the guarantee of our spiritual inheritance.  Our salvation is assured and secured in Christ, sealed by the Holy Spirit’s promise until the day of redemption. (See Ephesians 1:13-14)</a:t>
            </a:r>
          </a:p>
          <a:p>
            <a:endParaRPr lang="en-US" sz="3200" dirty="0">
              <a:solidFill>
                <a:schemeClr val="bg1"/>
              </a:solidFill>
            </a:endParaRPr>
          </a:p>
          <a:p>
            <a:pPr marL="457200" indent="-457200">
              <a:buFont typeface="Arial" panose="020B0604020202020204" pitchFamily="34" charset="0"/>
              <a:buChar char="•"/>
            </a:pPr>
            <a:r>
              <a:rPr lang="en-US" sz="3200" dirty="0">
                <a:solidFill>
                  <a:schemeClr val="bg1"/>
                </a:solidFill>
              </a:rPr>
              <a:t>The Holy Spirit sealing signifies security – Ephesians 1:13-14; 4:20</a:t>
            </a:r>
          </a:p>
          <a:p>
            <a:pPr marL="457200" indent="-457200">
              <a:buFont typeface="Arial" panose="020B0604020202020204" pitchFamily="34" charset="0"/>
              <a:buChar char="•"/>
            </a:pPr>
            <a:r>
              <a:rPr lang="en-US" sz="3200" dirty="0">
                <a:solidFill>
                  <a:schemeClr val="bg1"/>
                </a:solidFill>
              </a:rPr>
              <a:t>The Holy Spirit sealing signifies ownership – 1 Corinthians 1:22; 2 Timothy 2:19</a:t>
            </a:r>
            <a:r>
              <a:rPr lang="en-US" sz="3200" dirty="0">
                <a:solidFill>
                  <a:schemeClr val="bg1"/>
                </a:solidFill>
                <a:effectLst/>
              </a:rPr>
              <a:t> </a:t>
            </a:r>
          </a:p>
          <a:p>
            <a:pPr marL="457200" indent="-457200">
              <a:buFont typeface="Arial" panose="020B0604020202020204" pitchFamily="34" charset="0"/>
              <a:buChar char="•"/>
            </a:pPr>
            <a:r>
              <a:rPr lang="en-US" sz="3200" dirty="0">
                <a:solidFill>
                  <a:schemeClr val="bg1"/>
                </a:solidFill>
              </a:rPr>
              <a:t>The Holy Spirit’s sealing occurs the moment of salvation 		 Eph. 1:13</a:t>
            </a:r>
          </a:p>
          <a:p>
            <a:r>
              <a:rPr lang="en-US" altLang="en-US" sz="3200" dirty="0">
                <a:solidFill>
                  <a:schemeClr val="bg1"/>
                </a:solidFill>
              </a:rPr>
              <a:t>	</a:t>
            </a:r>
            <a:r>
              <a:rPr lang="en-US" altLang="en-US" sz="3200" dirty="0">
                <a:ea typeface="Calibri" panose="020F0502020204030204" pitchFamily="34" charset="0"/>
                <a:cs typeface="Times New Roman" panose="02020603050405020304" pitchFamily="18" charset="0"/>
              </a:rPr>
              <a:t>Why is the sealing of the Holy Spirit so important?</a:t>
            </a:r>
            <a:endParaRPr kumimoji="0" lang="en-US" altLang="en-US" sz="3200" b="0" i="0" u="none" strike="noStrike" cap="none" normalizeH="0" baseline="0" dirty="0">
              <a:ln>
                <a:noFill/>
              </a:ln>
              <a:effectLst/>
            </a:endParaRPr>
          </a:p>
          <a:p>
            <a:endParaRPr lang="en-US" dirty="0"/>
          </a:p>
        </p:txBody>
      </p:sp>
      <p:pic>
        <p:nvPicPr>
          <p:cNvPr id="6" name="Graphic 8" descr="Question Mark">
            <a:extLst>
              <a:ext uri="{FF2B5EF4-FFF2-40B4-BE49-F238E27FC236}">
                <a16:creationId xmlns:a16="http://schemas.microsoft.com/office/drawing/2014/main" id="{8B8D31B5-77A6-C64A-8393-3F77E949C4AC}"/>
              </a:ext>
            </a:extLst>
          </p:cNvPr>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0894" y="5705792"/>
            <a:ext cx="581746" cy="381000"/>
          </a:xfrm>
          <a:prstGeom prst="rect">
            <a:avLst/>
          </a:prstGeom>
        </p:spPr>
      </p:pic>
      <p:sp>
        <p:nvSpPr>
          <p:cNvPr id="5" name="Rectangle 7">
            <a:extLst>
              <a:ext uri="{FF2B5EF4-FFF2-40B4-BE49-F238E27FC236}">
                <a16:creationId xmlns:a16="http://schemas.microsoft.com/office/drawing/2014/main" id="{C498697F-5CA7-304E-BD36-8A3566AED1FA}"/>
              </a:ext>
            </a:extLst>
          </p:cNvPr>
          <p:cNvSpPr>
            <a:spLocks noChangeArrowheads="1"/>
          </p:cNvSpPr>
          <p:nvPr/>
        </p:nvSpPr>
        <p:spPr bwMode="auto">
          <a:xfrm>
            <a:off x="214312" y="1639744"/>
            <a:ext cx="18615881"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8">
            <a:extLst>
              <a:ext uri="{FF2B5EF4-FFF2-40B4-BE49-F238E27FC236}">
                <a16:creationId xmlns:a16="http://schemas.microsoft.com/office/drawing/2014/main" id="{20683C73-5D6A-A644-83B3-5EB542CAA61F}"/>
              </a:ext>
            </a:extLst>
          </p:cNvPr>
          <p:cNvSpPr>
            <a:spLocks noChangeArrowheads="1"/>
          </p:cNvSpPr>
          <p:nvPr/>
        </p:nvSpPr>
        <p:spPr bwMode="auto">
          <a:xfrm>
            <a:off x="214312" y="1868344"/>
            <a:ext cx="18615881"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53485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1A9D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886976-3583-494B-824D-92B29AA29CCF}"/>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3200" b="1" u="sng" dirty="0">
                <a:solidFill>
                  <a:schemeClr val="bg1">
                    <a:lumMod val="95000"/>
                  </a:schemeClr>
                </a:solidFill>
              </a:rPr>
              <a:t>Reminder:</a:t>
            </a:r>
            <a:r>
              <a:rPr lang="en-US" sz="3200" b="1" dirty="0">
                <a:solidFill>
                  <a:schemeClr val="bg1">
                    <a:lumMod val="95000"/>
                  </a:schemeClr>
                </a:solidFill>
              </a:rPr>
              <a:t>  </a:t>
            </a:r>
            <a:r>
              <a:rPr lang="en-US" sz="3200" dirty="0">
                <a:solidFill>
                  <a:schemeClr val="bg1">
                    <a:lumMod val="95000"/>
                  </a:schemeClr>
                </a:solidFill>
              </a:rPr>
              <a:t>People who are filled with the Holy Spirit do not receive more of Him; He has more of us.</a:t>
            </a:r>
          </a:p>
        </p:txBody>
      </p:sp>
      <p:sp>
        <p:nvSpPr>
          <p:cNvPr id="73"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218" name="Picture 2" descr="15+ Flyer Background Templates | Free &amp; Premium Templates">
            <a:extLst>
              <a:ext uri="{FF2B5EF4-FFF2-40B4-BE49-F238E27FC236}">
                <a16:creationId xmlns:a16="http://schemas.microsoft.com/office/drawing/2014/main" id="{80DE448E-872F-944A-A35E-73C9DE13B471}"/>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254" r="1525" b="2"/>
          <a:stretch/>
        </p:blipFill>
        <p:spPr bwMode="auto">
          <a:xfrm>
            <a:off x="490244" y="942538"/>
            <a:ext cx="8129016" cy="4808332"/>
          </a:xfrm>
          <a:prstGeom prst="rect">
            <a:avLst/>
          </a:prstGeom>
          <a:noFill/>
          <a:effectLst/>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6CD5047-AC77-044B-AB78-4D0DA092FC2A}"/>
              </a:ext>
            </a:extLst>
          </p:cNvPr>
          <p:cNvSpPr txBox="1"/>
          <p:nvPr/>
        </p:nvSpPr>
        <p:spPr>
          <a:xfrm>
            <a:off x="628414" y="1576989"/>
            <a:ext cx="7858896" cy="3539430"/>
          </a:xfrm>
          <a:prstGeom prst="rect">
            <a:avLst/>
          </a:prstGeom>
          <a:noFill/>
        </p:spPr>
        <p:txBody>
          <a:bodyPr wrap="square" rtlCol="0">
            <a:spAutoFit/>
          </a:bodyPr>
          <a:lstStyle/>
          <a:p>
            <a:r>
              <a:rPr lang="en-US" sz="3200" dirty="0">
                <a:solidFill>
                  <a:schemeClr val="bg1"/>
                </a:solidFill>
              </a:rPr>
              <a:t># 6 – </a:t>
            </a:r>
            <a:r>
              <a:rPr lang="en-US" sz="3200" b="1" dirty="0">
                <a:solidFill>
                  <a:schemeClr val="bg1"/>
                </a:solidFill>
              </a:rPr>
              <a:t>FILLING: </a:t>
            </a:r>
            <a:r>
              <a:rPr lang="en-US" sz="3200" dirty="0">
                <a:solidFill>
                  <a:schemeClr val="bg1"/>
                </a:solidFill>
              </a:rPr>
              <a:t>The filling of the Holy Spirit means to be under His control. This is essential for the maturity and service of a believer that he/she would yield themselves daily to the control of the Holy Spirit.  (See 1 Corinthians 3:1-3; Acts 4:31; Ephesians 5:18) See outline notes.</a:t>
            </a:r>
          </a:p>
        </p:txBody>
      </p:sp>
    </p:spTree>
    <p:extLst>
      <p:ext uri="{BB962C8B-B14F-4D97-AF65-F5344CB8AC3E}">
        <p14:creationId xmlns:p14="http://schemas.microsoft.com/office/powerpoint/2010/main" val="3674613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Freeform: Shape 70">
            <a:extLst>
              <a:ext uri="{FF2B5EF4-FFF2-40B4-BE49-F238E27FC236}">
                <a16:creationId xmlns:a16="http://schemas.microsoft.com/office/drawing/2014/main" id="{B670DBD5-770C-4383-9F54-5B86E86BD5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10277" y="0"/>
            <a:ext cx="9771446" cy="6858000"/>
          </a:xfrm>
          <a:custGeom>
            <a:avLst/>
            <a:gdLst>
              <a:gd name="connsiteX0" fmla="*/ 1422188 w 9771446"/>
              <a:gd name="connsiteY0" fmla="*/ 0 h 6858000"/>
              <a:gd name="connsiteX1" fmla="*/ 8349258 w 9771446"/>
              <a:gd name="connsiteY1" fmla="*/ 0 h 6858000"/>
              <a:gd name="connsiteX2" fmla="*/ 8502224 w 9771446"/>
              <a:gd name="connsiteY2" fmla="*/ 159673 h 6858000"/>
              <a:gd name="connsiteX3" fmla="*/ 9771446 w 9771446"/>
              <a:gd name="connsiteY3" fmla="*/ 3429001 h 6858000"/>
              <a:gd name="connsiteX4" fmla="*/ 8502224 w 9771446"/>
              <a:gd name="connsiteY4" fmla="*/ 6698330 h 6858000"/>
              <a:gd name="connsiteX5" fmla="*/ 8349260 w 9771446"/>
              <a:gd name="connsiteY5" fmla="*/ 6858000 h 6858000"/>
              <a:gd name="connsiteX6" fmla="*/ 1422186 w 9771446"/>
              <a:gd name="connsiteY6" fmla="*/ 6858000 h 6858000"/>
              <a:gd name="connsiteX7" fmla="*/ 1269223 w 9771446"/>
              <a:gd name="connsiteY7" fmla="*/ 6698330 h 6858000"/>
              <a:gd name="connsiteX8" fmla="*/ 0 w 9771446"/>
              <a:gd name="connsiteY8" fmla="*/ 3429001 h 6858000"/>
              <a:gd name="connsiteX9" fmla="*/ 1269223 w 9771446"/>
              <a:gd name="connsiteY9" fmla="*/ 15967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71446" h="6858000">
                <a:moveTo>
                  <a:pt x="1422188" y="0"/>
                </a:moveTo>
                <a:lnTo>
                  <a:pt x="8349258" y="0"/>
                </a:lnTo>
                <a:lnTo>
                  <a:pt x="8502224" y="159673"/>
                </a:lnTo>
                <a:cubicBezTo>
                  <a:pt x="9290813" y="1023162"/>
                  <a:pt x="9771446" y="2170221"/>
                  <a:pt x="9771446" y="3429001"/>
                </a:cubicBezTo>
                <a:cubicBezTo>
                  <a:pt x="9771446" y="4687781"/>
                  <a:pt x="9290813" y="5834840"/>
                  <a:pt x="8502224" y="6698330"/>
                </a:cubicBezTo>
                <a:lnTo>
                  <a:pt x="8349260" y="6858000"/>
                </a:lnTo>
                <a:lnTo>
                  <a:pt x="1422186" y="6858000"/>
                </a:lnTo>
                <a:lnTo>
                  <a:pt x="1269223" y="6698330"/>
                </a:lnTo>
                <a:cubicBezTo>
                  <a:pt x="480633" y="5834840"/>
                  <a:pt x="0" y="4687781"/>
                  <a:pt x="0" y="3429001"/>
                </a:cubicBezTo>
                <a:cubicBezTo>
                  <a:pt x="0" y="2170221"/>
                  <a:pt x="480633" y="1023162"/>
                  <a:pt x="1269223" y="159673"/>
                </a:cubicBez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42" name="Picture 2" descr="15+ Flyer Background Templates | Free &amp; Premium Templates">
            <a:extLst>
              <a:ext uri="{FF2B5EF4-FFF2-40B4-BE49-F238E27FC236}">
                <a16:creationId xmlns:a16="http://schemas.microsoft.com/office/drawing/2014/main" id="{333477CB-C5F8-2E4E-B419-DF329E20A4F6}"/>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4801" r="6071" b="1"/>
          <a:stretch/>
        </p:blipFill>
        <p:spPr bwMode="auto">
          <a:xfrm>
            <a:off x="1349386" y="0"/>
            <a:ext cx="9270806" cy="6857990"/>
          </a:xfrm>
          <a:custGeom>
            <a:avLst/>
            <a:gdLst/>
            <a:ahLst/>
            <a:cxnLst/>
            <a:rect l="l" t="t" r="r" b="b"/>
            <a:pathLst>
              <a:path w="9270806" h="6858000">
                <a:moveTo>
                  <a:pt x="1503712" y="0"/>
                </a:moveTo>
                <a:lnTo>
                  <a:pt x="7767094" y="0"/>
                </a:lnTo>
                <a:lnTo>
                  <a:pt x="7913128" y="139721"/>
                </a:lnTo>
                <a:cubicBezTo>
                  <a:pt x="8751971" y="981521"/>
                  <a:pt x="9270806" y="2144457"/>
                  <a:pt x="9270806" y="3429000"/>
                </a:cubicBezTo>
                <a:cubicBezTo>
                  <a:pt x="9270806" y="4713544"/>
                  <a:pt x="8751971" y="5876479"/>
                  <a:pt x="7913128" y="6718279"/>
                </a:cubicBezTo>
                <a:lnTo>
                  <a:pt x="7767094" y="6858000"/>
                </a:lnTo>
                <a:lnTo>
                  <a:pt x="1503712" y="6858000"/>
                </a:lnTo>
                <a:lnTo>
                  <a:pt x="1357679" y="6718279"/>
                </a:lnTo>
                <a:cubicBezTo>
                  <a:pt x="518835" y="5876479"/>
                  <a:pt x="0" y="4713544"/>
                  <a:pt x="0" y="3429000"/>
                </a:cubicBezTo>
                <a:cubicBezTo>
                  <a:pt x="0" y="2144457"/>
                  <a:pt x="518835" y="981521"/>
                  <a:pt x="1357679" y="139721"/>
                </a:cubicBezTo>
                <a:close/>
              </a:path>
            </a:pathLst>
          </a:cu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CEAB440-12C6-B143-B4D5-5C90BAC30BDA}"/>
              </a:ext>
            </a:extLst>
          </p:cNvPr>
          <p:cNvSpPr txBox="1"/>
          <p:nvPr/>
        </p:nvSpPr>
        <p:spPr>
          <a:xfrm>
            <a:off x="1777313" y="517793"/>
            <a:ext cx="8414951" cy="6340197"/>
          </a:xfrm>
          <a:prstGeom prst="rect">
            <a:avLst/>
          </a:prstGeom>
          <a:noFill/>
        </p:spPr>
        <p:txBody>
          <a:bodyPr wrap="square" rtlCol="0">
            <a:spAutoFit/>
          </a:bodyPr>
          <a:lstStyle/>
          <a:p>
            <a:pPr algn="ctr"/>
            <a:r>
              <a:rPr lang="en-US" sz="3600" b="1" dirty="0">
                <a:solidFill>
                  <a:schemeClr val="bg1"/>
                </a:solidFill>
              </a:rPr>
              <a:t>The Holy Spirit is at work in</a:t>
            </a:r>
          </a:p>
          <a:p>
            <a:pPr algn="ctr"/>
            <a:r>
              <a:rPr lang="en-US" sz="3600" b="1" dirty="0">
                <a:solidFill>
                  <a:schemeClr val="bg1"/>
                </a:solidFill>
              </a:rPr>
              <a:t>the local church as He. . .</a:t>
            </a:r>
          </a:p>
          <a:p>
            <a:pPr marL="457200" indent="-457200">
              <a:buFont typeface="Arial" panose="020B0604020202020204" pitchFamily="34" charset="0"/>
              <a:buChar char="•"/>
            </a:pPr>
            <a:r>
              <a:rPr lang="en-US" sz="2800" dirty="0">
                <a:solidFill>
                  <a:schemeClr val="bg1"/>
                </a:solidFill>
              </a:rPr>
              <a:t>Inspires worship and order within the local body (1 Corinthians 14:40)</a:t>
            </a:r>
          </a:p>
          <a:p>
            <a:pPr marL="457200" indent="-457200">
              <a:buFont typeface="Arial" panose="020B0604020202020204" pitchFamily="34" charset="0"/>
              <a:buChar char="•"/>
            </a:pPr>
            <a:r>
              <a:rPr lang="en-US" sz="2800" dirty="0">
                <a:solidFill>
                  <a:schemeClr val="bg1"/>
                </a:solidFill>
              </a:rPr>
              <a:t>Directs and empowers its mission work (Acts 1:8; 13:2-4; 16:6-10)</a:t>
            </a:r>
            <a:r>
              <a:rPr lang="en-US" sz="2800" dirty="0">
                <a:solidFill>
                  <a:schemeClr val="bg1"/>
                </a:solidFill>
                <a:effectLst/>
              </a:rPr>
              <a:t> </a:t>
            </a:r>
            <a:endParaRPr lang="en-US" sz="2800" dirty="0">
              <a:solidFill>
                <a:schemeClr val="bg1"/>
              </a:solidFill>
            </a:endParaRPr>
          </a:p>
          <a:p>
            <a:pPr marL="457200" indent="-457200">
              <a:buFont typeface="Arial" panose="020B0604020202020204" pitchFamily="34" charset="0"/>
              <a:buChar char="•"/>
            </a:pPr>
            <a:r>
              <a:rPr lang="en-US" sz="2800" dirty="0">
                <a:solidFill>
                  <a:schemeClr val="bg1"/>
                </a:solidFill>
              </a:rPr>
              <a:t>Appoints and raises up leadership (Acts 20:28; 1 Corinthians 2:4)</a:t>
            </a:r>
          </a:p>
          <a:p>
            <a:pPr marL="457200" indent="-457200">
              <a:buFont typeface="Arial" panose="020B0604020202020204" pitchFamily="34" charset="0"/>
              <a:buChar char="•"/>
            </a:pPr>
            <a:r>
              <a:rPr lang="en-US" sz="2800" dirty="0">
                <a:solidFill>
                  <a:schemeClr val="bg1"/>
                </a:solidFill>
              </a:rPr>
              <a:t>Cautions its members (1 Timothy 4:1)</a:t>
            </a:r>
          </a:p>
          <a:p>
            <a:pPr marL="457200" indent="-457200">
              <a:buFont typeface="Arial" panose="020B0604020202020204" pitchFamily="34" charset="0"/>
              <a:buChar char="•"/>
            </a:pPr>
            <a:r>
              <a:rPr lang="en-US" sz="2800" dirty="0">
                <a:solidFill>
                  <a:schemeClr val="bg1"/>
                </a:solidFill>
              </a:rPr>
              <a:t>Guides leaders’ decisions (Acts 15:28)</a:t>
            </a:r>
          </a:p>
          <a:p>
            <a:pPr marL="457200" indent="-457200">
              <a:buFont typeface="Arial" panose="020B0604020202020204" pitchFamily="34" charset="0"/>
              <a:buChar char="•"/>
            </a:pPr>
            <a:r>
              <a:rPr lang="en-US" sz="2800" dirty="0">
                <a:solidFill>
                  <a:schemeClr val="bg1"/>
                </a:solidFill>
              </a:rPr>
              <a:t>Helps assist us in prayer according to God’s will (Romans 8:26-27)</a:t>
            </a:r>
          </a:p>
          <a:p>
            <a:endParaRPr lang="en-US" dirty="0"/>
          </a:p>
          <a:p>
            <a:endParaRPr lang="en-US" sz="3600" dirty="0"/>
          </a:p>
        </p:txBody>
      </p:sp>
    </p:spTree>
    <p:extLst>
      <p:ext uri="{BB962C8B-B14F-4D97-AF65-F5344CB8AC3E}">
        <p14:creationId xmlns:p14="http://schemas.microsoft.com/office/powerpoint/2010/main" val="29561945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749</Words>
  <Application>Microsoft Office PowerPoint</Application>
  <PresentationFormat>Widescreen</PresentationFormat>
  <Paragraphs>48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This session is longer than the others.  You may want to consider dividing it up into two sessions if you desire. </vt:lpstr>
      <vt:lpstr>The Holy Spirit is central in the sanctification process of a believer in the church age. </vt:lpstr>
      <vt:lpstr>Group Discussion</vt:lpstr>
      <vt:lpstr>Six primary areas of involvement which the Holy Spirit accomplishes in the life of the believer. </vt:lpstr>
      <vt:lpstr>Group Discussion</vt:lpstr>
      <vt:lpstr>PowerPoint Presentation</vt:lpstr>
      <vt:lpstr>PowerPoint Presentation</vt:lpstr>
      <vt:lpstr>Reminder:  People who are filled with the Holy Spirit do not receive more of Him; He has more of us.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session is longer than the others.  You may want to consider dividing it up into two sessions if you desire.</dc:title>
  <dc:creator>Craig Peters</dc:creator>
  <cp:lastModifiedBy>Brenda Gates</cp:lastModifiedBy>
  <cp:revision>8</cp:revision>
  <dcterms:created xsi:type="dcterms:W3CDTF">2020-09-23T20:44:25Z</dcterms:created>
  <dcterms:modified xsi:type="dcterms:W3CDTF">2020-10-01T02:21:29Z</dcterms:modified>
</cp:coreProperties>
</file>