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54"/>
  </p:normalViewPr>
  <p:slideViewPr>
    <p:cSldViewPr snapToGrid="0" snapToObjects="1">
      <p:cViewPr varScale="1">
        <p:scale>
          <a:sx n="82" d="100"/>
          <a:sy n="82"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Gates" userId="0c3ac24538c03aad" providerId="LiveId" clId="{5823B167-7A89-4551-9FBA-353B1AAC763F}"/>
    <pc:docChg chg="modSld">
      <pc:chgData name="Brenda Gates" userId="0c3ac24538c03aad" providerId="LiveId" clId="{5823B167-7A89-4551-9FBA-353B1AAC763F}" dt="2020-05-09T00:46:25.716" v="0" actId="1076"/>
      <pc:docMkLst>
        <pc:docMk/>
      </pc:docMkLst>
      <pc:sldChg chg="modSp mod">
        <pc:chgData name="Brenda Gates" userId="0c3ac24538c03aad" providerId="LiveId" clId="{5823B167-7A89-4551-9FBA-353B1AAC763F}" dt="2020-05-09T00:46:25.716" v="0" actId="1076"/>
        <pc:sldMkLst>
          <pc:docMk/>
          <pc:sldMk cId="158554825" sldId="257"/>
        </pc:sldMkLst>
        <pc:picChg chg="mod">
          <ac:chgData name="Brenda Gates" userId="0c3ac24538c03aad" providerId="LiveId" clId="{5823B167-7A89-4551-9FBA-353B1AAC763F}" dt="2020-05-09T00:46:25.716" v="0" actId="1076"/>
          <ac:picMkLst>
            <pc:docMk/>
            <pc:sldMk cId="158554825" sldId="257"/>
            <ac:picMk id="7" creationId="{2D22EA0D-8F56-FE43-BE5A-5C6028C4E8BD}"/>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4574-F8AE-5648-8CFC-18AAB63DE615}"/>
              </a:ext>
            </a:extLst>
          </p:cNvPr>
          <p:cNvSpPr>
            <a:spLocks noGrp="1"/>
          </p:cNvSpPr>
          <p:nvPr>
            <p:ph type="ctrTitle"/>
          </p:nvPr>
        </p:nvSpPr>
        <p:spPr>
          <a:xfrm>
            <a:off x="2334896" y="3402551"/>
            <a:ext cx="7197726" cy="2421464"/>
          </a:xfrm>
        </p:spPr>
        <p:txBody>
          <a:bodyPr>
            <a:normAutofit fontScale="90000"/>
          </a:bodyPr>
          <a:lstStyle/>
          <a:p>
            <a:pPr algn="ctr"/>
            <a:br>
              <a:rPr lang="en-US" dirty="0"/>
            </a:br>
            <a:br>
              <a:rPr lang="en-US" dirty="0"/>
            </a:br>
            <a:r>
              <a:rPr lang="en-US" sz="5300" b="1" dirty="0"/>
              <a:t>Doctrine of </a:t>
            </a:r>
            <a:br>
              <a:rPr lang="en-US" sz="5300" b="1" dirty="0"/>
            </a:br>
            <a:r>
              <a:rPr lang="en-US" sz="5300" b="1" dirty="0"/>
              <a:t>the Bible</a:t>
            </a:r>
          </a:p>
        </p:txBody>
      </p:sp>
      <p:sp>
        <p:nvSpPr>
          <p:cNvPr id="3" name="Subtitle 2">
            <a:extLst>
              <a:ext uri="{FF2B5EF4-FFF2-40B4-BE49-F238E27FC236}">
                <a16:creationId xmlns:a16="http://schemas.microsoft.com/office/drawing/2014/main" id="{6699E3DA-76CD-074F-AC1E-2BA9EBF02A2E}"/>
              </a:ext>
            </a:extLst>
          </p:cNvPr>
          <p:cNvSpPr>
            <a:spLocks noGrp="1"/>
          </p:cNvSpPr>
          <p:nvPr>
            <p:ph type="subTitle" idx="1"/>
          </p:nvPr>
        </p:nvSpPr>
        <p:spPr>
          <a:xfrm>
            <a:off x="4114800" y="5918850"/>
            <a:ext cx="3113904" cy="1405467"/>
          </a:xfrm>
        </p:spPr>
        <p:txBody>
          <a:bodyPr/>
          <a:lstStyle/>
          <a:p>
            <a:r>
              <a:rPr lang="en-US" dirty="0">
                <a:solidFill>
                  <a:schemeClr val="tx1"/>
                </a:solidFill>
              </a:rPr>
              <a:t>              Session 2</a:t>
            </a:r>
          </a:p>
        </p:txBody>
      </p:sp>
      <p:sp>
        <p:nvSpPr>
          <p:cNvPr id="4" name="Rectangle 2">
            <a:extLst>
              <a:ext uri="{FF2B5EF4-FFF2-40B4-BE49-F238E27FC236}">
                <a16:creationId xmlns:a16="http://schemas.microsoft.com/office/drawing/2014/main" id="{A09A3E0B-02D7-3B47-A9E9-BF2D27F29E4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1" descr="/var/folders/3y/t_w09lmn3wd2vkpw34n9874mgv9bh1/T/com.microsoft.Word/Content.MSO/5BBF31E9.tmp">
            <a:extLst>
              <a:ext uri="{FF2B5EF4-FFF2-40B4-BE49-F238E27FC236}">
                <a16:creationId xmlns:a16="http://schemas.microsoft.com/office/drawing/2014/main" id="{D904CD6A-1FF6-CB42-B96A-908F68B1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818" y="1656266"/>
            <a:ext cx="4667882" cy="26114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835056-B0C1-3D43-B54E-ACD64AAC7920}"/>
              </a:ext>
            </a:extLst>
          </p:cNvPr>
          <p:cNvPicPr>
            <a:picLocks noChangeAspect="1"/>
          </p:cNvPicPr>
          <p:nvPr/>
        </p:nvPicPr>
        <p:blipFill>
          <a:blip r:embed="rId3"/>
          <a:stretch>
            <a:fillRect/>
          </a:stretch>
        </p:blipFill>
        <p:spPr>
          <a:xfrm>
            <a:off x="8267700" y="47929"/>
            <a:ext cx="3924300" cy="2323387"/>
          </a:xfrm>
          <a:prstGeom prst="rect">
            <a:avLst/>
          </a:prstGeom>
        </p:spPr>
      </p:pic>
      <p:pic>
        <p:nvPicPr>
          <p:cNvPr id="7" name="Picture 6">
            <a:extLst>
              <a:ext uri="{FF2B5EF4-FFF2-40B4-BE49-F238E27FC236}">
                <a16:creationId xmlns:a16="http://schemas.microsoft.com/office/drawing/2014/main" id="{2D22EA0D-8F56-FE43-BE5A-5C6028C4E8BD}"/>
              </a:ext>
            </a:extLst>
          </p:cNvPr>
          <p:cNvPicPr>
            <a:picLocks noChangeAspect="1"/>
          </p:cNvPicPr>
          <p:nvPr/>
        </p:nvPicPr>
        <p:blipFill>
          <a:blip r:embed="rId4"/>
          <a:stretch>
            <a:fillRect/>
          </a:stretch>
        </p:blipFill>
        <p:spPr>
          <a:xfrm>
            <a:off x="-2123" y="47929"/>
            <a:ext cx="3599818" cy="2391120"/>
          </a:xfrm>
          <a:prstGeom prst="rect">
            <a:avLst/>
          </a:prstGeom>
        </p:spPr>
      </p:pic>
      <p:pic>
        <p:nvPicPr>
          <p:cNvPr id="8" name="Picture 7">
            <a:extLst>
              <a:ext uri="{FF2B5EF4-FFF2-40B4-BE49-F238E27FC236}">
                <a16:creationId xmlns:a16="http://schemas.microsoft.com/office/drawing/2014/main" id="{E43A0398-7FC2-AE4A-9910-3D1C2238DFD1}"/>
              </a:ext>
            </a:extLst>
          </p:cNvPr>
          <p:cNvPicPr>
            <a:picLocks noChangeAspect="1"/>
          </p:cNvPicPr>
          <p:nvPr/>
        </p:nvPicPr>
        <p:blipFill>
          <a:blip r:embed="rId5"/>
          <a:stretch>
            <a:fillRect/>
          </a:stretch>
        </p:blipFill>
        <p:spPr>
          <a:xfrm>
            <a:off x="8267700" y="4267718"/>
            <a:ext cx="3924300" cy="2265406"/>
          </a:xfrm>
          <a:prstGeom prst="rect">
            <a:avLst/>
          </a:prstGeom>
        </p:spPr>
      </p:pic>
      <p:pic>
        <p:nvPicPr>
          <p:cNvPr id="9" name="Picture 8">
            <a:extLst>
              <a:ext uri="{FF2B5EF4-FFF2-40B4-BE49-F238E27FC236}">
                <a16:creationId xmlns:a16="http://schemas.microsoft.com/office/drawing/2014/main" id="{01F3D804-4445-744E-8B38-35F47DD31C20}"/>
              </a:ext>
            </a:extLst>
          </p:cNvPr>
          <p:cNvPicPr>
            <a:picLocks noChangeAspect="1"/>
          </p:cNvPicPr>
          <p:nvPr/>
        </p:nvPicPr>
        <p:blipFill>
          <a:blip r:embed="rId6"/>
          <a:stretch>
            <a:fillRect/>
          </a:stretch>
        </p:blipFill>
        <p:spPr>
          <a:xfrm>
            <a:off x="682907" y="3307716"/>
            <a:ext cx="2914788" cy="3550284"/>
          </a:xfrm>
          <a:prstGeom prst="rect">
            <a:avLst/>
          </a:prstGeom>
        </p:spPr>
      </p:pic>
    </p:spTree>
    <p:extLst>
      <p:ext uri="{BB962C8B-B14F-4D97-AF65-F5344CB8AC3E}">
        <p14:creationId xmlns:p14="http://schemas.microsoft.com/office/powerpoint/2010/main" val="15855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D8B9-00AA-2F48-8516-050A46EB86C7}"/>
              </a:ext>
            </a:extLst>
          </p:cNvPr>
          <p:cNvSpPr>
            <a:spLocks noGrp="1"/>
          </p:cNvSpPr>
          <p:nvPr>
            <p:ph type="title"/>
          </p:nvPr>
        </p:nvSpPr>
        <p:spPr>
          <a:xfrm>
            <a:off x="1141412" y="0"/>
            <a:ext cx="9905998" cy="1478570"/>
          </a:xfrm>
        </p:spPr>
        <p:txBody>
          <a:bodyPr/>
          <a:lstStyle/>
          <a:p>
            <a:r>
              <a:rPr lang="en-US" dirty="0">
                <a:solidFill>
                  <a:schemeClr val="bg1"/>
                </a:solidFill>
                <a:latin typeface="Calibri" panose="020F0502020204030204" pitchFamily="34" charset="0"/>
                <a:cs typeface="Calibri" panose="020F0502020204030204" pitchFamily="34" charset="0"/>
              </a:rPr>
              <a:t>The Pastor must devote himself to the. . . </a:t>
            </a:r>
          </a:p>
        </p:txBody>
      </p:sp>
      <p:sp>
        <p:nvSpPr>
          <p:cNvPr id="3" name="Content Placeholder 2">
            <a:extLst>
              <a:ext uri="{FF2B5EF4-FFF2-40B4-BE49-F238E27FC236}">
                <a16:creationId xmlns:a16="http://schemas.microsoft.com/office/drawing/2014/main" id="{D08B7051-5188-1949-8FB4-56BC40AAEF8C}"/>
              </a:ext>
            </a:extLst>
          </p:cNvPr>
          <p:cNvSpPr>
            <a:spLocks noGrp="1"/>
          </p:cNvSpPr>
          <p:nvPr>
            <p:ph idx="1"/>
          </p:nvPr>
        </p:nvSpPr>
        <p:spPr>
          <a:xfrm>
            <a:off x="1141411" y="1157288"/>
            <a:ext cx="9905999" cy="5072061"/>
          </a:xfrm>
        </p:spPr>
        <p:txBody>
          <a:bodyPr>
            <a:normAutofit/>
          </a:bodyPr>
          <a:lstStyle/>
          <a:p>
            <a:pPr marL="0" indent="0">
              <a:buNone/>
            </a:pPr>
            <a:r>
              <a:rPr lang="en-US" dirty="0">
                <a:solidFill>
                  <a:schemeClr val="bg1"/>
                </a:solidFill>
              </a:rPr>
              <a:t>	</a:t>
            </a:r>
            <a:r>
              <a:rPr lang="en-US" sz="2800" u="sng" dirty="0">
                <a:solidFill>
                  <a:schemeClr val="bg1"/>
                </a:solidFill>
                <a:latin typeface="Calibri" panose="020F0502020204030204" pitchFamily="34" charset="0"/>
                <a:cs typeface="Calibri" panose="020F0502020204030204" pitchFamily="34" charset="0"/>
              </a:rPr>
              <a:t>Studying</a:t>
            </a:r>
            <a:r>
              <a:rPr lang="en-US" sz="2800" dirty="0">
                <a:solidFill>
                  <a:schemeClr val="bg1"/>
                </a:solidFill>
                <a:latin typeface="Calibri" panose="020F0502020204030204" pitchFamily="34" charset="0"/>
                <a:cs typeface="Calibri" panose="020F0502020204030204" pitchFamily="34" charset="0"/>
              </a:rPr>
              <a:t> of the Scriptures (Ezra 7:6,11)</a:t>
            </a:r>
          </a:p>
          <a:p>
            <a:pPr lvl="3"/>
            <a:r>
              <a:rPr lang="en-US" sz="2400" dirty="0">
                <a:solidFill>
                  <a:schemeClr val="bg1"/>
                </a:solidFill>
                <a:latin typeface="Calibri" panose="020F0502020204030204" pitchFamily="34" charset="0"/>
                <a:cs typeface="Calibri" panose="020F0502020204030204" pitchFamily="34" charset="0"/>
              </a:rPr>
              <a:t>Carefully</a:t>
            </a:r>
          </a:p>
          <a:p>
            <a:pPr lvl="3"/>
            <a:r>
              <a:rPr lang="en-US" sz="2400" dirty="0">
                <a:solidFill>
                  <a:schemeClr val="bg1"/>
                </a:solidFill>
                <a:latin typeface="Calibri" panose="020F0502020204030204" pitchFamily="34" charset="0"/>
                <a:cs typeface="Calibri" panose="020F0502020204030204" pitchFamily="34" charset="0"/>
              </a:rPr>
              <a:t>Diligently</a:t>
            </a:r>
            <a:r>
              <a:rPr lang="en-US" dirty="0">
                <a:solidFill>
                  <a:schemeClr val="bg1"/>
                </a:solidFill>
                <a:latin typeface="Calibri" panose="020F0502020204030204" pitchFamily="34" charset="0"/>
                <a:cs typeface="Calibri" panose="020F0502020204030204" pitchFamily="34" charset="0"/>
              </a:rPr>
              <a:t>	</a:t>
            </a:r>
          </a:p>
          <a:p>
            <a:pPr marL="457200" lvl="1" indent="0">
              <a:buNone/>
            </a:pPr>
            <a:r>
              <a:rPr lang="en-US" dirty="0">
                <a:solidFill>
                  <a:schemeClr val="bg1"/>
                </a:solidFill>
                <a:latin typeface="Calibri" panose="020F0502020204030204" pitchFamily="34" charset="0"/>
                <a:cs typeface="Calibri" panose="020F0502020204030204" pitchFamily="34" charset="0"/>
              </a:rPr>
              <a:t>		</a:t>
            </a:r>
            <a:r>
              <a:rPr lang="en-US" sz="2800" u="sng" dirty="0">
                <a:solidFill>
                  <a:schemeClr val="bg1"/>
                </a:solidFill>
                <a:latin typeface="Calibri" panose="020F0502020204030204" pitchFamily="34" charset="0"/>
                <a:cs typeface="Calibri" panose="020F0502020204030204" pitchFamily="34" charset="0"/>
              </a:rPr>
              <a:t>Obeying</a:t>
            </a:r>
            <a:r>
              <a:rPr lang="en-US" sz="2800" dirty="0">
                <a:solidFill>
                  <a:schemeClr val="bg1"/>
                </a:solidFill>
                <a:latin typeface="Calibri" panose="020F0502020204030204" pitchFamily="34" charset="0"/>
                <a:cs typeface="Calibri" panose="020F0502020204030204" pitchFamily="34" charset="0"/>
              </a:rPr>
              <a:t> of the Scriptures (John 14:23)</a:t>
            </a:r>
          </a:p>
          <a:p>
            <a:pPr lvl="5"/>
            <a:r>
              <a:rPr lang="en-US" sz="2400" dirty="0">
                <a:solidFill>
                  <a:schemeClr val="bg1"/>
                </a:solidFill>
                <a:latin typeface="Calibri" panose="020F0502020204030204" pitchFamily="34" charset="0"/>
                <a:cs typeface="Calibri" panose="020F0502020204030204" pitchFamily="34" charset="0"/>
              </a:rPr>
              <a:t>Applying</a:t>
            </a:r>
          </a:p>
          <a:p>
            <a:pPr lvl="5"/>
            <a:r>
              <a:rPr lang="en-US" sz="2400" dirty="0">
                <a:solidFill>
                  <a:schemeClr val="bg1"/>
                </a:solidFill>
                <a:latin typeface="Calibri" panose="020F0502020204030204" pitchFamily="34" charset="0"/>
                <a:cs typeface="Calibri" panose="020F0502020204030204" pitchFamily="34" charset="0"/>
              </a:rPr>
              <a:t>Practicing</a:t>
            </a:r>
          </a:p>
          <a:p>
            <a:pPr marL="1371600" lvl="3" indent="0">
              <a:buNone/>
            </a:pPr>
            <a:r>
              <a:rPr lang="en-US" dirty="0">
                <a:solidFill>
                  <a:schemeClr val="bg1"/>
                </a:solidFill>
                <a:latin typeface="Calibri" panose="020F0502020204030204" pitchFamily="34" charset="0"/>
                <a:cs typeface="Calibri" panose="020F0502020204030204" pitchFamily="34" charset="0"/>
              </a:rPr>
              <a:t>		</a:t>
            </a:r>
            <a:r>
              <a:rPr lang="en-US" sz="2800" u="sng" dirty="0">
                <a:solidFill>
                  <a:schemeClr val="bg1"/>
                </a:solidFill>
                <a:latin typeface="Calibri" panose="020F0502020204030204" pitchFamily="34" charset="0"/>
                <a:cs typeface="Calibri" panose="020F0502020204030204" pitchFamily="34" charset="0"/>
              </a:rPr>
              <a:t>Teaching</a:t>
            </a:r>
            <a:r>
              <a:rPr lang="en-US" sz="2800" dirty="0">
                <a:solidFill>
                  <a:schemeClr val="bg1"/>
                </a:solidFill>
                <a:latin typeface="Calibri" panose="020F0502020204030204" pitchFamily="34" charset="0"/>
                <a:cs typeface="Calibri" panose="020F0502020204030204" pitchFamily="34" charset="0"/>
              </a:rPr>
              <a:t> of the Scriptures (1 Timothy 4:13)</a:t>
            </a:r>
          </a:p>
          <a:p>
            <a:pPr lvl="7"/>
            <a:r>
              <a:rPr lang="en-US" sz="2400" dirty="0">
                <a:solidFill>
                  <a:schemeClr val="bg1"/>
                </a:solidFill>
                <a:latin typeface="Calibri" panose="020F0502020204030204" pitchFamily="34" charset="0"/>
                <a:cs typeface="Calibri" panose="020F0502020204030204" pitchFamily="34" charset="0"/>
              </a:rPr>
              <a:t>By Word</a:t>
            </a:r>
          </a:p>
          <a:p>
            <a:pPr lvl="7"/>
            <a:r>
              <a:rPr lang="en-US" sz="2400" dirty="0">
                <a:solidFill>
                  <a:schemeClr val="bg1"/>
                </a:solidFill>
                <a:latin typeface="Calibri" panose="020F0502020204030204" pitchFamily="34" charset="0"/>
                <a:cs typeface="Calibri" panose="020F0502020204030204" pitchFamily="34" charset="0"/>
              </a:rPr>
              <a:t>By Example</a:t>
            </a:r>
            <a:r>
              <a:rPr lang="en-US" sz="2400" dirty="0">
                <a:solidFill>
                  <a:schemeClr val="bg1"/>
                </a:solidFill>
              </a:rPr>
              <a:t>	</a:t>
            </a:r>
            <a:r>
              <a:rPr lang="en-US" dirty="0">
                <a:solidFill>
                  <a:schemeClr val="bg1"/>
                </a:solidFill>
              </a:rPr>
              <a:t>				</a:t>
            </a:r>
          </a:p>
        </p:txBody>
      </p:sp>
    </p:spTree>
    <p:extLst>
      <p:ext uri="{BB962C8B-B14F-4D97-AF65-F5344CB8AC3E}">
        <p14:creationId xmlns:p14="http://schemas.microsoft.com/office/powerpoint/2010/main" val="30148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643E-C6EF-624A-B80C-BD3147457A01}"/>
              </a:ext>
            </a:extLst>
          </p:cNvPr>
          <p:cNvSpPr>
            <a:spLocks noGrp="1"/>
          </p:cNvSpPr>
          <p:nvPr>
            <p:ph type="title"/>
          </p:nvPr>
        </p:nvSpPr>
        <p:spPr>
          <a:xfrm>
            <a:off x="1143001" y="175606"/>
            <a:ext cx="9905998" cy="1478570"/>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Application:</a:t>
            </a:r>
          </a:p>
        </p:txBody>
      </p:sp>
      <p:sp>
        <p:nvSpPr>
          <p:cNvPr id="3" name="Content Placeholder 2">
            <a:extLst>
              <a:ext uri="{FF2B5EF4-FFF2-40B4-BE49-F238E27FC236}">
                <a16:creationId xmlns:a16="http://schemas.microsoft.com/office/drawing/2014/main" id="{98006D4B-DE65-104F-8E30-508486E922B0}"/>
              </a:ext>
            </a:extLst>
          </p:cNvPr>
          <p:cNvSpPr>
            <a:spLocks noGrp="1"/>
          </p:cNvSpPr>
          <p:nvPr>
            <p:ph idx="1"/>
          </p:nvPr>
        </p:nvSpPr>
        <p:spPr>
          <a:xfrm>
            <a:off x="900113" y="1654176"/>
            <a:ext cx="6259121" cy="4503737"/>
          </a:xfrm>
        </p:spPr>
        <p:txBody>
          <a:bodyPr anchor="ctr">
            <a:normAutofit/>
          </a:bodyPr>
          <a:lstStyle/>
          <a:p>
            <a:r>
              <a:rPr lang="en-US" sz="3200" dirty="0">
                <a:solidFill>
                  <a:schemeClr val="bg1"/>
                </a:solidFill>
                <a:latin typeface="Calibri" panose="020F0502020204030204" pitchFamily="34" charset="0"/>
                <a:cs typeface="Calibri" panose="020F0502020204030204" pitchFamily="34" charset="0"/>
              </a:rPr>
              <a:t>How have you seen the Holy Spirit’s illumination at work when you are reading the Word of God?</a:t>
            </a:r>
            <a:endParaRPr lang="en-US" sz="1600" dirty="0">
              <a:solidFill>
                <a:schemeClr val="bg1"/>
              </a:solidFill>
              <a:latin typeface="Calibri" panose="020F0502020204030204" pitchFamily="34" charset="0"/>
              <a:cs typeface="Calibri" panose="020F0502020204030204" pitchFamily="34" charset="0"/>
            </a:endParaRPr>
          </a:p>
          <a:p>
            <a:pPr marL="0" indent="0">
              <a:buNone/>
            </a:pPr>
            <a:endParaRPr lang="en-US" sz="16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How will the doctrine of inspiration and illumination be beneficial for your church?</a:t>
            </a:r>
          </a:p>
          <a:p>
            <a:endParaRPr lang="en-US" dirty="0"/>
          </a:p>
        </p:txBody>
      </p:sp>
      <p:pic>
        <p:nvPicPr>
          <p:cNvPr id="4" name="Picture 3">
            <a:extLst>
              <a:ext uri="{FF2B5EF4-FFF2-40B4-BE49-F238E27FC236}">
                <a16:creationId xmlns:a16="http://schemas.microsoft.com/office/drawing/2014/main" id="{5E9B9A7F-0870-F341-B123-E98AD31FCABA}"/>
              </a:ext>
            </a:extLst>
          </p:cNvPr>
          <p:cNvPicPr>
            <a:picLocks noChangeAspect="1"/>
          </p:cNvPicPr>
          <p:nvPr/>
        </p:nvPicPr>
        <p:blipFill rotWithShape="1">
          <a:blip r:embed="rId3"/>
          <a:srcRect l="9881" r="12540" b="-2"/>
          <a:stretch/>
        </p:blipFill>
        <p:spPr>
          <a:xfrm>
            <a:off x="7516422" y="2156116"/>
            <a:ext cx="3888176" cy="254576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411609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106153-7990-4956-BD26-A04A030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BDEA11A5-20BA-4650-A324-47C0465FF5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66FCB64-0A37-46EB-8A9B-EC0C4C000A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14" name="Rectangle 5">
              <a:extLst>
                <a:ext uri="{FF2B5EF4-FFF2-40B4-BE49-F238E27FC236}">
                  <a16:creationId xmlns:a16="http://schemas.microsoft.com/office/drawing/2014/main" id="{8A162E18-5BEB-4E42-9B10-A1FDF6A0B8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7BB781C9-EC32-45FE-ACE7-C24F128C4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927C5647-36E8-4A20-86D4-47831D50CF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Rectangle 8">
              <a:extLst>
                <a:ext uri="{FF2B5EF4-FFF2-40B4-BE49-F238E27FC236}">
                  <a16:creationId xmlns:a16="http://schemas.microsoft.com/office/drawing/2014/main" id="{62F2AF20-CBBE-4249-B9E2-D6B30191CF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731C1229-F8A7-4B36-A52B-98A65EF869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609AC686-2DBB-4D82-866C-9FF222BDD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F899E6EB-BCDD-45D2-BF4B-9CA3A2798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BBD3AAC8-2330-4FAB-8E31-3D50AD954F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6B54F723-A70A-4865-A560-7850498A1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9B911CCD-C9A2-4DC8-A278-3C6FD76A7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D559B729-03FB-435D-89BF-AF57A801B3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6">
              <a:extLst>
                <a:ext uri="{FF2B5EF4-FFF2-40B4-BE49-F238E27FC236}">
                  <a16:creationId xmlns:a16="http://schemas.microsoft.com/office/drawing/2014/main" id="{D1C90213-0F60-4268-BE48-8221E61614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7">
              <a:extLst>
                <a:ext uri="{FF2B5EF4-FFF2-40B4-BE49-F238E27FC236}">
                  <a16:creationId xmlns:a16="http://schemas.microsoft.com/office/drawing/2014/main" id="{A7A6A293-A06F-48B8-865A-3F65287B8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8F6861B5-AAA4-4017-929E-1FD1CA106C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D776D07C-2081-4DD3-A464-40F3CA41A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BBC236D6-77E5-4B3C-92D7-D708B237DB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1">
              <a:extLst>
                <a:ext uri="{FF2B5EF4-FFF2-40B4-BE49-F238E27FC236}">
                  <a16:creationId xmlns:a16="http://schemas.microsoft.com/office/drawing/2014/main" id="{8064714E-7ADE-4BD9-8981-34C135762C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2">
              <a:extLst>
                <a:ext uri="{FF2B5EF4-FFF2-40B4-BE49-F238E27FC236}">
                  <a16:creationId xmlns:a16="http://schemas.microsoft.com/office/drawing/2014/main" id="{2FD1F23F-B1EE-46F5-B460-924E54A70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9699361A-3AFF-4826-B99C-0354EAB079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B272F7B1-7BE2-4FC9-BB91-207EFD9E65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CDE59C1F-AFD9-4DD5-B04A-9EB2AAED5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1551E418-6CD4-4320-8224-F084039C5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1F27D4B1-EBD4-4BC9-AC2E-3AD616C84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C42B8D84-898A-4F76-A0F2-5699ED72BC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B440932E-7985-4BA6-9899-F22A64485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4B8CE969-CA1A-48CB-8588-4146F41F33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138A4875-4593-4894-89D5-DFCFF0EED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2">
              <a:extLst>
                <a:ext uri="{FF2B5EF4-FFF2-40B4-BE49-F238E27FC236}">
                  <a16:creationId xmlns:a16="http://schemas.microsoft.com/office/drawing/2014/main" id="{F079F26B-58E4-494E-A8BA-3F054F1F3B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Rectangle 33">
              <a:extLst>
                <a:ext uri="{FF2B5EF4-FFF2-40B4-BE49-F238E27FC236}">
                  <a16:creationId xmlns:a16="http://schemas.microsoft.com/office/drawing/2014/main" id="{04C9ECC5-BB4A-4417-B874-B75953F84F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4CCCF285-B51D-4A2F-8384-830A391711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5">
              <a:extLst>
                <a:ext uri="{FF2B5EF4-FFF2-40B4-BE49-F238E27FC236}">
                  <a16:creationId xmlns:a16="http://schemas.microsoft.com/office/drawing/2014/main" id="{BD6C6299-A09A-47DF-8A96-69D39FCA5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6">
              <a:extLst>
                <a:ext uri="{FF2B5EF4-FFF2-40B4-BE49-F238E27FC236}">
                  <a16:creationId xmlns:a16="http://schemas.microsoft.com/office/drawing/2014/main" id="{EE60C4B9-C404-42CD-8E94-70D4DC16A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7">
              <a:extLst>
                <a:ext uri="{FF2B5EF4-FFF2-40B4-BE49-F238E27FC236}">
                  <a16:creationId xmlns:a16="http://schemas.microsoft.com/office/drawing/2014/main" id="{52BD4447-C1EB-4798-8764-AB93EA9303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8">
              <a:extLst>
                <a:ext uri="{FF2B5EF4-FFF2-40B4-BE49-F238E27FC236}">
                  <a16:creationId xmlns:a16="http://schemas.microsoft.com/office/drawing/2014/main" id="{50411559-C414-4F7C-BC6C-69F87BC9C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9">
              <a:extLst>
                <a:ext uri="{FF2B5EF4-FFF2-40B4-BE49-F238E27FC236}">
                  <a16:creationId xmlns:a16="http://schemas.microsoft.com/office/drawing/2014/main" id="{64737770-BB27-41C0-95CB-529054508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0">
              <a:extLst>
                <a:ext uri="{FF2B5EF4-FFF2-40B4-BE49-F238E27FC236}">
                  <a16:creationId xmlns:a16="http://schemas.microsoft.com/office/drawing/2014/main" id="{28929FDB-16CF-4165-B32A-EB673EFB7C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1">
              <a:extLst>
                <a:ext uri="{FF2B5EF4-FFF2-40B4-BE49-F238E27FC236}">
                  <a16:creationId xmlns:a16="http://schemas.microsoft.com/office/drawing/2014/main" id="{D8C82883-237C-4209-9545-E832FEE3A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2">
              <a:extLst>
                <a:ext uri="{FF2B5EF4-FFF2-40B4-BE49-F238E27FC236}">
                  <a16:creationId xmlns:a16="http://schemas.microsoft.com/office/drawing/2014/main" id="{F1A52653-BD09-4D65-B05C-2AF4A6473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3">
              <a:extLst>
                <a:ext uri="{FF2B5EF4-FFF2-40B4-BE49-F238E27FC236}">
                  <a16:creationId xmlns:a16="http://schemas.microsoft.com/office/drawing/2014/main" id="{30724E80-2FD3-4E4A-A3EA-18A4C8886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4">
              <a:extLst>
                <a:ext uri="{FF2B5EF4-FFF2-40B4-BE49-F238E27FC236}">
                  <a16:creationId xmlns:a16="http://schemas.microsoft.com/office/drawing/2014/main" id="{F1B978C7-7BC5-4F73-8B02-66A3CF67CE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Rectangle 45">
              <a:extLst>
                <a:ext uri="{FF2B5EF4-FFF2-40B4-BE49-F238E27FC236}">
                  <a16:creationId xmlns:a16="http://schemas.microsoft.com/office/drawing/2014/main" id="{799F0CED-DF8F-4350-A036-1981FBE5968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9F4DD366-0E86-4E99-9557-496E88B42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7">
              <a:extLst>
                <a:ext uri="{FF2B5EF4-FFF2-40B4-BE49-F238E27FC236}">
                  <a16:creationId xmlns:a16="http://schemas.microsoft.com/office/drawing/2014/main" id="{78BB3321-D5DC-4951-AB38-0C54E3D01D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8">
              <a:extLst>
                <a:ext uri="{FF2B5EF4-FFF2-40B4-BE49-F238E27FC236}">
                  <a16:creationId xmlns:a16="http://schemas.microsoft.com/office/drawing/2014/main" id="{955E548C-7F86-45B2-A0D2-03EAC578D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9">
              <a:extLst>
                <a:ext uri="{FF2B5EF4-FFF2-40B4-BE49-F238E27FC236}">
                  <a16:creationId xmlns:a16="http://schemas.microsoft.com/office/drawing/2014/main" id="{0013F508-5E69-4911-AD93-4ABE3E7C56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0">
              <a:extLst>
                <a:ext uri="{FF2B5EF4-FFF2-40B4-BE49-F238E27FC236}">
                  <a16:creationId xmlns:a16="http://schemas.microsoft.com/office/drawing/2014/main" id="{A7F86768-93E0-4044-A62A-B11EB18FF2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1">
              <a:extLst>
                <a:ext uri="{FF2B5EF4-FFF2-40B4-BE49-F238E27FC236}">
                  <a16:creationId xmlns:a16="http://schemas.microsoft.com/office/drawing/2014/main" id="{BA32A7B4-1DB2-4E4A-B86E-D8DB97B69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2">
              <a:extLst>
                <a:ext uri="{FF2B5EF4-FFF2-40B4-BE49-F238E27FC236}">
                  <a16:creationId xmlns:a16="http://schemas.microsoft.com/office/drawing/2014/main" id="{AB250BD5-076C-4428-B6AF-E9EAE4F65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3">
              <a:extLst>
                <a:ext uri="{FF2B5EF4-FFF2-40B4-BE49-F238E27FC236}">
                  <a16:creationId xmlns:a16="http://schemas.microsoft.com/office/drawing/2014/main" id="{027DA06A-045F-4711-9307-0508B6ACFA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4">
              <a:extLst>
                <a:ext uri="{FF2B5EF4-FFF2-40B4-BE49-F238E27FC236}">
                  <a16:creationId xmlns:a16="http://schemas.microsoft.com/office/drawing/2014/main" id="{3EB0EDA8-385A-4B2B-97F0-5194F23EB5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5">
              <a:extLst>
                <a:ext uri="{FF2B5EF4-FFF2-40B4-BE49-F238E27FC236}">
                  <a16:creationId xmlns:a16="http://schemas.microsoft.com/office/drawing/2014/main" id="{D6FA258E-AF3F-47C9-9F4E-39ECFD7AC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6">
              <a:extLst>
                <a:ext uri="{FF2B5EF4-FFF2-40B4-BE49-F238E27FC236}">
                  <a16:creationId xmlns:a16="http://schemas.microsoft.com/office/drawing/2014/main" id="{6E471E73-A9C0-4C68-BD8F-360F2ED7B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7">
              <a:extLst>
                <a:ext uri="{FF2B5EF4-FFF2-40B4-BE49-F238E27FC236}">
                  <a16:creationId xmlns:a16="http://schemas.microsoft.com/office/drawing/2014/main" id="{C78C3110-8153-4163-B809-0B0C0C9E5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8">
              <a:extLst>
                <a:ext uri="{FF2B5EF4-FFF2-40B4-BE49-F238E27FC236}">
                  <a16:creationId xmlns:a16="http://schemas.microsoft.com/office/drawing/2014/main" id="{DBC57B9F-0B9B-4EDE-B3B3-7C5D5DB399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3" name="Subtitle 2">
            <a:extLst>
              <a:ext uri="{FF2B5EF4-FFF2-40B4-BE49-F238E27FC236}">
                <a16:creationId xmlns:a16="http://schemas.microsoft.com/office/drawing/2014/main" id="{14FEC19A-E182-E247-8EB8-985FA3CE1100}"/>
              </a:ext>
            </a:extLst>
          </p:cNvPr>
          <p:cNvSpPr>
            <a:spLocks noGrp="1"/>
          </p:cNvSpPr>
          <p:nvPr>
            <p:ph type="subTitle" idx="1"/>
          </p:nvPr>
        </p:nvSpPr>
        <p:spPr>
          <a:xfrm>
            <a:off x="786347" y="1158876"/>
            <a:ext cx="5091111" cy="4386345"/>
          </a:xfrm>
        </p:spPr>
        <p:txBody>
          <a:bodyPr>
            <a:normAutofit/>
          </a:bodyPr>
          <a:lstStyle/>
          <a:p>
            <a:r>
              <a:rPr lang="en-US" sz="3400" b="1" dirty="0">
                <a:solidFill>
                  <a:schemeClr val="tx1"/>
                </a:solidFill>
                <a:latin typeface="Calibri" panose="020F0502020204030204" pitchFamily="34" charset="0"/>
                <a:cs typeface="Calibri" panose="020F0502020204030204" pitchFamily="34" charset="0"/>
              </a:rPr>
              <a:t>Question:</a:t>
            </a:r>
            <a:r>
              <a:rPr lang="en-US" sz="3400" dirty="0">
                <a:solidFill>
                  <a:schemeClr val="tx1"/>
                </a:solidFill>
                <a:latin typeface="Calibri" panose="020F0502020204030204" pitchFamily="34" charset="0"/>
                <a:cs typeface="Calibri" panose="020F0502020204030204" pitchFamily="34" charset="0"/>
              </a:rPr>
              <a:t> What is it about the Bible that causes it to stand alone, when other books and literature do not?</a:t>
            </a:r>
          </a:p>
          <a:p>
            <a:endParaRPr lang="en-US" dirty="0">
              <a:solidFill>
                <a:schemeClr val="bg2"/>
              </a:solidFill>
            </a:endParaRPr>
          </a:p>
        </p:txBody>
      </p:sp>
      <p:sp useBgFill="1">
        <p:nvSpPr>
          <p:cNvPr id="69" name="Round Diagonal Corner Rectangle 6">
            <a:extLst>
              <a:ext uri="{FF2B5EF4-FFF2-40B4-BE49-F238E27FC236}">
                <a16:creationId xmlns:a16="http://schemas.microsoft.com/office/drawing/2014/main" id="{62B94F88-FD5B-4053-B143-DFF55CE44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1" descr="/var/folders/3y/t_w09lmn3wd2vkpw34n9874mgv9bh1/T/com.microsoft.Word/Content.MSO/5BBF31E9.tmp">
            <a:extLst>
              <a:ext uri="{FF2B5EF4-FFF2-40B4-BE49-F238E27FC236}">
                <a16:creationId xmlns:a16="http://schemas.microsoft.com/office/drawing/2014/main" id="{FB72C02F-332B-3748-8425-AFDB337B2F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1396" y="2127291"/>
            <a:ext cx="4635583" cy="25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E7CA-E45E-6A45-9A29-BDB514B19F85}"/>
              </a:ext>
            </a:extLst>
          </p:cNvPr>
          <p:cNvSpPr>
            <a:spLocks noGrp="1"/>
          </p:cNvSpPr>
          <p:nvPr>
            <p:ph type="title"/>
          </p:nvPr>
        </p:nvSpPr>
        <p:spPr>
          <a:xfrm>
            <a:off x="1143001" y="117449"/>
            <a:ext cx="9905998" cy="1478570"/>
          </a:xfrm>
        </p:spPr>
        <p:txBody>
          <a:bodyPr/>
          <a:lstStyle/>
          <a:p>
            <a:r>
              <a:rPr lang="en-US" b="1" dirty="0">
                <a:solidFill>
                  <a:schemeClr val="bg1"/>
                </a:solidFill>
              </a:rPr>
              <a:t>Inspiration defined:</a:t>
            </a:r>
          </a:p>
        </p:txBody>
      </p:sp>
      <p:sp>
        <p:nvSpPr>
          <p:cNvPr id="3" name="Content Placeholder 2">
            <a:extLst>
              <a:ext uri="{FF2B5EF4-FFF2-40B4-BE49-F238E27FC236}">
                <a16:creationId xmlns:a16="http://schemas.microsoft.com/office/drawing/2014/main" id="{ADD5E503-9786-3446-B93A-FDE7FB4BCAE1}"/>
              </a:ext>
            </a:extLst>
          </p:cNvPr>
          <p:cNvSpPr>
            <a:spLocks noGrp="1"/>
          </p:cNvSpPr>
          <p:nvPr>
            <p:ph idx="1"/>
          </p:nvPr>
        </p:nvSpPr>
        <p:spPr>
          <a:xfrm>
            <a:off x="630195" y="1484809"/>
            <a:ext cx="11121081" cy="4570002"/>
          </a:xfrm>
        </p:spPr>
        <p:txBody>
          <a:bodyPr>
            <a:normAutofit fontScale="77500" lnSpcReduction="20000"/>
          </a:bodyPr>
          <a:lstStyle/>
          <a:p>
            <a:r>
              <a:rPr lang="en-US" sz="4100" dirty="0">
                <a:solidFill>
                  <a:schemeClr val="bg1"/>
                </a:solidFill>
                <a:latin typeface="Calibri" panose="020F0502020204030204" pitchFamily="34" charset="0"/>
                <a:cs typeface="Calibri" panose="020F0502020204030204" pitchFamily="34" charset="0"/>
              </a:rPr>
              <a:t>Inspiration refers to the means of the Holy Spirit to guide the human authors so they accurately composed and recorded God’s message in the words of their original writings without error.  Inspiration is necessary to preserve the revelation of God.          (2 Peter 1:20-21; 2 Timothy 3:16)</a:t>
            </a:r>
          </a:p>
          <a:p>
            <a:pPr marL="0" indent="0">
              <a:buNone/>
            </a:pPr>
            <a:endParaRPr lang="en-US" sz="4100" dirty="0">
              <a:solidFill>
                <a:schemeClr val="bg1"/>
              </a:solidFill>
              <a:latin typeface="Calibri" panose="020F0502020204030204" pitchFamily="34" charset="0"/>
              <a:cs typeface="Calibri" panose="020F0502020204030204" pitchFamily="34" charset="0"/>
            </a:endParaRPr>
          </a:p>
          <a:p>
            <a:r>
              <a:rPr lang="en-US" sz="4100" i="1" dirty="0">
                <a:solidFill>
                  <a:schemeClr val="bg1"/>
                </a:solidFill>
                <a:latin typeface="Calibri" panose="020F0502020204030204" pitchFamily="34" charset="0"/>
                <a:cs typeface="Calibri" panose="020F0502020204030204" pitchFamily="34" charset="0"/>
              </a:rPr>
              <a:t>All Scripture is God-breathed and is useful for teaching, rebuking, correcting and training in righteousness. . . </a:t>
            </a:r>
            <a:r>
              <a:rPr lang="en-US" sz="4100" dirty="0">
                <a:solidFill>
                  <a:schemeClr val="bg1"/>
                </a:solidFill>
                <a:latin typeface="Calibri" panose="020F0502020204030204" pitchFamily="34" charset="0"/>
                <a:cs typeface="Calibri" panose="020F0502020204030204" pitchFamily="34" charset="0"/>
              </a:rPr>
              <a:t>2 Timothy 3:16</a:t>
            </a:r>
          </a:p>
          <a:p>
            <a:endParaRPr lang="en-US" dirty="0"/>
          </a:p>
        </p:txBody>
      </p:sp>
    </p:spTree>
    <p:extLst>
      <p:ext uri="{BB962C8B-B14F-4D97-AF65-F5344CB8AC3E}">
        <p14:creationId xmlns:p14="http://schemas.microsoft.com/office/powerpoint/2010/main" val="97173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8509-4CB5-9A42-9076-189670FC7221}"/>
              </a:ext>
            </a:extLst>
          </p:cNvPr>
          <p:cNvSpPr>
            <a:spLocks noGrp="1"/>
          </p:cNvSpPr>
          <p:nvPr>
            <p:ph type="title"/>
          </p:nvPr>
        </p:nvSpPr>
        <p:spPr>
          <a:xfrm>
            <a:off x="1143001" y="59847"/>
            <a:ext cx="9905998" cy="1478570"/>
          </a:xfrm>
        </p:spPr>
        <p:txBody>
          <a:bodyPr>
            <a:normAutofit/>
          </a:bodyPr>
          <a:lstStyle/>
          <a:p>
            <a:r>
              <a:rPr lang="en-US" dirty="0">
                <a:solidFill>
                  <a:schemeClr val="bg1"/>
                </a:solidFill>
              </a:rPr>
              <a:t>Talking it Over –</a:t>
            </a:r>
            <a:br>
              <a:rPr lang="en-US" dirty="0">
                <a:solidFill>
                  <a:schemeClr val="bg1"/>
                </a:solidFill>
              </a:rPr>
            </a:br>
            <a:r>
              <a:rPr lang="en-US" dirty="0">
                <a:solidFill>
                  <a:schemeClr val="bg1"/>
                </a:solidFill>
              </a:rPr>
              <a:t>Group study </a:t>
            </a:r>
          </a:p>
        </p:txBody>
      </p:sp>
      <p:pic>
        <p:nvPicPr>
          <p:cNvPr id="9" name="Graphic 23" descr="Group">
            <a:extLst>
              <a:ext uri="{FF2B5EF4-FFF2-40B4-BE49-F238E27FC236}">
                <a16:creationId xmlns:a16="http://schemas.microsoft.com/office/drawing/2014/main" id="{A5C0DE7B-6FD5-604F-AB47-23B88389CD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422" y="1915298"/>
            <a:ext cx="3494597" cy="349459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832B5777-9BF9-1E4B-B0DA-3FEEEEE17DEE}"/>
              </a:ext>
            </a:extLst>
          </p:cNvPr>
          <p:cNvSpPr>
            <a:spLocks noGrp="1"/>
          </p:cNvSpPr>
          <p:nvPr>
            <p:ph idx="1"/>
          </p:nvPr>
        </p:nvSpPr>
        <p:spPr>
          <a:xfrm>
            <a:off x="4423719" y="799132"/>
            <a:ext cx="7206354" cy="5189625"/>
          </a:xfrm>
        </p:spPr>
        <p:txBody>
          <a:bodyPr>
            <a:normAutofit fontScale="92500" lnSpcReduction="10000"/>
          </a:bodyPr>
          <a:lstStyle/>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3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 a group, discuss what these key words or phrases mean.</a:t>
            </a:r>
            <a:endParaRPr kumimoji="0" lang="en-US" altLang="en-US" sz="32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endParaRPr kumimoji="0" lang="en-US" altLang="en-US" sz="1700" b="0" i="0" u="sng"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3200" b="0" i="0" u="sng"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All Scripture </a:t>
            </a:r>
            <a:r>
              <a:rPr kumimoji="0" lang="en-US" altLang="en-US" sz="3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Refers to the entire Bible which is the revelation of God.</a:t>
            </a:r>
          </a:p>
          <a:p>
            <a:pPr marL="0" marR="0" lvl="0" indent="0" defTabSz="914400" rtl="0" eaLnBrk="0" fontAlgn="base" latinLnBrk="0" hangingPunct="0">
              <a:spcBef>
                <a:spcPct val="0"/>
              </a:spcBef>
              <a:spcAft>
                <a:spcPts val="600"/>
              </a:spcAft>
              <a:buClrTx/>
              <a:buSzTx/>
              <a:buFontTx/>
              <a:buNone/>
              <a:tabLst/>
            </a:pPr>
            <a:endParaRPr kumimoji="0" lang="en-US" altLang="en-US" sz="17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3200" b="0" i="0" u="sng"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God-breathed</a:t>
            </a:r>
            <a:r>
              <a:rPr kumimoji="0" lang="en-US" altLang="en-US" sz="32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(inspired) – They come from His mouth, from His very breath. (See 2 Peter 1:19-21)</a:t>
            </a:r>
            <a:endParaRPr kumimoji="0" lang="en-US" altLang="en-US" sz="32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latin typeface="Arial" panose="020B0604020202020204" pitchFamily="34" charset="0"/>
            </a:endParaRPr>
          </a:p>
        </p:txBody>
      </p:sp>
      <p:sp>
        <p:nvSpPr>
          <p:cNvPr id="8" name="Rectangle 2">
            <a:extLst>
              <a:ext uri="{FF2B5EF4-FFF2-40B4-BE49-F238E27FC236}">
                <a16:creationId xmlns:a16="http://schemas.microsoft.com/office/drawing/2014/main" id="{C68467CC-28F7-0C46-B73A-9BEC662C96DC}"/>
              </a:ext>
            </a:extLst>
          </p:cNvPr>
          <p:cNvSpPr>
            <a:spLocks noChangeArrowheads="1"/>
          </p:cNvSpPr>
          <p:nvPr/>
        </p:nvSpPr>
        <p:spPr bwMode="auto">
          <a:xfrm>
            <a:off x="0" y="19152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0888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8509-4CB5-9A42-9076-189670FC7221}"/>
              </a:ext>
            </a:extLst>
          </p:cNvPr>
          <p:cNvSpPr>
            <a:spLocks noGrp="1"/>
          </p:cNvSpPr>
          <p:nvPr>
            <p:ph type="title"/>
          </p:nvPr>
        </p:nvSpPr>
        <p:spPr>
          <a:xfrm>
            <a:off x="1143001" y="59847"/>
            <a:ext cx="9905998" cy="1478570"/>
          </a:xfrm>
        </p:spPr>
        <p:txBody>
          <a:bodyPr>
            <a:normAutofit/>
          </a:bodyPr>
          <a:lstStyle/>
          <a:p>
            <a:r>
              <a:rPr lang="en-US" dirty="0">
                <a:solidFill>
                  <a:schemeClr val="bg1"/>
                </a:solidFill>
              </a:rPr>
              <a:t>Talking it Over –</a:t>
            </a:r>
            <a:br>
              <a:rPr lang="en-US" dirty="0">
                <a:solidFill>
                  <a:schemeClr val="bg1"/>
                </a:solidFill>
              </a:rPr>
            </a:br>
            <a:r>
              <a:rPr lang="en-US" dirty="0">
                <a:solidFill>
                  <a:schemeClr val="bg1"/>
                </a:solidFill>
              </a:rPr>
              <a:t>Group study </a:t>
            </a:r>
          </a:p>
        </p:txBody>
      </p:sp>
      <p:pic>
        <p:nvPicPr>
          <p:cNvPr id="9" name="Graphic 23" descr="Group">
            <a:extLst>
              <a:ext uri="{FF2B5EF4-FFF2-40B4-BE49-F238E27FC236}">
                <a16:creationId xmlns:a16="http://schemas.microsoft.com/office/drawing/2014/main" id="{A5C0DE7B-6FD5-604F-AB47-23B88389CD5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423" y="1915299"/>
            <a:ext cx="2362116" cy="232809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832B5777-9BF9-1E4B-B0DA-3FEEEEE17DEE}"/>
              </a:ext>
            </a:extLst>
          </p:cNvPr>
          <p:cNvSpPr>
            <a:spLocks noGrp="1"/>
          </p:cNvSpPr>
          <p:nvPr>
            <p:ph idx="1"/>
          </p:nvPr>
        </p:nvSpPr>
        <p:spPr>
          <a:xfrm>
            <a:off x="3381375" y="1265662"/>
            <a:ext cx="8586788" cy="5088485"/>
          </a:xfrm>
        </p:spPr>
        <p:txBody>
          <a:bodyPr>
            <a:normAutofit/>
          </a:bodyPr>
          <a:lstStyle/>
          <a:p>
            <a:pPr marL="0" marR="0" lvl="0" indent="0" defTabSz="914400" rtl="0" eaLnBrk="0" fontAlgn="base" latinLnBrk="0" hangingPunct="0">
              <a:spcBef>
                <a:spcPct val="0"/>
              </a:spcBef>
              <a:spcAft>
                <a:spcPts val="600"/>
              </a:spcAft>
              <a:buClrTx/>
              <a:buSzTx/>
              <a:buFontTx/>
              <a:buNone/>
              <a:tabLst/>
            </a:pPr>
            <a:r>
              <a:rPr lang="en-US" sz="3500" u="sng" dirty="0">
                <a:solidFill>
                  <a:schemeClr val="bg1"/>
                </a:solidFill>
                <a:latin typeface="Calibri" panose="020F0502020204030204" pitchFamily="34" charset="0"/>
                <a:cs typeface="Calibri" panose="020F0502020204030204" pitchFamily="34" charset="0"/>
              </a:rPr>
              <a:t>Useful or profitable for teaching </a:t>
            </a:r>
            <a:r>
              <a:rPr lang="en-US" sz="3500" dirty="0">
                <a:solidFill>
                  <a:schemeClr val="bg1"/>
                </a:solidFill>
                <a:latin typeface="Calibri" panose="020F0502020204030204" pitchFamily="34" charset="0"/>
                <a:cs typeface="Calibri" panose="020F0502020204030204" pitchFamily="34" charset="0"/>
              </a:rPr>
              <a:t>– provides correct doctrine in what we believe</a:t>
            </a:r>
            <a:endParaRPr lang="en-US" sz="1900" dirty="0">
              <a:solidFill>
                <a:schemeClr val="bg1"/>
              </a:solidFill>
              <a:latin typeface="Calibri" panose="020F0502020204030204" pitchFamily="34" charset="0"/>
              <a:cs typeface="Calibri" panose="020F0502020204030204" pitchFamily="34" charset="0"/>
            </a:endParaRPr>
          </a:p>
          <a:p>
            <a:pPr marL="0" indent="0">
              <a:buNone/>
            </a:pPr>
            <a:r>
              <a:rPr lang="en-US" sz="1900" dirty="0">
                <a:solidFill>
                  <a:schemeClr val="bg1"/>
                </a:solidFill>
                <a:latin typeface="Calibri" panose="020F0502020204030204" pitchFamily="34" charset="0"/>
                <a:cs typeface="Calibri" panose="020F0502020204030204" pitchFamily="34" charset="0"/>
              </a:rPr>
              <a:t> </a:t>
            </a:r>
            <a:r>
              <a:rPr lang="en-US" sz="3500" u="sng" dirty="0">
                <a:solidFill>
                  <a:schemeClr val="bg1"/>
                </a:solidFill>
                <a:latin typeface="Calibri" panose="020F0502020204030204" pitchFamily="34" charset="0"/>
                <a:cs typeface="Calibri" panose="020F0502020204030204" pitchFamily="34" charset="0"/>
              </a:rPr>
              <a:t>Rebuking</a:t>
            </a:r>
            <a:r>
              <a:rPr lang="en-US" sz="3500" dirty="0">
                <a:solidFill>
                  <a:schemeClr val="bg1"/>
                </a:solidFill>
                <a:latin typeface="Calibri" panose="020F0502020204030204" pitchFamily="34" charset="0"/>
                <a:cs typeface="Calibri" panose="020F0502020204030204" pitchFamily="34" charset="0"/>
              </a:rPr>
              <a:t> – convicting of sin and error</a:t>
            </a:r>
          </a:p>
          <a:p>
            <a:pPr marL="0" indent="0">
              <a:buNone/>
            </a:pPr>
            <a:r>
              <a:rPr lang="en-US" sz="3500" u="sng" dirty="0">
                <a:solidFill>
                  <a:schemeClr val="bg1"/>
                </a:solidFill>
                <a:latin typeface="Calibri" panose="020F0502020204030204" pitchFamily="34" charset="0"/>
                <a:cs typeface="Calibri" panose="020F0502020204030204" pitchFamily="34" charset="0"/>
              </a:rPr>
              <a:t>Correcting</a:t>
            </a:r>
            <a:r>
              <a:rPr lang="en-US" sz="3500" dirty="0">
                <a:solidFill>
                  <a:schemeClr val="bg1"/>
                </a:solidFill>
                <a:latin typeface="Calibri" panose="020F0502020204030204" pitchFamily="34" charset="0"/>
                <a:cs typeface="Calibri" panose="020F0502020204030204" pitchFamily="34" charset="0"/>
              </a:rPr>
              <a:t> – disclosing or unveiling wrong behavior</a:t>
            </a:r>
          </a:p>
          <a:p>
            <a:pPr marL="0" indent="0">
              <a:buNone/>
            </a:pPr>
            <a:r>
              <a:rPr lang="en-US" sz="3500" u="sng" dirty="0">
                <a:solidFill>
                  <a:schemeClr val="bg1"/>
                </a:solidFill>
                <a:latin typeface="Calibri" panose="020F0502020204030204" pitchFamily="34" charset="0"/>
                <a:cs typeface="Calibri" panose="020F0502020204030204" pitchFamily="34" charset="0"/>
              </a:rPr>
              <a:t>Training in righteousness </a:t>
            </a:r>
            <a:r>
              <a:rPr lang="en-US" sz="3500" dirty="0">
                <a:solidFill>
                  <a:schemeClr val="bg1"/>
                </a:solidFill>
                <a:latin typeface="Calibri" panose="020F0502020204030204" pitchFamily="34" charset="0"/>
                <a:cs typeface="Calibri" panose="020F0502020204030204" pitchFamily="34" charset="0"/>
              </a:rPr>
              <a:t>– developing right behavior</a:t>
            </a:r>
          </a:p>
          <a:p>
            <a:pPr marL="0" marR="0" lvl="0" indent="0" defTabSz="914400" rtl="0" eaLnBrk="0" fontAlgn="base" latinLnBrk="0" hangingPunct="0">
              <a:spcBef>
                <a:spcPct val="0"/>
              </a:spcBef>
              <a:spcAft>
                <a:spcPts val="600"/>
              </a:spcAft>
              <a:buClrTx/>
              <a:buSzTx/>
              <a:buFontTx/>
              <a:buNone/>
              <a:tabLst/>
            </a:pPr>
            <a:endParaRPr kumimoji="0" lang="en-US" altLang="en-US" sz="32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latin typeface="Arial" panose="020B0604020202020204" pitchFamily="34" charset="0"/>
            </a:endParaRPr>
          </a:p>
        </p:txBody>
      </p:sp>
      <p:sp>
        <p:nvSpPr>
          <p:cNvPr id="8" name="Rectangle 2">
            <a:extLst>
              <a:ext uri="{FF2B5EF4-FFF2-40B4-BE49-F238E27FC236}">
                <a16:creationId xmlns:a16="http://schemas.microsoft.com/office/drawing/2014/main" id="{C68467CC-28F7-0C46-B73A-9BEC662C96DC}"/>
              </a:ext>
            </a:extLst>
          </p:cNvPr>
          <p:cNvSpPr>
            <a:spLocks noChangeArrowheads="1"/>
          </p:cNvSpPr>
          <p:nvPr/>
        </p:nvSpPr>
        <p:spPr bwMode="auto">
          <a:xfrm>
            <a:off x="0" y="19152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439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5BBB-B7F8-6141-8137-28D832A92ABD}"/>
              </a:ext>
            </a:extLst>
          </p:cNvPr>
          <p:cNvSpPr>
            <a:spLocks noGrp="1"/>
          </p:cNvSpPr>
          <p:nvPr>
            <p:ph type="title"/>
          </p:nvPr>
        </p:nvSpPr>
        <p:spPr>
          <a:xfrm>
            <a:off x="1275557" y="0"/>
            <a:ext cx="9905998" cy="1478570"/>
          </a:xfrm>
        </p:spPr>
        <p:txBody>
          <a:bodyPr/>
          <a:lstStyle/>
          <a:p>
            <a:r>
              <a:rPr lang="en-US" b="1" dirty="0">
                <a:solidFill>
                  <a:schemeClr val="bg1"/>
                </a:solidFill>
              </a:rPr>
              <a:t>The goal of Scripture</a:t>
            </a:r>
          </a:p>
        </p:txBody>
      </p:sp>
      <p:sp>
        <p:nvSpPr>
          <p:cNvPr id="3" name="Content Placeholder 2">
            <a:extLst>
              <a:ext uri="{FF2B5EF4-FFF2-40B4-BE49-F238E27FC236}">
                <a16:creationId xmlns:a16="http://schemas.microsoft.com/office/drawing/2014/main" id="{C79D846C-3BDB-584A-B906-914F0C1F884A}"/>
              </a:ext>
            </a:extLst>
          </p:cNvPr>
          <p:cNvSpPr>
            <a:spLocks noGrp="1"/>
          </p:cNvSpPr>
          <p:nvPr>
            <p:ph idx="1"/>
          </p:nvPr>
        </p:nvSpPr>
        <p:spPr>
          <a:xfrm>
            <a:off x="892967" y="1188056"/>
            <a:ext cx="10622758" cy="5278057"/>
          </a:xfrm>
        </p:spPr>
        <p:txBody>
          <a:bodyPr>
            <a:noAutofit/>
          </a:bodyPr>
          <a:lstStyle/>
          <a:p>
            <a:pPr marL="0" indent="0">
              <a:buNone/>
            </a:pPr>
            <a:r>
              <a:rPr lang="en-US" sz="3200" i="1" dirty="0">
                <a:solidFill>
                  <a:schemeClr val="bg1"/>
                </a:solidFill>
                <a:latin typeface="Calibri" panose="020F0502020204030204" pitchFamily="34" charset="0"/>
                <a:cs typeface="Calibri" panose="020F0502020204030204" pitchFamily="34" charset="0"/>
              </a:rPr>
              <a:t>. . . in order that the man of God may be complete, equipped for every good work. </a:t>
            </a:r>
            <a:r>
              <a:rPr lang="en-US" sz="3200" dirty="0">
                <a:solidFill>
                  <a:schemeClr val="bg1"/>
                </a:solidFill>
                <a:latin typeface="Calibri" panose="020F0502020204030204" pitchFamily="34" charset="0"/>
                <a:cs typeface="Calibri" panose="020F0502020204030204" pitchFamily="34" charset="0"/>
              </a:rPr>
              <a:t>2 Timothy 3:17</a:t>
            </a:r>
          </a:p>
          <a:p>
            <a:pPr marL="0" indent="0">
              <a:buNone/>
            </a:pPr>
            <a:endParaRPr lang="en-US" sz="1100" i="1" dirty="0">
              <a:solidFill>
                <a:schemeClr val="bg1"/>
              </a:solidFill>
              <a:latin typeface="Calibri" panose="020F0502020204030204" pitchFamily="34" charset="0"/>
              <a:cs typeface="Calibri" panose="020F0502020204030204" pitchFamily="34" charset="0"/>
            </a:endParaRPr>
          </a:p>
          <a:p>
            <a:pPr marL="0" indent="0">
              <a:buNone/>
            </a:pPr>
            <a:r>
              <a:rPr lang="en-US" sz="3200" i="1" dirty="0">
                <a:solidFill>
                  <a:schemeClr val="bg1"/>
                </a:solidFill>
                <a:latin typeface="Calibri" panose="020F0502020204030204" pitchFamily="34" charset="0"/>
                <a:cs typeface="Calibri" panose="020F0502020204030204" pitchFamily="34" charset="0"/>
              </a:rPr>
              <a:t>God’s Word is the only method by which we can be equipped to be men and women of God.  His Word is the only message which we have to deliver us from our sin, leading us to salvation in Jesus Christ.  His Word changes lives and enables us to grow into mature believers in Christ.</a:t>
            </a:r>
          </a:p>
        </p:txBody>
      </p:sp>
    </p:spTree>
    <p:extLst>
      <p:ext uri="{BB962C8B-B14F-4D97-AF65-F5344CB8AC3E}">
        <p14:creationId xmlns:p14="http://schemas.microsoft.com/office/powerpoint/2010/main" val="186462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6AFD3-3019-1C44-8C80-A5F7535D61FE}"/>
              </a:ext>
            </a:extLst>
          </p:cNvPr>
          <p:cNvSpPr>
            <a:spLocks noGrp="1"/>
          </p:cNvSpPr>
          <p:nvPr>
            <p:ph type="title"/>
          </p:nvPr>
        </p:nvSpPr>
        <p:spPr/>
        <p:txBody>
          <a:bodyPr>
            <a:normAutofit/>
          </a:bodyPr>
          <a:lstStyle/>
          <a:p>
            <a:r>
              <a:rPr lang="en-US" sz="4400" dirty="0">
                <a:solidFill>
                  <a:schemeClr val="bg1"/>
                </a:solidFill>
              </a:rPr>
              <a:t>Ideas for preaching on</a:t>
            </a:r>
            <a:br>
              <a:rPr lang="en-US" sz="4400" dirty="0">
                <a:solidFill>
                  <a:schemeClr val="bg1"/>
                </a:solidFill>
              </a:rPr>
            </a:br>
            <a:r>
              <a:rPr lang="en-US" sz="4400" dirty="0">
                <a:solidFill>
                  <a:schemeClr val="bg1"/>
                </a:solidFill>
              </a:rPr>
              <a:t>the doctrine of the bible</a:t>
            </a:r>
          </a:p>
        </p:txBody>
      </p:sp>
      <p:sp>
        <p:nvSpPr>
          <p:cNvPr id="3" name="Content Placeholder 2">
            <a:extLst>
              <a:ext uri="{FF2B5EF4-FFF2-40B4-BE49-F238E27FC236}">
                <a16:creationId xmlns:a16="http://schemas.microsoft.com/office/drawing/2014/main" id="{E73ACA2F-3434-B94F-BD1E-20FE7FF2D795}"/>
              </a:ext>
            </a:extLst>
          </p:cNvPr>
          <p:cNvSpPr>
            <a:spLocks noGrp="1"/>
          </p:cNvSpPr>
          <p:nvPr>
            <p:ph idx="1"/>
          </p:nvPr>
        </p:nvSpPr>
        <p:spPr/>
        <p:txBody>
          <a:bodyPr>
            <a:normAutofit/>
          </a:bodyPr>
          <a:lstStyle/>
          <a:p>
            <a:pPr marL="0" indent="0">
              <a:buNone/>
            </a:pPr>
            <a:r>
              <a:rPr lang="en-US" sz="3200" dirty="0">
                <a:solidFill>
                  <a:schemeClr val="bg1"/>
                </a:solidFill>
              </a:rPr>
              <a:t>From 2 Timothy 3:16-17</a:t>
            </a:r>
          </a:p>
          <a:p>
            <a:pPr marL="0" indent="0">
              <a:buNone/>
            </a:pPr>
            <a:r>
              <a:rPr lang="en-US" sz="3200" dirty="0">
                <a:solidFill>
                  <a:schemeClr val="bg1"/>
                </a:solidFill>
              </a:rPr>
              <a:t>Point #1 – The Nature of Scripture</a:t>
            </a:r>
          </a:p>
          <a:p>
            <a:pPr marL="0" indent="0">
              <a:buNone/>
            </a:pPr>
            <a:r>
              <a:rPr lang="en-US" sz="3200" dirty="0">
                <a:solidFill>
                  <a:schemeClr val="bg1"/>
                </a:solidFill>
              </a:rPr>
              <a:t>Point #2 – The Functions of Scripture</a:t>
            </a:r>
          </a:p>
          <a:p>
            <a:pPr marL="0" indent="0">
              <a:buNone/>
            </a:pPr>
            <a:r>
              <a:rPr lang="en-US" sz="3200" dirty="0">
                <a:solidFill>
                  <a:schemeClr val="bg1"/>
                </a:solidFill>
              </a:rPr>
              <a:t>Point #3 – The Goal of Scripture</a:t>
            </a:r>
          </a:p>
        </p:txBody>
      </p:sp>
    </p:spTree>
    <p:extLst>
      <p:ext uri="{BB962C8B-B14F-4D97-AF65-F5344CB8AC3E}">
        <p14:creationId xmlns:p14="http://schemas.microsoft.com/office/powerpoint/2010/main" val="87836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1DD1-FC2D-AB46-8BA6-CC743F526182}"/>
              </a:ext>
            </a:extLst>
          </p:cNvPr>
          <p:cNvSpPr>
            <a:spLocks noGrp="1"/>
          </p:cNvSpPr>
          <p:nvPr>
            <p:ph type="title"/>
          </p:nvPr>
        </p:nvSpPr>
        <p:spPr>
          <a:xfrm>
            <a:off x="1141412" y="47596"/>
            <a:ext cx="9905998" cy="1478570"/>
          </a:xfrm>
        </p:spPr>
        <p:txBody>
          <a:bodyPr/>
          <a:lstStyle/>
          <a:p>
            <a:r>
              <a:rPr lang="en-US" b="1" dirty="0">
                <a:solidFill>
                  <a:schemeClr val="bg1"/>
                </a:solidFill>
                <a:latin typeface="Calibri" panose="020F0502020204030204" pitchFamily="34" charset="0"/>
                <a:cs typeface="Calibri" panose="020F0502020204030204" pitchFamily="34" charset="0"/>
              </a:rPr>
              <a:t>Illumination defined:</a:t>
            </a:r>
          </a:p>
        </p:txBody>
      </p:sp>
      <p:sp>
        <p:nvSpPr>
          <p:cNvPr id="3" name="Content Placeholder 2">
            <a:extLst>
              <a:ext uri="{FF2B5EF4-FFF2-40B4-BE49-F238E27FC236}">
                <a16:creationId xmlns:a16="http://schemas.microsoft.com/office/drawing/2014/main" id="{E4F852F4-CDB6-E846-BA97-85CC973C873F}"/>
              </a:ext>
            </a:extLst>
          </p:cNvPr>
          <p:cNvSpPr>
            <a:spLocks noGrp="1"/>
          </p:cNvSpPr>
          <p:nvPr>
            <p:ph idx="1"/>
          </p:nvPr>
        </p:nvSpPr>
        <p:spPr>
          <a:xfrm>
            <a:off x="600076" y="1201025"/>
            <a:ext cx="11272838" cy="5186361"/>
          </a:xfrm>
        </p:spPr>
        <p:txBody>
          <a:bodyPr>
            <a:normAutofit fontScale="77500" lnSpcReduction="20000"/>
          </a:bodyPr>
          <a:lstStyle/>
          <a:p>
            <a:pPr marL="0" indent="0">
              <a:buNone/>
            </a:pPr>
            <a:r>
              <a:rPr lang="en-US" sz="3500" dirty="0">
                <a:solidFill>
                  <a:schemeClr val="bg1"/>
                </a:solidFill>
                <a:latin typeface="Calibri" panose="020F0502020204030204" pitchFamily="34" charset="0"/>
                <a:cs typeface="Calibri" panose="020F0502020204030204" pitchFamily="34" charset="0"/>
              </a:rPr>
              <a:t>The Holy Spirit’s ministry to the believer is to help them understand or bring to light the truth of the Bible and to apply it to life. Only believers in Christ can experience this ministry. Even though unbelievers may achieve a high level of understanding or facts regarding the Bible (Example: Nicodemus) this does not mean they have come to a saving knowledge of Jesus Christ. The purpose of the Spirit’s ministry of illumination is always to glorify Christ.</a:t>
            </a:r>
          </a:p>
          <a:p>
            <a:pPr marL="0" indent="0">
              <a:buNone/>
            </a:pPr>
            <a:endParaRPr lang="en-US" sz="3500" dirty="0">
              <a:solidFill>
                <a:schemeClr val="bg1"/>
              </a:solidFill>
              <a:latin typeface="Calibri" panose="020F0502020204030204" pitchFamily="34" charset="0"/>
              <a:cs typeface="Calibri" panose="020F0502020204030204" pitchFamily="34" charset="0"/>
            </a:endParaRPr>
          </a:p>
          <a:p>
            <a:pPr marL="0" indent="0">
              <a:buNone/>
            </a:pPr>
            <a:r>
              <a:rPr lang="en-US" sz="3500" i="1" dirty="0">
                <a:solidFill>
                  <a:schemeClr val="bg1"/>
                </a:solidFill>
                <a:latin typeface="Calibri" panose="020F0502020204030204" pitchFamily="34" charset="0"/>
                <a:cs typeface="Calibri" panose="020F0502020204030204" pitchFamily="34" charset="0"/>
              </a:rPr>
              <a:t>What we have received is not the spirit of the world, but the Spirit who is from God, so that we may understand what God has freely given us.</a:t>
            </a:r>
          </a:p>
          <a:p>
            <a:pPr marL="0" indent="0">
              <a:buNone/>
            </a:pPr>
            <a:r>
              <a:rPr lang="en-US" sz="3500" dirty="0">
                <a:solidFill>
                  <a:schemeClr val="bg1"/>
                </a:solidFill>
                <a:latin typeface="Calibri" panose="020F0502020204030204" pitchFamily="34" charset="0"/>
                <a:cs typeface="Calibri" panose="020F0502020204030204" pitchFamily="34" charset="0"/>
              </a:rPr>
              <a:t>1 Corinthians 2:12</a:t>
            </a:r>
          </a:p>
          <a:p>
            <a:pPr marL="0" indent="0">
              <a:buNone/>
            </a:pPr>
            <a:r>
              <a:rPr lang="en-US" i="1" dirty="0"/>
              <a:t> </a:t>
            </a:r>
            <a:endParaRPr lang="en-US" dirty="0"/>
          </a:p>
          <a:p>
            <a:endParaRPr lang="en-US" dirty="0"/>
          </a:p>
        </p:txBody>
      </p:sp>
    </p:spTree>
    <p:extLst>
      <p:ext uri="{BB962C8B-B14F-4D97-AF65-F5344CB8AC3E}">
        <p14:creationId xmlns:p14="http://schemas.microsoft.com/office/powerpoint/2010/main" val="424808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4A80-E4A0-9347-A861-C3F6D9ADCD2E}"/>
              </a:ext>
            </a:extLst>
          </p:cNvPr>
          <p:cNvSpPr>
            <a:spLocks noGrp="1"/>
          </p:cNvSpPr>
          <p:nvPr>
            <p:ph type="title"/>
          </p:nvPr>
        </p:nvSpPr>
        <p:spPr>
          <a:xfrm>
            <a:off x="1358933" y="2444941"/>
            <a:ext cx="9905998" cy="3108162"/>
          </a:xfrm>
        </p:spPr>
        <p:txBody>
          <a:bodyPr>
            <a:normAutofit/>
          </a:bodyPr>
          <a:lstStyle/>
          <a:p>
            <a:r>
              <a:rPr lang="en-US" altLang="en-US" b="1" cap="none" dirty="0">
                <a:solidFill>
                  <a:srgbClr val="001320"/>
                </a:solidFill>
                <a:latin typeface="Calibri" panose="020F0502020204030204" pitchFamily="34" charset="0"/>
                <a:ea typeface="Times New Roman" panose="02020603050405020304" pitchFamily="18" charset="0"/>
                <a:cs typeface="Calibri" panose="020F0502020204030204" pitchFamily="34" charset="0"/>
              </a:rPr>
              <a:t>Talking it Over –</a:t>
            </a:r>
            <a:br>
              <a:rPr lang="en-US" altLang="en-US" b="1" cap="none" dirty="0">
                <a:solidFill>
                  <a:srgbClr val="001320"/>
                </a:solidFill>
                <a:latin typeface="Calibri" panose="020F0502020204030204" pitchFamily="34" charset="0"/>
                <a:ea typeface="Times New Roman" panose="02020603050405020304" pitchFamily="18" charset="0"/>
                <a:cs typeface="Calibri" panose="020F0502020204030204" pitchFamily="34" charset="0"/>
              </a:rPr>
            </a:br>
            <a:r>
              <a:rPr lang="en-US" altLang="en-US" b="1" cap="none" dirty="0">
                <a:solidFill>
                  <a:srgbClr val="001320"/>
                </a:solidFill>
                <a:latin typeface="Calibri" panose="020F0502020204030204" pitchFamily="34" charset="0"/>
                <a:ea typeface="Times New Roman" panose="02020603050405020304" pitchFamily="18" charset="0"/>
                <a:cs typeface="Calibri" panose="020F0502020204030204" pitchFamily="34" charset="0"/>
              </a:rPr>
              <a:t>Group Study:</a:t>
            </a:r>
            <a:br>
              <a:rPr lang="en-US" altLang="en-US" b="1" cap="none" dirty="0">
                <a:solidFill>
                  <a:srgbClr val="001320"/>
                </a:solidFill>
                <a:latin typeface="Calibri" panose="020F0502020204030204" pitchFamily="34" charset="0"/>
                <a:ea typeface="Times New Roman" panose="02020603050405020304" pitchFamily="18" charset="0"/>
                <a:cs typeface="Calibri" panose="020F0502020204030204" pitchFamily="34" charset="0"/>
              </a:rPr>
            </a:br>
            <a:r>
              <a:rPr lang="en-US" altLang="en-US" cap="none" dirty="0">
                <a:solidFill>
                  <a:srgbClr val="001320"/>
                </a:solidFill>
                <a:latin typeface="Calibri" panose="020F0502020204030204" pitchFamily="34" charset="0"/>
                <a:ea typeface="Times New Roman" panose="02020603050405020304" pitchFamily="18" charset="0"/>
                <a:cs typeface="Calibri" panose="020F0502020204030204" pitchFamily="34" charset="0"/>
              </a:rPr>
              <a:t>As a group, discuss the impact illumination can have on our lives as believers.  (See 1 Corinthians 2:9-16; John 16:12-15)</a:t>
            </a:r>
            <a:br>
              <a:rPr lang="en-US" altLang="en-US" sz="4400" cap="none" dirty="0">
                <a:latin typeface="Arial" panose="020B0604020202020204" pitchFamily="34" charset="0"/>
              </a:rPr>
            </a:br>
            <a:endParaRPr lang="en-US" dirty="0"/>
          </a:p>
        </p:txBody>
      </p:sp>
      <p:sp>
        <p:nvSpPr>
          <p:cNvPr id="4" name="Rectangle 2">
            <a:extLst>
              <a:ext uri="{FF2B5EF4-FFF2-40B4-BE49-F238E27FC236}">
                <a16:creationId xmlns:a16="http://schemas.microsoft.com/office/drawing/2014/main" id="{B9EB6DE1-C20E-2E4B-B073-2022A2BBDABB}"/>
              </a:ext>
            </a:extLst>
          </p:cNvPr>
          <p:cNvSpPr>
            <a:spLocks noChangeArrowheads="1"/>
          </p:cNvSpPr>
          <p:nvPr/>
        </p:nvSpPr>
        <p:spPr bwMode="auto">
          <a:xfrm>
            <a:off x="142875" y="14144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Graphic 1" descr="Group">
            <a:extLst>
              <a:ext uri="{FF2B5EF4-FFF2-40B4-BE49-F238E27FC236}">
                <a16:creationId xmlns:a16="http://schemas.microsoft.com/office/drawing/2014/main" id="{56C1D037-AC9E-B54B-8056-18CB56C41B34}"/>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7288" y="329067"/>
            <a:ext cx="2514600" cy="2357401"/>
          </a:xfrm>
          <a:prstGeom prst="rect">
            <a:avLst/>
          </a:prstGeom>
        </p:spPr>
      </p:pic>
    </p:spTree>
    <p:extLst>
      <p:ext uri="{BB962C8B-B14F-4D97-AF65-F5344CB8AC3E}">
        <p14:creationId xmlns:p14="http://schemas.microsoft.com/office/powerpoint/2010/main" val="332887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21</TotalTime>
  <Words>584</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 Cen MT</vt:lpstr>
      <vt:lpstr>Circuit</vt:lpstr>
      <vt:lpstr>  Doctrine of  the Bible</vt:lpstr>
      <vt:lpstr>PowerPoint Presentation</vt:lpstr>
      <vt:lpstr>Inspiration defined:</vt:lpstr>
      <vt:lpstr>Talking it Over – Group study </vt:lpstr>
      <vt:lpstr>Talking it Over – Group study </vt:lpstr>
      <vt:lpstr>The goal of Scripture</vt:lpstr>
      <vt:lpstr>Ideas for preaching on the doctrine of the bible</vt:lpstr>
      <vt:lpstr>Illumination defined:</vt:lpstr>
      <vt:lpstr>Talking it Over – Group Study: As a group, discuss the impact illumination can have on our lives as believers.  (See 1 Corinthians 2:9-16; John 16:12-15) </vt:lpstr>
      <vt:lpstr>The Pastor must devote himself to the. . . </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Doctrine of  the Bible</dc:title>
  <dc:creator>Craig Peters</dc:creator>
  <cp:lastModifiedBy>Brenda Gates</cp:lastModifiedBy>
  <cp:revision>4</cp:revision>
  <dcterms:created xsi:type="dcterms:W3CDTF">2020-05-04T12:03:47Z</dcterms:created>
  <dcterms:modified xsi:type="dcterms:W3CDTF">2020-05-09T00:46:56Z</dcterms:modified>
</cp:coreProperties>
</file>