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54"/>
  </p:normalViewPr>
  <p:slideViewPr>
    <p:cSldViewPr snapToGrid="0" snapToObjects="1">
      <p:cViewPr varScale="1">
        <p:scale>
          <a:sx n="82" d="100"/>
          <a:sy n="82" d="100"/>
        </p:scale>
        <p:origin x="6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nda Gates" userId="0c3ac24538c03aad" providerId="LiveId" clId="{9D140B05-F5F4-4C74-A047-32E7DDE7DA00}"/>
    <pc:docChg chg="modSld">
      <pc:chgData name="Brenda Gates" userId="0c3ac24538c03aad" providerId="LiveId" clId="{9D140B05-F5F4-4C74-A047-32E7DDE7DA00}" dt="2020-05-09T00:43:46.332" v="12" actId="114"/>
      <pc:docMkLst>
        <pc:docMk/>
      </pc:docMkLst>
      <pc:sldChg chg="modSp mod">
        <pc:chgData name="Brenda Gates" userId="0c3ac24538c03aad" providerId="LiveId" clId="{9D140B05-F5F4-4C74-A047-32E7DDE7DA00}" dt="2020-05-05T00:36:36.724" v="7" actId="20577"/>
        <pc:sldMkLst>
          <pc:docMk/>
          <pc:sldMk cId="1078853766" sldId="258"/>
        </pc:sldMkLst>
        <pc:spChg chg="mod">
          <ac:chgData name="Brenda Gates" userId="0c3ac24538c03aad" providerId="LiveId" clId="{9D140B05-F5F4-4C74-A047-32E7DDE7DA00}" dt="2020-05-05T00:36:36.724" v="7" actId="20577"/>
          <ac:spMkLst>
            <pc:docMk/>
            <pc:sldMk cId="1078853766" sldId="258"/>
            <ac:spMk id="2" creationId="{BCE4C528-C40E-5949-B95B-74D9944890C1}"/>
          </ac:spMkLst>
        </pc:spChg>
      </pc:sldChg>
      <pc:sldChg chg="modSp mod">
        <pc:chgData name="Brenda Gates" userId="0c3ac24538c03aad" providerId="LiveId" clId="{9D140B05-F5F4-4C74-A047-32E7DDE7DA00}" dt="2020-05-05T00:44:04.017" v="10" actId="20577"/>
        <pc:sldMkLst>
          <pc:docMk/>
          <pc:sldMk cId="920004664" sldId="261"/>
        </pc:sldMkLst>
        <pc:spChg chg="mod">
          <ac:chgData name="Brenda Gates" userId="0c3ac24538c03aad" providerId="LiveId" clId="{9D140B05-F5F4-4C74-A047-32E7DDE7DA00}" dt="2020-05-05T00:44:04.017" v="10" actId="20577"/>
          <ac:spMkLst>
            <pc:docMk/>
            <pc:sldMk cId="920004664" sldId="261"/>
            <ac:spMk id="3" creationId="{1C9DFFC0-D0BF-7641-BA89-8524B07C0C95}"/>
          </ac:spMkLst>
        </pc:spChg>
      </pc:sldChg>
      <pc:sldChg chg="modSp mod">
        <pc:chgData name="Brenda Gates" userId="0c3ac24538c03aad" providerId="LiveId" clId="{9D140B05-F5F4-4C74-A047-32E7DDE7DA00}" dt="2020-05-09T00:42:37.280" v="11" actId="114"/>
        <pc:sldMkLst>
          <pc:docMk/>
          <pc:sldMk cId="398116581" sldId="264"/>
        </pc:sldMkLst>
        <pc:spChg chg="mod">
          <ac:chgData name="Brenda Gates" userId="0c3ac24538c03aad" providerId="LiveId" clId="{9D140B05-F5F4-4C74-A047-32E7DDE7DA00}" dt="2020-05-09T00:42:37.280" v="11" actId="114"/>
          <ac:spMkLst>
            <pc:docMk/>
            <pc:sldMk cId="398116581" sldId="264"/>
            <ac:spMk id="3" creationId="{2771060D-F0D6-A647-91FF-C7C7218046E2}"/>
          </ac:spMkLst>
        </pc:spChg>
      </pc:sldChg>
      <pc:sldChg chg="modSp mod">
        <pc:chgData name="Brenda Gates" userId="0c3ac24538c03aad" providerId="LiveId" clId="{9D140B05-F5F4-4C74-A047-32E7DDE7DA00}" dt="2020-05-09T00:43:46.332" v="12" actId="114"/>
        <pc:sldMkLst>
          <pc:docMk/>
          <pc:sldMk cId="678135368" sldId="267"/>
        </pc:sldMkLst>
        <pc:spChg chg="mod">
          <ac:chgData name="Brenda Gates" userId="0c3ac24538c03aad" providerId="LiveId" clId="{9D140B05-F5F4-4C74-A047-32E7DDE7DA00}" dt="2020-05-09T00:43:46.332" v="12" actId="114"/>
          <ac:spMkLst>
            <pc:docMk/>
            <pc:sldMk cId="678135368" sldId="267"/>
            <ac:spMk id="3" creationId="{231A4D51-F76C-0144-8550-196460388677}"/>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5/8/2020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5/8/2020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tiff"/></Relationships>
</file>

<file path=ppt/slides/_rels/slide1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84574-F8AE-5648-8CFC-18AAB63DE615}"/>
              </a:ext>
            </a:extLst>
          </p:cNvPr>
          <p:cNvSpPr>
            <a:spLocks noGrp="1"/>
          </p:cNvSpPr>
          <p:nvPr>
            <p:ph type="ctrTitle"/>
          </p:nvPr>
        </p:nvSpPr>
        <p:spPr>
          <a:xfrm>
            <a:off x="2334896" y="3402551"/>
            <a:ext cx="7197726" cy="2421464"/>
          </a:xfrm>
        </p:spPr>
        <p:txBody>
          <a:bodyPr>
            <a:normAutofit fontScale="90000"/>
          </a:bodyPr>
          <a:lstStyle/>
          <a:p>
            <a:pPr algn="ctr"/>
            <a:br>
              <a:rPr lang="en-US" dirty="0"/>
            </a:br>
            <a:br>
              <a:rPr lang="en-US" dirty="0"/>
            </a:br>
            <a:r>
              <a:rPr lang="en-US" sz="5300" b="1" dirty="0"/>
              <a:t>Doctrine of </a:t>
            </a:r>
            <a:br>
              <a:rPr lang="en-US" sz="5300" b="1" dirty="0"/>
            </a:br>
            <a:r>
              <a:rPr lang="en-US" sz="5300" b="1" dirty="0"/>
              <a:t>the Bible</a:t>
            </a:r>
          </a:p>
        </p:txBody>
      </p:sp>
      <p:sp>
        <p:nvSpPr>
          <p:cNvPr id="4" name="Rectangle 2">
            <a:extLst>
              <a:ext uri="{FF2B5EF4-FFF2-40B4-BE49-F238E27FC236}">
                <a16:creationId xmlns:a16="http://schemas.microsoft.com/office/drawing/2014/main" id="{A09A3E0B-02D7-3B47-A9E9-BF2D27F29E4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21" descr="/var/folders/3y/t_w09lmn3wd2vkpw34n9874mgv9bh1/T/com.microsoft.Word/Content.MSO/5BBF31E9.tmp">
            <a:extLst>
              <a:ext uri="{FF2B5EF4-FFF2-40B4-BE49-F238E27FC236}">
                <a16:creationId xmlns:a16="http://schemas.microsoft.com/office/drawing/2014/main" id="{D904CD6A-1FF6-CB42-B96A-908F68B1F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9818" y="1656266"/>
            <a:ext cx="4667882" cy="26114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C835056-B0C1-3D43-B54E-ACD64AAC7920}"/>
              </a:ext>
            </a:extLst>
          </p:cNvPr>
          <p:cNvPicPr>
            <a:picLocks noChangeAspect="1"/>
          </p:cNvPicPr>
          <p:nvPr/>
        </p:nvPicPr>
        <p:blipFill>
          <a:blip r:embed="rId3"/>
          <a:stretch>
            <a:fillRect/>
          </a:stretch>
        </p:blipFill>
        <p:spPr>
          <a:xfrm>
            <a:off x="8267700" y="10607"/>
            <a:ext cx="3924300" cy="2323387"/>
          </a:xfrm>
          <a:prstGeom prst="rect">
            <a:avLst/>
          </a:prstGeom>
        </p:spPr>
      </p:pic>
      <p:pic>
        <p:nvPicPr>
          <p:cNvPr id="7" name="Picture 6">
            <a:extLst>
              <a:ext uri="{FF2B5EF4-FFF2-40B4-BE49-F238E27FC236}">
                <a16:creationId xmlns:a16="http://schemas.microsoft.com/office/drawing/2014/main" id="{2D22EA0D-8F56-FE43-BE5A-5C6028C4E8BD}"/>
              </a:ext>
            </a:extLst>
          </p:cNvPr>
          <p:cNvPicPr>
            <a:picLocks noChangeAspect="1"/>
          </p:cNvPicPr>
          <p:nvPr/>
        </p:nvPicPr>
        <p:blipFill>
          <a:blip r:embed="rId4"/>
          <a:stretch>
            <a:fillRect/>
          </a:stretch>
        </p:blipFill>
        <p:spPr>
          <a:xfrm>
            <a:off x="0" y="0"/>
            <a:ext cx="3599818" cy="2391120"/>
          </a:xfrm>
          <a:prstGeom prst="rect">
            <a:avLst/>
          </a:prstGeom>
        </p:spPr>
      </p:pic>
      <p:pic>
        <p:nvPicPr>
          <p:cNvPr id="8" name="Picture 7">
            <a:extLst>
              <a:ext uri="{FF2B5EF4-FFF2-40B4-BE49-F238E27FC236}">
                <a16:creationId xmlns:a16="http://schemas.microsoft.com/office/drawing/2014/main" id="{E43A0398-7FC2-AE4A-9910-3D1C2238DFD1}"/>
              </a:ext>
            </a:extLst>
          </p:cNvPr>
          <p:cNvPicPr>
            <a:picLocks noChangeAspect="1"/>
          </p:cNvPicPr>
          <p:nvPr/>
        </p:nvPicPr>
        <p:blipFill>
          <a:blip r:embed="rId5"/>
          <a:stretch>
            <a:fillRect/>
          </a:stretch>
        </p:blipFill>
        <p:spPr>
          <a:xfrm>
            <a:off x="8267700" y="4267718"/>
            <a:ext cx="3924300" cy="2265406"/>
          </a:xfrm>
          <a:prstGeom prst="rect">
            <a:avLst/>
          </a:prstGeom>
        </p:spPr>
      </p:pic>
      <p:pic>
        <p:nvPicPr>
          <p:cNvPr id="9" name="Picture 8">
            <a:extLst>
              <a:ext uri="{FF2B5EF4-FFF2-40B4-BE49-F238E27FC236}">
                <a16:creationId xmlns:a16="http://schemas.microsoft.com/office/drawing/2014/main" id="{01F3D804-4445-744E-8B38-35F47DD31C20}"/>
              </a:ext>
            </a:extLst>
          </p:cNvPr>
          <p:cNvPicPr>
            <a:picLocks noChangeAspect="1"/>
          </p:cNvPicPr>
          <p:nvPr/>
        </p:nvPicPr>
        <p:blipFill>
          <a:blip r:embed="rId6"/>
          <a:stretch>
            <a:fillRect/>
          </a:stretch>
        </p:blipFill>
        <p:spPr>
          <a:xfrm>
            <a:off x="682907" y="3307716"/>
            <a:ext cx="2914788" cy="3550284"/>
          </a:xfrm>
          <a:prstGeom prst="rect">
            <a:avLst/>
          </a:prstGeom>
        </p:spPr>
      </p:pic>
    </p:spTree>
    <p:extLst>
      <p:ext uri="{BB962C8B-B14F-4D97-AF65-F5344CB8AC3E}">
        <p14:creationId xmlns:p14="http://schemas.microsoft.com/office/powerpoint/2010/main" val="2755244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017A4B-BFBA-7444-AA7E-1395F4DA8351}"/>
              </a:ext>
            </a:extLst>
          </p:cNvPr>
          <p:cNvSpPr>
            <a:spLocks noGrp="1"/>
          </p:cNvSpPr>
          <p:nvPr>
            <p:ph idx="1"/>
          </p:nvPr>
        </p:nvSpPr>
        <p:spPr>
          <a:xfrm>
            <a:off x="370702" y="660857"/>
            <a:ext cx="5366722" cy="5918885"/>
          </a:xfrm>
        </p:spPr>
        <p:txBody>
          <a:bodyPr>
            <a:normAutofit/>
          </a:bodyPr>
          <a:lstStyle/>
          <a:p>
            <a:pPr marL="0" indent="0">
              <a:buNone/>
            </a:pPr>
            <a:r>
              <a:rPr lang="en-US" sz="3200" b="1" dirty="0"/>
              <a:t>Talking it Over –</a:t>
            </a:r>
          </a:p>
          <a:p>
            <a:pPr marL="0" indent="0">
              <a:buNone/>
            </a:pPr>
            <a:r>
              <a:rPr lang="en-US" sz="3200" b="1" dirty="0"/>
              <a:t>Group Study</a:t>
            </a:r>
            <a:endParaRPr lang="en-US" sz="3200" dirty="0"/>
          </a:p>
          <a:p>
            <a:pPr marL="0" indent="0">
              <a:buNone/>
            </a:pPr>
            <a:r>
              <a:rPr lang="en-US" sz="3200" dirty="0"/>
              <a:t>Take time in your group to read all of Psalm 119.  Take turns reading it out loud and then stop from time to time to have people share from these verses what the Word of God can do and the impact it can have on our lives.  </a:t>
            </a:r>
          </a:p>
          <a:p>
            <a:endParaRPr lang="en-US" dirty="0"/>
          </a:p>
        </p:txBody>
      </p:sp>
      <p:pic>
        <p:nvPicPr>
          <p:cNvPr id="4" name="Picture 3">
            <a:extLst>
              <a:ext uri="{FF2B5EF4-FFF2-40B4-BE49-F238E27FC236}">
                <a16:creationId xmlns:a16="http://schemas.microsoft.com/office/drawing/2014/main" id="{0D55E09D-31C9-CF4F-B47D-5EB926F8AD38}"/>
              </a:ext>
            </a:extLst>
          </p:cNvPr>
          <p:cNvPicPr>
            <a:picLocks noChangeAspect="1"/>
          </p:cNvPicPr>
          <p:nvPr/>
        </p:nvPicPr>
        <p:blipFill>
          <a:blip r:embed="rId3"/>
          <a:stretch>
            <a:fillRect/>
          </a:stretch>
        </p:blipFill>
        <p:spPr>
          <a:xfrm>
            <a:off x="6018623" y="1614488"/>
            <a:ext cx="5366722" cy="401162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51148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97A520-34A1-674A-8F32-EBB2101AD40B}"/>
              </a:ext>
            </a:extLst>
          </p:cNvPr>
          <p:cNvSpPr>
            <a:spLocks noGrp="1"/>
          </p:cNvSpPr>
          <p:nvPr>
            <p:ph idx="1"/>
          </p:nvPr>
        </p:nvSpPr>
        <p:spPr>
          <a:xfrm>
            <a:off x="333633" y="1062681"/>
            <a:ext cx="11294076" cy="5185719"/>
          </a:xfrm>
        </p:spPr>
        <p:txBody>
          <a:bodyPr>
            <a:normAutofit/>
          </a:bodyPr>
          <a:lstStyle/>
          <a:p>
            <a:pPr marL="0" indent="0">
              <a:buNone/>
            </a:pPr>
            <a:r>
              <a:rPr lang="en-US" sz="3200" b="1" u="sng" dirty="0"/>
              <a:t>Special Revelation:</a:t>
            </a:r>
            <a:r>
              <a:rPr lang="en-US" sz="3200" dirty="0"/>
              <a:t> Refers to the more specific truths that can be known about God through the supernatural.</a:t>
            </a:r>
          </a:p>
          <a:p>
            <a:pPr marL="0" indent="0">
              <a:buNone/>
            </a:pPr>
            <a:endParaRPr lang="en-US" sz="3200" dirty="0"/>
          </a:p>
          <a:p>
            <a:pPr marL="0" lvl="0" indent="0">
              <a:buNone/>
            </a:pPr>
            <a:r>
              <a:rPr lang="en-US" sz="3200" dirty="0"/>
              <a:t>1. In the past God spoke through dreams, visions, angels, and personal appearances of the pre-incarnate Christ. (Genesis 18:1; 28:10-17; Exodus 3:1-4; 33:18-20; 1 Kings 3:5; Daniel 7)</a:t>
            </a:r>
          </a:p>
          <a:p>
            <a:pPr marL="0" lvl="0" indent="0">
              <a:buNone/>
            </a:pPr>
            <a:r>
              <a:rPr lang="en-US" sz="3200" dirty="0"/>
              <a:t>2. God spoke directly to and through men called prophets and apostles. (Deuteronomy 18:18-19; 2 Chronicles 24:19; Hosea 12:10; Acts 2:14-41)</a:t>
            </a:r>
          </a:p>
          <a:p>
            <a:endParaRPr lang="en-US" dirty="0"/>
          </a:p>
        </p:txBody>
      </p:sp>
    </p:spTree>
    <p:extLst>
      <p:ext uri="{BB962C8B-B14F-4D97-AF65-F5344CB8AC3E}">
        <p14:creationId xmlns:p14="http://schemas.microsoft.com/office/powerpoint/2010/main" val="57942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A4D51-F76C-0144-8550-196460388677}"/>
              </a:ext>
            </a:extLst>
          </p:cNvPr>
          <p:cNvSpPr>
            <a:spLocks noGrp="1"/>
          </p:cNvSpPr>
          <p:nvPr>
            <p:ph idx="1"/>
          </p:nvPr>
        </p:nvSpPr>
        <p:spPr>
          <a:xfrm>
            <a:off x="296562" y="716691"/>
            <a:ext cx="11467070" cy="5832389"/>
          </a:xfrm>
        </p:spPr>
        <p:txBody>
          <a:bodyPr>
            <a:normAutofit fontScale="92500" lnSpcReduction="20000"/>
          </a:bodyPr>
          <a:lstStyle/>
          <a:p>
            <a:pPr marL="0" indent="0">
              <a:buNone/>
            </a:pPr>
            <a:r>
              <a:rPr lang="en-US" sz="3500" dirty="0"/>
              <a:t>Special Revelation, continued:</a:t>
            </a:r>
          </a:p>
          <a:p>
            <a:pPr marL="0" indent="0">
              <a:buNone/>
            </a:pPr>
            <a:endParaRPr lang="en-US" sz="3500" dirty="0"/>
          </a:p>
          <a:p>
            <a:pPr marL="0" indent="0">
              <a:buNone/>
            </a:pPr>
            <a:r>
              <a:rPr lang="en-US" sz="3500" dirty="0"/>
              <a:t>3. Through the written Word of God. </a:t>
            </a:r>
          </a:p>
          <a:p>
            <a:pPr marL="0" indent="0">
              <a:buNone/>
            </a:pPr>
            <a:endParaRPr lang="en-US" sz="3500" dirty="0"/>
          </a:p>
          <a:p>
            <a:pPr marL="0" indent="0">
              <a:buNone/>
            </a:pPr>
            <a:r>
              <a:rPr lang="en-US" sz="3500" dirty="0"/>
              <a:t>4. Through His Son Jesus Christ. </a:t>
            </a:r>
          </a:p>
          <a:p>
            <a:pPr marL="0" indent="0">
              <a:buNone/>
            </a:pPr>
            <a:r>
              <a:rPr lang="en-US" sz="3500" i="1" dirty="0"/>
              <a:t>	In the past God spoke to our ancestors through the prophets at many times and in various ways,</a:t>
            </a:r>
            <a:r>
              <a:rPr lang="en-US" sz="3500" b="1" i="1" baseline="30000" dirty="0"/>
              <a:t> </a:t>
            </a:r>
            <a:r>
              <a:rPr lang="en-US" sz="3500" i="1" dirty="0"/>
              <a:t>but in these last days he has spoken to us by His Son, whom he appointed heir of all things, and through whom also He made the universe. The Son is the radiance of God’s glory and the exact representation of His being sustaining all things by His powerful word.” </a:t>
            </a:r>
            <a:r>
              <a:rPr lang="en-US" sz="3500" dirty="0"/>
              <a:t>Hebrews 1:1-3</a:t>
            </a:r>
          </a:p>
          <a:p>
            <a:pPr marL="0" indent="0">
              <a:buNone/>
            </a:pPr>
            <a:r>
              <a:rPr lang="en-US" sz="3500" dirty="0"/>
              <a:t> </a:t>
            </a:r>
          </a:p>
          <a:p>
            <a:pPr marL="0" indent="0">
              <a:buNone/>
            </a:pPr>
            <a:endParaRPr lang="en-US" dirty="0"/>
          </a:p>
        </p:txBody>
      </p:sp>
    </p:spTree>
    <p:extLst>
      <p:ext uri="{BB962C8B-B14F-4D97-AF65-F5344CB8AC3E}">
        <p14:creationId xmlns:p14="http://schemas.microsoft.com/office/powerpoint/2010/main" val="678135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CD6EE-913F-6D48-8B3A-B3A02F2F3059}"/>
              </a:ext>
            </a:extLst>
          </p:cNvPr>
          <p:cNvSpPr>
            <a:spLocks noGrp="1"/>
          </p:cNvSpPr>
          <p:nvPr>
            <p:ph type="title"/>
          </p:nvPr>
        </p:nvSpPr>
        <p:spPr/>
        <p:txBody>
          <a:bodyPr>
            <a:normAutofit/>
          </a:bodyPr>
          <a:lstStyle/>
          <a:p>
            <a:r>
              <a:rPr lang="en-US" b="1" dirty="0"/>
              <a:t>Application:</a:t>
            </a:r>
          </a:p>
        </p:txBody>
      </p:sp>
      <p:sp>
        <p:nvSpPr>
          <p:cNvPr id="3" name="Content Placeholder 2">
            <a:extLst>
              <a:ext uri="{FF2B5EF4-FFF2-40B4-BE49-F238E27FC236}">
                <a16:creationId xmlns:a16="http://schemas.microsoft.com/office/drawing/2014/main" id="{49C668FC-FD82-D841-A022-64A87618F3F0}"/>
              </a:ext>
            </a:extLst>
          </p:cNvPr>
          <p:cNvSpPr>
            <a:spLocks noGrp="1"/>
          </p:cNvSpPr>
          <p:nvPr>
            <p:ph idx="1"/>
          </p:nvPr>
        </p:nvSpPr>
        <p:spPr>
          <a:xfrm>
            <a:off x="685800" y="1870219"/>
            <a:ext cx="10131425" cy="3649133"/>
          </a:xfrm>
        </p:spPr>
        <p:txBody>
          <a:bodyPr/>
          <a:lstStyle/>
          <a:p>
            <a:pPr marL="0" indent="0">
              <a:buNone/>
            </a:pPr>
            <a:r>
              <a:rPr lang="en-US" sz="3200" dirty="0"/>
              <a:t>How has the Word of God personally ministered to you and to your church?</a:t>
            </a:r>
          </a:p>
          <a:p>
            <a:pPr marL="0" indent="0">
              <a:buNone/>
            </a:pPr>
            <a:endParaRPr lang="en-US" sz="3200" dirty="0"/>
          </a:p>
          <a:p>
            <a:pPr marL="0" indent="0">
              <a:buNone/>
            </a:pPr>
            <a:r>
              <a:rPr lang="en-US" sz="3200" dirty="0"/>
              <a:t>Take some time and pray together, thanking the Lord for something specific in His Word that you love.</a:t>
            </a:r>
          </a:p>
          <a:p>
            <a:endParaRPr lang="en-US" dirty="0"/>
          </a:p>
        </p:txBody>
      </p:sp>
    </p:spTree>
    <p:extLst>
      <p:ext uri="{BB962C8B-B14F-4D97-AF65-F5344CB8AC3E}">
        <p14:creationId xmlns:p14="http://schemas.microsoft.com/office/powerpoint/2010/main" val="1521389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1D458B-6B54-464B-9B50-DB5AE8ECD304}"/>
              </a:ext>
            </a:extLst>
          </p:cNvPr>
          <p:cNvSpPr>
            <a:spLocks noGrp="1"/>
          </p:cNvSpPr>
          <p:nvPr>
            <p:ph idx="1"/>
          </p:nvPr>
        </p:nvSpPr>
        <p:spPr>
          <a:xfrm>
            <a:off x="420130" y="895706"/>
            <a:ext cx="4730973" cy="5356812"/>
          </a:xfrm>
        </p:spPr>
        <p:txBody>
          <a:bodyPr>
            <a:normAutofit/>
          </a:bodyPr>
          <a:lstStyle/>
          <a:p>
            <a:pPr marL="0" indent="0">
              <a:buNone/>
            </a:pPr>
            <a:r>
              <a:rPr lang="en-US" sz="3600" b="1" dirty="0"/>
              <a:t>Talking it Over –</a:t>
            </a:r>
          </a:p>
          <a:p>
            <a:pPr marL="0" indent="0">
              <a:buNone/>
            </a:pPr>
            <a:r>
              <a:rPr lang="en-US" sz="3600" b="1" dirty="0"/>
              <a:t>Group Study:</a:t>
            </a:r>
            <a:endParaRPr lang="en-US" sz="3600" dirty="0"/>
          </a:p>
          <a:p>
            <a:pPr lvl="0"/>
            <a:r>
              <a:rPr lang="en-US" sz="3600" dirty="0"/>
              <a:t>Each one share when you first remember being exposed to the Bible?  What was your first impression of it? </a:t>
            </a:r>
          </a:p>
          <a:p>
            <a:pPr marL="0" indent="0">
              <a:buNone/>
            </a:pPr>
            <a:r>
              <a:rPr lang="en-US" sz="3600" dirty="0"/>
              <a:t> </a:t>
            </a:r>
          </a:p>
          <a:p>
            <a:endParaRPr lang="en-US" dirty="0"/>
          </a:p>
        </p:txBody>
      </p:sp>
      <p:pic>
        <p:nvPicPr>
          <p:cNvPr id="4" name="Picture 3">
            <a:extLst>
              <a:ext uri="{FF2B5EF4-FFF2-40B4-BE49-F238E27FC236}">
                <a16:creationId xmlns:a16="http://schemas.microsoft.com/office/drawing/2014/main" id="{0BE47307-2D2B-4F4C-9E0B-77E5EB22F84B}"/>
              </a:ext>
            </a:extLst>
          </p:cNvPr>
          <p:cNvPicPr>
            <a:picLocks noChangeAspect="1"/>
          </p:cNvPicPr>
          <p:nvPr/>
        </p:nvPicPr>
        <p:blipFill>
          <a:blip r:embed="rId3"/>
          <a:stretch>
            <a:fillRect/>
          </a:stretch>
        </p:blipFill>
        <p:spPr>
          <a:xfrm>
            <a:off x="5289752" y="1069657"/>
            <a:ext cx="6095593" cy="455645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35590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C528-C40E-5949-B95B-74D9944890C1}"/>
              </a:ext>
            </a:extLst>
          </p:cNvPr>
          <p:cNvSpPr>
            <a:spLocks noGrp="1"/>
          </p:cNvSpPr>
          <p:nvPr>
            <p:ph type="title"/>
          </p:nvPr>
        </p:nvSpPr>
        <p:spPr/>
        <p:txBody>
          <a:bodyPr>
            <a:normAutofit fontScale="90000"/>
          </a:bodyPr>
          <a:lstStyle/>
          <a:p>
            <a:r>
              <a:rPr lang="en-US" b="1" dirty="0"/>
              <a:t>As we study the Doctrine of the Bible, we are going to divide it up into 5 major SECTIONS: </a:t>
            </a:r>
            <a:br>
              <a:rPr lang="en-US" dirty="0"/>
            </a:br>
            <a:endParaRPr lang="en-US" dirty="0"/>
          </a:p>
        </p:txBody>
      </p:sp>
      <p:sp>
        <p:nvSpPr>
          <p:cNvPr id="3" name="Content Placeholder 2">
            <a:extLst>
              <a:ext uri="{FF2B5EF4-FFF2-40B4-BE49-F238E27FC236}">
                <a16:creationId xmlns:a16="http://schemas.microsoft.com/office/drawing/2014/main" id="{008E0D48-A11D-D840-8077-D8F1F9F90BC8}"/>
              </a:ext>
            </a:extLst>
          </p:cNvPr>
          <p:cNvSpPr>
            <a:spLocks noGrp="1"/>
          </p:cNvSpPr>
          <p:nvPr>
            <p:ph idx="1"/>
          </p:nvPr>
        </p:nvSpPr>
        <p:spPr>
          <a:xfrm>
            <a:off x="764060" y="1882575"/>
            <a:ext cx="10131425" cy="3649133"/>
          </a:xfrm>
        </p:spPr>
        <p:txBody>
          <a:bodyPr/>
          <a:lstStyle/>
          <a:p>
            <a:endParaRPr lang="en-US" dirty="0"/>
          </a:p>
          <a:p>
            <a:pPr lvl="0"/>
            <a:r>
              <a:rPr lang="en-US" sz="3200" dirty="0"/>
              <a:t>What is the Bible about? </a:t>
            </a:r>
          </a:p>
          <a:p>
            <a:pPr lvl="0"/>
            <a:r>
              <a:rPr lang="en-US" sz="3200" dirty="0"/>
              <a:t>Revelation</a:t>
            </a:r>
          </a:p>
          <a:p>
            <a:pPr lvl="0"/>
            <a:r>
              <a:rPr lang="en-US" sz="3200" dirty="0"/>
              <a:t>Inspiration</a:t>
            </a:r>
          </a:p>
          <a:p>
            <a:pPr lvl="0"/>
            <a:r>
              <a:rPr lang="en-US" sz="3200" dirty="0"/>
              <a:t>Illumination</a:t>
            </a:r>
          </a:p>
          <a:p>
            <a:pPr lvl="0"/>
            <a:r>
              <a:rPr lang="en-US" sz="3200" dirty="0"/>
              <a:t>Interpretation</a:t>
            </a:r>
          </a:p>
          <a:p>
            <a:endParaRPr lang="en-US" dirty="0"/>
          </a:p>
        </p:txBody>
      </p:sp>
    </p:spTree>
    <p:extLst>
      <p:ext uri="{BB962C8B-B14F-4D97-AF65-F5344CB8AC3E}">
        <p14:creationId xmlns:p14="http://schemas.microsoft.com/office/powerpoint/2010/main" val="1078853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95D65-C817-E74E-B293-A2A24BD1DEA4}"/>
              </a:ext>
            </a:extLst>
          </p:cNvPr>
          <p:cNvSpPr>
            <a:spLocks noGrp="1"/>
          </p:cNvSpPr>
          <p:nvPr>
            <p:ph type="title"/>
          </p:nvPr>
        </p:nvSpPr>
        <p:spPr/>
        <p:txBody>
          <a:bodyPr/>
          <a:lstStyle/>
          <a:p>
            <a:r>
              <a:rPr lang="en-US" b="1" dirty="0"/>
              <a:t>WHAT IS THE BIBLE ABOUT?</a:t>
            </a:r>
            <a:br>
              <a:rPr lang="en-US" dirty="0"/>
            </a:br>
            <a:endParaRPr lang="en-US" dirty="0"/>
          </a:p>
        </p:txBody>
      </p:sp>
      <p:sp>
        <p:nvSpPr>
          <p:cNvPr id="3" name="Content Placeholder 2">
            <a:extLst>
              <a:ext uri="{FF2B5EF4-FFF2-40B4-BE49-F238E27FC236}">
                <a16:creationId xmlns:a16="http://schemas.microsoft.com/office/drawing/2014/main" id="{3A3884FB-2B06-3341-95F0-0BAF1F893423}"/>
              </a:ext>
            </a:extLst>
          </p:cNvPr>
          <p:cNvSpPr>
            <a:spLocks noGrp="1"/>
          </p:cNvSpPr>
          <p:nvPr>
            <p:ph idx="1"/>
          </p:nvPr>
        </p:nvSpPr>
        <p:spPr>
          <a:xfrm>
            <a:off x="1030287" y="1604433"/>
            <a:ext cx="10131425" cy="3649133"/>
          </a:xfrm>
        </p:spPr>
        <p:txBody>
          <a:bodyPr/>
          <a:lstStyle/>
          <a:p>
            <a:pPr marL="0" indent="0">
              <a:buNone/>
            </a:pPr>
            <a:r>
              <a:rPr lang="en-US" dirty="0"/>
              <a:t>	</a:t>
            </a:r>
            <a:br>
              <a:rPr lang="en-US" dirty="0"/>
            </a:br>
            <a:r>
              <a:rPr lang="en-US" sz="3200" dirty="0"/>
              <a:t>(Bibliology): The Bible is derived from the Greek word </a:t>
            </a:r>
            <a:r>
              <a:rPr lang="en-US" sz="3200" dirty="0" err="1"/>
              <a:t>biblos</a:t>
            </a:r>
            <a:r>
              <a:rPr lang="en-US" sz="3200" dirty="0"/>
              <a:t> which means: “</a:t>
            </a:r>
            <a:r>
              <a:rPr lang="en-US" sz="3200" u="sng" dirty="0"/>
              <a:t>roll</a:t>
            </a:r>
            <a:r>
              <a:rPr lang="en-US" sz="3200" dirty="0"/>
              <a:t>” or “</a:t>
            </a:r>
            <a:r>
              <a:rPr lang="en-US" sz="3200" u="sng" dirty="0"/>
              <a:t>book</a:t>
            </a:r>
            <a:r>
              <a:rPr lang="en-US" sz="3200" dirty="0"/>
              <a:t>.” The Bible consists of </a:t>
            </a:r>
            <a:r>
              <a:rPr lang="en-US" sz="3200" u="sng" dirty="0"/>
              <a:t>66</a:t>
            </a:r>
            <a:r>
              <a:rPr lang="en-US" sz="3200" dirty="0"/>
              <a:t> books.  </a:t>
            </a:r>
            <a:r>
              <a:rPr lang="en-US" sz="3200" u="sng" dirty="0"/>
              <a:t>39</a:t>
            </a:r>
            <a:r>
              <a:rPr lang="en-US" sz="3200" dirty="0"/>
              <a:t> in the Old Testament and </a:t>
            </a:r>
            <a:r>
              <a:rPr lang="en-US" sz="3200" u="sng" dirty="0"/>
              <a:t>27</a:t>
            </a:r>
            <a:r>
              <a:rPr lang="en-US" sz="3200" dirty="0"/>
              <a:t> in the New Testament</a:t>
            </a:r>
            <a:br>
              <a:rPr lang="en-US" sz="3200" dirty="0"/>
            </a:br>
            <a:endParaRPr lang="en-US" sz="3200" dirty="0"/>
          </a:p>
          <a:p>
            <a:pPr marL="0" indent="0">
              <a:buNone/>
            </a:pPr>
            <a:endParaRPr lang="en-US" dirty="0"/>
          </a:p>
        </p:txBody>
      </p:sp>
      <p:pic>
        <p:nvPicPr>
          <p:cNvPr id="4" name="Picture 3">
            <a:extLst>
              <a:ext uri="{FF2B5EF4-FFF2-40B4-BE49-F238E27FC236}">
                <a16:creationId xmlns:a16="http://schemas.microsoft.com/office/drawing/2014/main" id="{8139E681-5CBB-EE47-8763-A724B77A81A2}"/>
              </a:ext>
            </a:extLst>
          </p:cNvPr>
          <p:cNvPicPr>
            <a:picLocks noChangeAspect="1"/>
          </p:cNvPicPr>
          <p:nvPr/>
        </p:nvPicPr>
        <p:blipFill>
          <a:blip r:embed="rId2"/>
          <a:stretch>
            <a:fillRect/>
          </a:stretch>
        </p:blipFill>
        <p:spPr>
          <a:xfrm>
            <a:off x="7627938" y="3908425"/>
            <a:ext cx="3189288" cy="2118432"/>
          </a:xfrm>
          <a:prstGeom prst="rect">
            <a:avLst/>
          </a:prstGeom>
        </p:spPr>
      </p:pic>
    </p:spTree>
    <p:extLst>
      <p:ext uri="{BB962C8B-B14F-4D97-AF65-F5344CB8AC3E}">
        <p14:creationId xmlns:p14="http://schemas.microsoft.com/office/powerpoint/2010/main" val="2301895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DF501-F8D7-EF42-90CF-2D83BADE4545}"/>
              </a:ext>
            </a:extLst>
          </p:cNvPr>
          <p:cNvSpPr>
            <a:spLocks noGrp="1"/>
          </p:cNvSpPr>
          <p:nvPr>
            <p:ph type="title"/>
          </p:nvPr>
        </p:nvSpPr>
        <p:spPr/>
        <p:txBody>
          <a:bodyPr>
            <a:normAutofit fontScale="90000"/>
          </a:bodyPr>
          <a:lstStyle/>
          <a:p>
            <a:r>
              <a:rPr lang="en-US" sz="4000" dirty="0"/>
              <a:t>Who wrote the Bible?  </a:t>
            </a:r>
            <a:br>
              <a:rPr lang="en-US" dirty="0"/>
            </a:br>
            <a:r>
              <a:rPr lang="en-US" b="1" dirty="0"/>
              <a:t> </a:t>
            </a:r>
            <a:br>
              <a:rPr lang="en-US" dirty="0"/>
            </a:br>
            <a:endParaRPr lang="en-US" dirty="0"/>
          </a:p>
        </p:txBody>
      </p:sp>
      <p:sp>
        <p:nvSpPr>
          <p:cNvPr id="3" name="Content Placeholder 2">
            <a:extLst>
              <a:ext uri="{FF2B5EF4-FFF2-40B4-BE49-F238E27FC236}">
                <a16:creationId xmlns:a16="http://schemas.microsoft.com/office/drawing/2014/main" id="{AC45FADF-8D5F-264C-BC1B-A463DD34E284}"/>
              </a:ext>
            </a:extLst>
          </p:cNvPr>
          <p:cNvSpPr>
            <a:spLocks noGrp="1"/>
          </p:cNvSpPr>
          <p:nvPr>
            <p:ph idx="1"/>
          </p:nvPr>
        </p:nvSpPr>
        <p:spPr>
          <a:xfrm>
            <a:off x="685801" y="1499516"/>
            <a:ext cx="10131425" cy="3649133"/>
          </a:xfrm>
        </p:spPr>
        <p:txBody>
          <a:bodyPr>
            <a:normAutofit/>
          </a:bodyPr>
          <a:lstStyle/>
          <a:p>
            <a:pPr marL="0" indent="0">
              <a:buNone/>
            </a:pPr>
            <a:r>
              <a:rPr lang="en-US" sz="3200" dirty="0"/>
              <a:t>The Bible was written by holy men of God as they were moved or inspired by the Holy Spirit (2 Timothy 3:16-17; 2 Peter 1:20-21). God used prophets, priests, evangelists, and apostles to write and proclaim the Word of God.  It’s amazing that 40 different people from kings, to shepherds, to fisherman, to physicians, contributed to the writing of the Old and New Testaments.</a:t>
            </a:r>
          </a:p>
        </p:txBody>
      </p:sp>
    </p:spTree>
    <p:extLst>
      <p:ext uri="{BB962C8B-B14F-4D97-AF65-F5344CB8AC3E}">
        <p14:creationId xmlns:p14="http://schemas.microsoft.com/office/powerpoint/2010/main" val="4064684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2FC56-2274-0A4F-90DD-490B84575CA3}"/>
              </a:ext>
            </a:extLst>
          </p:cNvPr>
          <p:cNvSpPr>
            <a:spLocks noGrp="1"/>
          </p:cNvSpPr>
          <p:nvPr>
            <p:ph type="title"/>
          </p:nvPr>
        </p:nvSpPr>
        <p:spPr>
          <a:xfrm>
            <a:off x="652850" y="0"/>
            <a:ext cx="10131425" cy="1456267"/>
          </a:xfrm>
        </p:spPr>
        <p:txBody>
          <a:bodyPr/>
          <a:lstStyle/>
          <a:p>
            <a:r>
              <a:rPr lang="en-US" b="1" dirty="0"/>
              <a:t>How is the Bible structured?</a:t>
            </a:r>
          </a:p>
        </p:txBody>
      </p:sp>
      <p:sp>
        <p:nvSpPr>
          <p:cNvPr id="3" name="Content Placeholder 2">
            <a:extLst>
              <a:ext uri="{FF2B5EF4-FFF2-40B4-BE49-F238E27FC236}">
                <a16:creationId xmlns:a16="http://schemas.microsoft.com/office/drawing/2014/main" id="{1C9DFFC0-D0BF-7641-BA89-8524B07C0C95}"/>
              </a:ext>
            </a:extLst>
          </p:cNvPr>
          <p:cNvSpPr>
            <a:spLocks noGrp="1"/>
          </p:cNvSpPr>
          <p:nvPr>
            <p:ph idx="1"/>
          </p:nvPr>
        </p:nvSpPr>
        <p:spPr>
          <a:xfrm>
            <a:off x="210065" y="1141169"/>
            <a:ext cx="11862486" cy="5370842"/>
          </a:xfrm>
        </p:spPr>
        <p:txBody>
          <a:bodyPr>
            <a:normAutofit fontScale="77500" lnSpcReduction="20000"/>
          </a:bodyPr>
          <a:lstStyle/>
          <a:p>
            <a:pPr marL="0" indent="0">
              <a:buNone/>
            </a:pPr>
            <a:r>
              <a:rPr lang="en-US" sz="3500" dirty="0"/>
              <a:t>The Bible is divided into the Old and New Testament, each having four sections.</a:t>
            </a:r>
          </a:p>
          <a:p>
            <a:pPr marL="0" indent="0">
              <a:buNone/>
            </a:pPr>
            <a:r>
              <a:rPr lang="en-US" sz="3500" dirty="0"/>
              <a:t> </a:t>
            </a:r>
          </a:p>
          <a:p>
            <a:pPr marL="0" indent="0">
              <a:buNone/>
            </a:pPr>
            <a:r>
              <a:rPr lang="en-US" sz="3500" b="1" dirty="0"/>
              <a:t>OLD TESTAMENT</a:t>
            </a:r>
            <a:r>
              <a:rPr lang="en-US" sz="3500" dirty="0"/>
              <a:t>: The books of the Old Testament were written over a period of about 1000 years </a:t>
            </a:r>
            <a:r>
              <a:rPr lang="en-US" sz="3500"/>
              <a:t>and are </a:t>
            </a:r>
            <a:r>
              <a:rPr lang="en-US" sz="3500" dirty="0"/>
              <a:t>divided into four sections</a:t>
            </a:r>
          </a:p>
          <a:p>
            <a:endParaRPr lang="en-US" sz="3500" dirty="0"/>
          </a:p>
          <a:p>
            <a:r>
              <a:rPr lang="en-US" sz="3500" dirty="0"/>
              <a:t>Section 1 – The </a:t>
            </a:r>
            <a:r>
              <a:rPr lang="en-US" sz="3500" u="sng" dirty="0"/>
              <a:t>LAW</a:t>
            </a:r>
            <a:r>
              <a:rPr lang="en-US" sz="3500" dirty="0"/>
              <a:t> (Genesis through Deuteronomy) These first five books are known as the Pentateuch.</a:t>
            </a:r>
          </a:p>
          <a:p>
            <a:r>
              <a:rPr lang="en-US" sz="3500" dirty="0"/>
              <a:t>Section 2 – </a:t>
            </a:r>
            <a:r>
              <a:rPr lang="en-US" sz="3500" u="sng" dirty="0"/>
              <a:t>HISTORY</a:t>
            </a:r>
            <a:r>
              <a:rPr lang="en-US" sz="3500" dirty="0"/>
              <a:t> (Joshua through Esther) These books record the experiences in Canaan.</a:t>
            </a:r>
          </a:p>
          <a:p>
            <a:r>
              <a:rPr lang="en-US" sz="3500" dirty="0"/>
              <a:t>Section 3 – </a:t>
            </a:r>
            <a:r>
              <a:rPr lang="en-US" sz="3500" u="sng" dirty="0"/>
              <a:t>POETRY</a:t>
            </a:r>
            <a:r>
              <a:rPr lang="en-US" sz="3500" dirty="0"/>
              <a:t> (Job through Song of Solomon) Poetry and wisdom literature.</a:t>
            </a:r>
          </a:p>
          <a:p>
            <a:r>
              <a:rPr lang="en-US" sz="3500" dirty="0"/>
              <a:t>Section 4 – </a:t>
            </a:r>
            <a:r>
              <a:rPr lang="en-US" sz="3500" u="sng" dirty="0"/>
              <a:t>PROPHETS</a:t>
            </a:r>
            <a:r>
              <a:rPr lang="en-US" sz="3500" dirty="0"/>
              <a:t> (Isaiah through Malachi) The last 17 books of the Old Testament are the Prophets - major and minor.</a:t>
            </a:r>
          </a:p>
          <a:p>
            <a:endParaRPr lang="en-US" dirty="0"/>
          </a:p>
        </p:txBody>
      </p:sp>
    </p:spTree>
    <p:extLst>
      <p:ext uri="{BB962C8B-B14F-4D97-AF65-F5344CB8AC3E}">
        <p14:creationId xmlns:p14="http://schemas.microsoft.com/office/powerpoint/2010/main" val="920004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D5E57B-5246-7E4D-8DEF-E9339B4E4845}"/>
              </a:ext>
            </a:extLst>
          </p:cNvPr>
          <p:cNvSpPr>
            <a:spLocks noGrp="1"/>
          </p:cNvSpPr>
          <p:nvPr>
            <p:ph idx="1"/>
          </p:nvPr>
        </p:nvSpPr>
        <p:spPr>
          <a:xfrm>
            <a:off x="480676" y="721546"/>
            <a:ext cx="5535827" cy="5380371"/>
          </a:xfrm>
        </p:spPr>
        <p:txBody>
          <a:bodyPr>
            <a:normAutofit/>
          </a:bodyPr>
          <a:lstStyle/>
          <a:p>
            <a:pPr marL="0" indent="0">
              <a:buNone/>
            </a:pPr>
            <a:r>
              <a:rPr lang="en-US" sz="3200" b="1" dirty="0"/>
              <a:t>Question: What is the difference between a major and minor prophet?</a:t>
            </a:r>
            <a:r>
              <a:rPr lang="en-US" sz="3200" dirty="0"/>
              <a:t>  </a:t>
            </a:r>
          </a:p>
          <a:p>
            <a:pPr marL="0" indent="0">
              <a:buNone/>
            </a:pPr>
            <a:r>
              <a:rPr lang="en-US" sz="3200" dirty="0"/>
              <a:t>The Major Prophet books are longer than the Minor Prophet books. It’s not that one is more important or influential than the other. It’s just the size of the book.</a:t>
            </a:r>
          </a:p>
          <a:p>
            <a:endParaRPr lang="en-US" dirty="0"/>
          </a:p>
        </p:txBody>
      </p:sp>
      <p:pic>
        <p:nvPicPr>
          <p:cNvPr id="4" name="Picture 3">
            <a:extLst>
              <a:ext uri="{FF2B5EF4-FFF2-40B4-BE49-F238E27FC236}">
                <a16:creationId xmlns:a16="http://schemas.microsoft.com/office/drawing/2014/main" id="{B93BA8F8-3CF0-C140-BA96-DAF9D703F45E}"/>
              </a:ext>
            </a:extLst>
          </p:cNvPr>
          <p:cNvPicPr>
            <a:picLocks noChangeAspect="1"/>
          </p:cNvPicPr>
          <p:nvPr/>
        </p:nvPicPr>
        <p:blipFill>
          <a:blip r:embed="rId3"/>
          <a:stretch>
            <a:fillRect/>
          </a:stretch>
        </p:blipFill>
        <p:spPr>
          <a:xfrm>
            <a:off x="6483944" y="1738118"/>
            <a:ext cx="5029989" cy="334722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9369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D91CF-F47A-A641-8F16-A021358E4901}"/>
              </a:ext>
            </a:extLst>
          </p:cNvPr>
          <p:cNvSpPr>
            <a:spLocks noGrp="1"/>
          </p:cNvSpPr>
          <p:nvPr>
            <p:ph type="title"/>
          </p:nvPr>
        </p:nvSpPr>
        <p:spPr>
          <a:xfrm>
            <a:off x="685801" y="0"/>
            <a:ext cx="11454714" cy="1456267"/>
          </a:xfrm>
        </p:spPr>
        <p:txBody>
          <a:bodyPr>
            <a:normAutofit/>
          </a:bodyPr>
          <a:lstStyle/>
          <a:p>
            <a:r>
              <a:rPr lang="en-US" b="1" dirty="0"/>
              <a:t>New Testament</a:t>
            </a:r>
            <a:r>
              <a:rPr lang="en-US" dirty="0"/>
              <a:t>:</a:t>
            </a:r>
          </a:p>
        </p:txBody>
      </p:sp>
      <p:sp>
        <p:nvSpPr>
          <p:cNvPr id="3" name="Content Placeholder 2">
            <a:extLst>
              <a:ext uri="{FF2B5EF4-FFF2-40B4-BE49-F238E27FC236}">
                <a16:creationId xmlns:a16="http://schemas.microsoft.com/office/drawing/2014/main" id="{FF1306A0-8E08-794A-A6BE-41D8663F5AA4}"/>
              </a:ext>
            </a:extLst>
          </p:cNvPr>
          <p:cNvSpPr>
            <a:spLocks noGrp="1"/>
          </p:cNvSpPr>
          <p:nvPr>
            <p:ph idx="1"/>
          </p:nvPr>
        </p:nvSpPr>
        <p:spPr>
          <a:xfrm>
            <a:off x="296562" y="1456267"/>
            <a:ext cx="11578281" cy="4709755"/>
          </a:xfrm>
        </p:spPr>
        <p:txBody>
          <a:bodyPr>
            <a:normAutofit/>
          </a:bodyPr>
          <a:lstStyle/>
          <a:p>
            <a:pPr marL="0" indent="0">
              <a:buNone/>
            </a:pPr>
            <a:r>
              <a:rPr lang="en-US" sz="3200" dirty="0"/>
              <a:t>The books of the New Testament were written over a period of approximately 100 years.  The New Testament is divided into the following sections:</a:t>
            </a:r>
          </a:p>
          <a:p>
            <a:r>
              <a:rPr lang="en-US" sz="3200" dirty="0"/>
              <a:t>Section 1 - </a:t>
            </a:r>
            <a:r>
              <a:rPr lang="en-US" sz="3200" u="sng" dirty="0"/>
              <a:t>The Gospels </a:t>
            </a:r>
            <a:r>
              <a:rPr lang="en-US" sz="3200" dirty="0"/>
              <a:t>(Matthew through John)</a:t>
            </a:r>
          </a:p>
          <a:p>
            <a:r>
              <a:rPr lang="en-US" sz="3200" dirty="0"/>
              <a:t>Section 2 – </a:t>
            </a:r>
            <a:r>
              <a:rPr lang="en-US" sz="3200" u="sng" dirty="0"/>
              <a:t>History</a:t>
            </a:r>
            <a:r>
              <a:rPr lang="en-US" sz="3200" dirty="0"/>
              <a:t> (Acts)</a:t>
            </a:r>
          </a:p>
          <a:p>
            <a:r>
              <a:rPr lang="en-US" sz="3200" dirty="0"/>
              <a:t>Section 3 – </a:t>
            </a:r>
            <a:r>
              <a:rPr lang="en-US" sz="3200" u="sng" dirty="0"/>
              <a:t>General and Prison Epistles </a:t>
            </a:r>
            <a:r>
              <a:rPr lang="en-US" sz="3200" dirty="0"/>
              <a:t>(Romans through Jude)</a:t>
            </a:r>
          </a:p>
          <a:p>
            <a:r>
              <a:rPr lang="en-US" sz="3200" dirty="0"/>
              <a:t>Section 4 – </a:t>
            </a:r>
            <a:r>
              <a:rPr lang="en-US" sz="3200" u="sng" dirty="0"/>
              <a:t>Prophecy</a:t>
            </a:r>
            <a:r>
              <a:rPr lang="en-US" sz="3200" dirty="0"/>
              <a:t> (Revelation)</a:t>
            </a:r>
          </a:p>
          <a:p>
            <a:endParaRPr lang="en-US" dirty="0"/>
          </a:p>
        </p:txBody>
      </p:sp>
    </p:spTree>
    <p:extLst>
      <p:ext uri="{BB962C8B-B14F-4D97-AF65-F5344CB8AC3E}">
        <p14:creationId xmlns:p14="http://schemas.microsoft.com/office/powerpoint/2010/main" val="3920091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05210-CF4F-3B42-BA95-C54A53793D11}"/>
              </a:ext>
            </a:extLst>
          </p:cNvPr>
          <p:cNvSpPr>
            <a:spLocks noGrp="1"/>
          </p:cNvSpPr>
          <p:nvPr>
            <p:ph type="title"/>
          </p:nvPr>
        </p:nvSpPr>
        <p:spPr/>
        <p:txBody>
          <a:bodyPr/>
          <a:lstStyle/>
          <a:p>
            <a:r>
              <a:rPr lang="en-US" b="1" dirty="0"/>
              <a:t>Revelation: General and special</a:t>
            </a:r>
          </a:p>
        </p:txBody>
      </p:sp>
      <p:sp>
        <p:nvSpPr>
          <p:cNvPr id="3" name="Content Placeholder 2">
            <a:extLst>
              <a:ext uri="{FF2B5EF4-FFF2-40B4-BE49-F238E27FC236}">
                <a16:creationId xmlns:a16="http://schemas.microsoft.com/office/drawing/2014/main" id="{2771060D-F0D6-A647-91FF-C7C7218046E2}"/>
              </a:ext>
            </a:extLst>
          </p:cNvPr>
          <p:cNvSpPr>
            <a:spLocks noGrp="1"/>
          </p:cNvSpPr>
          <p:nvPr>
            <p:ph idx="1"/>
          </p:nvPr>
        </p:nvSpPr>
        <p:spPr>
          <a:xfrm>
            <a:off x="494270" y="2065866"/>
            <a:ext cx="11306433" cy="4182533"/>
          </a:xfrm>
        </p:spPr>
        <p:txBody>
          <a:bodyPr>
            <a:normAutofit lnSpcReduction="10000"/>
          </a:bodyPr>
          <a:lstStyle/>
          <a:p>
            <a:pPr marL="0" indent="0">
              <a:buNone/>
            </a:pPr>
            <a:r>
              <a:rPr lang="en-US" sz="3200" b="1" u="sng" dirty="0"/>
              <a:t>General Revelation</a:t>
            </a:r>
            <a:r>
              <a:rPr lang="en-US" sz="3200" dirty="0"/>
              <a:t>: Refers to the general truths that can be known about God through nature, history, and the human conscience. (See Psalm 19:1-4; Romans 2:14-15)</a:t>
            </a:r>
          </a:p>
          <a:p>
            <a:endParaRPr lang="en-US" sz="3200" dirty="0"/>
          </a:p>
          <a:p>
            <a:pPr marL="0" indent="0">
              <a:buNone/>
            </a:pPr>
            <a:r>
              <a:rPr lang="en-US" sz="3200" i="1" dirty="0"/>
              <a:t>“For since the creation of the world God’s invisible qualities—His eternal power and divine nature—have been clearly seen, being understood from what has been made, so that men are without excuse.”  </a:t>
            </a:r>
            <a:r>
              <a:rPr lang="en-US" sz="3200" dirty="0"/>
              <a:t>Romans 1:20</a:t>
            </a:r>
          </a:p>
          <a:p>
            <a:endParaRPr lang="en-US" dirty="0"/>
          </a:p>
        </p:txBody>
      </p:sp>
    </p:spTree>
    <p:extLst>
      <p:ext uri="{BB962C8B-B14F-4D97-AF65-F5344CB8AC3E}">
        <p14:creationId xmlns:p14="http://schemas.microsoft.com/office/powerpoint/2010/main" val="3981165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46</TotalTime>
  <Words>794</Words>
  <Application>Microsoft Office PowerPoint</Application>
  <PresentationFormat>Widescreen</PresentationFormat>
  <Paragraphs>55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Celestial</vt:lpstr>
      <vt:lpstr>  Doctrine of  the Bible</vt:lpstr>
      <vt:lpstr>PowerPoint Presentation</vt:lpstr>
      <vt:lpstr>As we study the Doctrine of the Bible, we are going to divide it up into 5 major SECTIONS:  </vt:lpstr>
      <vt:lpstr>WHAT IS THE BIBLE ABOUT? </vt:lpstr>
      <vt:lpstr>Who wrote the Bible?     </vt:lpstr>
      <vt:lpstr>How is the Bible structured?</vt:lpstr>
      <vt:lpstr>PowerPoint Presentation</vt:lpstr>
      <vt:lpstr>New Testament:</vt:lpstr>
      <vt:lpstr>Revelation: General and special</vt:lpstr>
      <vt:lpstr>PowerPoint Presentation</vt:lpstr>
      <vt:lpstr>PowerPoint Presentation</vt:lpstr>
      <vt:lpstr>PowerPoint Presentation</vt:lpstr>
      <vt:lpstr>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Doctrine of  the Bible</dc:title>
  <dc:creator>Craig Peters</dc:creator>
  <cp:lastModifiedBy>Brenda Gates</cp:lastModifiedBy>
  <cp:revision>10</cp:revision>
  <dcterms:created xsi:type="dcterms:W3CDTF">2020-04-24T18:51:26Z</dcterms:created>
  <dcterms:modified xsi:type="dcterms:W3CDTF">2020-05-09T00:44:02Z</dcterms:modified>
</cp:coreProperties>
</file>