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4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54"/>
  </p:normalViewPr>
  <p:slideViewPr>
    <p:cSldViewPr snapToGrid="0" snapToObjects="1">
      <p:cViewPr varScale="1">
        <p:scale>
          <a:sx n="109" d="100"/>
          <a:sy n="109" d="100"/>
        </p:scale>
        <p:origin x="6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84574-F8AE-5648-8CFC-18AAB63DE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4896" y="3402551"/>
            <a:ext cx="7197726" cy="2421464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r>
              <a:rPr lang="en-US" sz="5300" b="1" dirty="0"/>
              <a:t>Doctrine of </a:t>
            </a:r>
            <a:br>
              <a:rPr lang="en-US" sz="5300" b="1" dirty="0"/>
            </a:br>
            <a:r>
              <a:rPr lang="en-US" sz="5300" b="1" dirty="0"/>
              <a:t>the Bible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99E3DA-76CD-074F-AC1E-2BA9EBF02A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4800" y="5918850"/>
            <a:ext cx="2360141" cy="140546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            Session 3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09A3E0B-02D7-3B47-A9E9-BF2D27F29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21" descr="/var/folders/3y/t_w09lmn3wd2vkpw34n9874mgv9bh1/T/com.microsoft.Word/Content.MSO/5BBF31E9.tmp">
            <a:extLst>
              <a:ext uri="{FF2B5EF4-FFF2-40B4-BE49-F238E27FC236}">
                <a16:creationId xmlns:a16="http://schemas.microsoft.com/office/drawing/2014/main" id="{D904CD6A-1FF6-CB42-B96A-908F68B1F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818" y="1656266"/>
            <a:ext cx="4667882" cy="261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835056-B0C1-3D43-B54E-ACD64AAC7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700" y="47929"/>
            <a:ext cx="3924300" cy="23233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22EA0D-8F56-FE43-BE5A-5C6028C4E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599818" cy="23911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3A0398-7FC2-AE4A-9910-3D1C2238DF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7700" y="4267718"/>
            <a:ext cx="3924300" cy="22654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F3D804-4445-744E-8B38-35F47DD31C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907" y="3307716"/>
            <a:ext cx="2914788" cy="355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25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6CC42C4-E9AA-0F4A-B650-965542CA6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622" y="77847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8" name="image12.png" descr="Eye">
            <a:extLst>
              <a:ext uri="{FF2B5EF4-FFF2-40B4-BE49-F238E27FC236}">
                <a16:creationId xmlns:a16="http://schemas.microsoft.com/office/drawing/2014/main" id="{8B19DDD9-3660-4D4A-9C07-D28C4CBA3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22" y="778476"/>
            <a:ext cx="1138773" cy="113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DBCD76F-F8CF-1842-BF66-0BC9E167F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0519" y="1044147"/>
            <a:ext cx="9831859" cy="350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OBSERVATION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6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this first phase of studying the Bible we are asking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question. . .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the passage say?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must come before anything else.  You </a:t>
            </a:r>
            <a:r>
              <a:rPr lang="en-US" alt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yourself making many observations as you work through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passage.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177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3FE55-ABD1-5041-8500-20A1468BB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591" y="1825304"/>
            <a:ext cx="10480817" cy="503269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800" b="1" dirty="0">
                <a:latin typeface="Calibri" panose="020F0502020204030204" pitchFamily="34" charset="0"/>
                <a:cs typeface="Calibri" panose="020F0502020204030204" pitchFamily="34" charset="0"/>
              </a:rPr>
              <a:t>Talking it Over – Group Exercise:  </a:t>
            </a:r>
            <a:endParaRPr lang="en-US" sz="1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800" dirty="0">
                <a:latin typeface="Calibri" panose="020F0502020204030204" pitchFamily="34" charset="0"/>
                <a:cs typeface="Calibri" panose="020F0502020204030204" pitchFamily="34" charset="0"/>
              </a:rPr>
              <a:t>Read Mark 5:21-34 on your own.  Then have someone in the group read it out loud.</a:t>
            </a:r>
          </a:p>
          <a:p>
            <a:r>
              <a:rPr lang="en-US" sz="12800" dirty="0">
                <a:latin typeface="Calibri" panose="020F0502020204030204" pitchFamily="34" charset="0"/>
                <a:cs typeface="Calibri" panose="020F0502020204030204" pitchFamily="34" charset="0"/>
              </a:rPr>
              <a:t>Answer the following questions as a group.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600" dirty="0">
                <a:latin typeface="Calibri" panose="020F0502020204030204" pitchFamily="34" charset="0"/>
                <a:cs typeface="Calibri" panose="020F0502020204030204" pitchFamily="34" charset="0"/>
              </a:rPr>
              <a:t>Who wrote this?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600" dirty="0">
                <a:latin typeface="Calibri" panose="020F0502020204030204" pitchFamily="34" charset="0"/>
                <a:cs typeface="Calibri" panose="020F0502020204030204" pitchFamily="34" charset="0"/>
              </a:rPr>
              <a:t>Where is this written or taking place?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600" dirty="0">
                <a:latin typeface="Calibri" panose="020F0502020204030204" pitchFamily="34" charset="0"/>
                <a:cs typeface="Calibri" panose="020F0502020204030204" pitchFamily="34" charset="0"/>
              </a:rPr>
              <a:t>Who are the major characters involved?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600" dirty="0">
                <a:latin typeface="Calibri" panose="020F0502020204030204" pitchFamily="34" charset="0"/>
                <a:cs typeface="Calibri" panose="020F0502020204030204" pitchFamily="34" charset="0"/>
              </a:rPr>
              <a:t>What are key words, phrases, comparisons, contrasts in the passage? What is obvious in the passage?</a:t>
            </a:r>
          </a:p>
          <a:p>
            <a:endParaRPr lang="en-US" sz="6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4" name="Graphic 1" descr="Group">
            <a:extLst>
              <a:ext uri="{FF2B5EF4-FFF2-40B4-BE49-F238E27FC236}">
                <a16:creationId xmlns:a16="http://schemas.microsoft.com/office/drawing/2014/main" id="{8CAA2355-33EE-C944-A141-6C7C0EABDC2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5591" y="725487"/>
            <a:ext cx="1366838" cy="120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32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5FA87-D8EC-F943-A47B-09E201B41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939115"/>
            <a:ext cx="10837332" cy="5102248"/>
          </a:xfrm>
        </p:spPr>
        <p:txBody>
          <a:bodyPr>
            <a:normAutofit/>
          </a:bodyPr>
          <a:lstStyle/>
          <a:p>
            <a:pPr marL="512763" indent="-400050"/>
            <a:r>
              <a:rPr lang="en-US" sz="3200" dirty="0"/>
              <a:t>What do we learn about the woman in this passage?</a:t>
            </a:r>
          </a:p>
          <a:p>
            <a:pPr marL="858838">
              <a:buFont typeface="Wingdings" panose="05000000000000000000" pitchFamily="2" charset="2"/>
              <a:buChar char="Ø"/>
            </a:pPr>
            <a:r>
              <a:rPr lang="en-US" sz="3200" dirty="0"/>
              <a:t>	Physically</a:t>
            </a:r>
          </a:p>
          <a:p>
            <a:pPr marL="858838">
              <a:buFont typeface="Wingdings" panose="05000000000000000000" pitchFamily="2" charset="2"/>
              <a:buChar char="Ø"/>
            </a:pPr>
            <a:r>
              <a:rPr lang="en-US" sz="3200" dirty="0"/>
              <a:t>	Financially</a:t>
            </a:r>
          </a:p>
          <a:p>
            <a:pPr marL="858838">
              <a:buFont typeface="Wingdings" panose="05000000000000000000" pitchFamily="2" charset="2"/>
              <a:buChar char="Ø"/>
            </a:pPr>
            <a:r>
              <a:rPr lang="en-US" sz="3200" dirty="0"/>
              <a:t>	Relationally</a:t>
            </a:r>
          </a:p>
          <a:p>
            <a:pPr marL="858838">
              <a:buFont typeface="Wingdings" panose="05000000000000000000" pitchFamily="2" charset="2"/>
              <a:buChar char="Ø"/>
            </a:pPr>
            <a:r>
              <a:rPr lang="en-US" sz="3200" dirty="0"/>
              <a:t>	Spiritually</a:t>
            </a:r>
          </a:p>
          <a:p>
            <a:pPr marL="0" indent="0">
              <a:buNone/>
            </a:pPr>
            <a:r>
              <a:rPr lang="en-US" sz="3200" dirty="0"/>
              <a:t> </a:t>
            </a:r>
          </a:p>
          <a:p>
            <a:r>
              <a:rPr lang="en-US" sz="3200" dirty="0"/>
              <a:t>What do we learn about the disciples in this passage?</a:t>
            </a:r>
          </a:p>
          <a:p>
            <a:r>
              <a:rPr lang="en-US" sz="3200" dirty="0"/>
              <a:t>What do we learn about Jesus in this passage?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870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C8131-86D5-FF4C-90F0-C8D6F28E7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4884" y="1591576"/>
            <a:ext cx="8596668" cy="4027367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INTERPRETATION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 this second phase of studying the Bible we are asking the question. . .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what does the passage mean?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Unlike observation, interpretation has one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main truth which the author is conveying to his audience. </a:t>
            </a:r>
          </a:p>
          <a:p>
            <a:endParaRPr lang="en-US" dirty="0"/>
          </a:p>
        </p:txBody>
      </p:sp>
      <p:pic>
        <p:nvPicPr>
          <p:cNvPr id="4" name="image5.png" descr="Questions">
            <a:extLst>
              <a:ext uri="{FF2B5EF4-FFF2-40B4-BE49-F238E27FC236}">
                <a16:creationId xmlns:a16="http://schemas.microsoft.com/office/drawing/2014/main" id="{9B757E27-C2C1-2D49-8EB2-535CE0642250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30093" y="1239057"/>
            <a:ext cx="1417684" cy="126107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940414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D7C04-BE8B-2645-8E32-BBCAE10BA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519" y="832338"/>
            <a:ext cx="8596668" cy="1320800"/>
          </a:xfrm>
        </p:spPr>
        <p:txBody>
          <a:bodyPr/>
          <a:lstStyle/>
          <a:p>
            <a:r>
              <a:rPr lang="en-US" dirty="0"/>
              <a:t>What do we mean by </a:t>
            </a:r>
            <a:r>
              <a:rPr lang="en-US" u="sng" dirty="0"/>
              <a:t>Context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B4187-CD4E-DA4C-B02A-01EE13481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196" y="1773727"/>
            <a:ext cx="8596668" cy="388077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Context refers to what is going on before and after the passage you are examining.  So whenever you study a verse, section or entire book of the Bible, always consult the verses surrounding it in order to interpret correctly. </a:t>
            </a:r>
          </a:p>
        </p:txBody>
      </p:sp>
    </p:spTree>
    <p:extLst>
      <p:ext uri="{BB962C8B-B14F-4D97-AF65-F5344CB8AC3E}">
        <p14:creationId xmlns:p14="http://schemas.microsoft.com/office/powerpoint/2010/main" val="953807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F9424B-4C36-8D44-8E19-42CAABB16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98" y="23112"/>
            <a:ext cx="4512989" cy="2227730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QUESTION:</a:t>
            </a:r>
          </a:p>
        </p:txBody>
      </p:sp>
      <p:pic>
        <p:nvPicPr>
          <p:cNvPr id="4" name="Picture 3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72E8D698-CCAD-2146-8EDE-7BF240498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51" y="2301687"/>
            <a:ext cx="3856774" cy="23435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A90C1-8627-DD4A-AFD3-EDB8D3785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2246" y="1623865"/>
            <a:ext cx="4512988" cy="3317938"/>
          </a:xfrm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 again at Mark 5:21-34 and ask “what is the author’s main intent which he wants his audience to know?”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10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558205-FD1C-7B49-AD1C-95A116FC4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399" y="389830"/>
            <a:ext cx="10590245" cy="584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APPLICATION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this last phase of studying the Bible we are asking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question. . . 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 do I put these things into practice?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other words, how do I take what I am hearing and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reading and apply this to my life daily?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1027113" marR="0" lvl="0" indent="344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truths am I to embrace?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7113" marR="0" lvl="0" indent="344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sin(s) am I to avoid?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7113" marR="0" lvl="0" indent="344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do I learn about the character of God?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7113" marR="0" lvl="0" indent="344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do I live this out in my relationships with others?</a:t>
            </a:r>
          </a:p>
          <a:p>
            <a:pPr marL="1027113" marR="0" lvl="0" indent="344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What changes should I make?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image8.png" descr="Heart">
            <a:extLst>
              <a:ext uri="{FF2B5EF4-FFF2-40B4-BE49-F238E27FC236}">
                <a16:creationId xmlns:a16="http://schemas.microsoft.com/office/drawing/2014/main" id="{FDAEB5D7-89CC-A543-AF47-97B693EE5D75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25304" y="198088"/>
            <a:ext cx="1050608" cy="94583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797271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0E009-E575-AD4A-8634-512A612BE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7" y="609600"/>
            <a:ext cx="9236596" cy="1320800"/>
          </a:xfrm>
        </p:spPr>
        <p:txBody>
          <a:bodyPr>
            <a:normAutofit fontScale="90000"/>
          </a:bodyPr>
          <a:lstStyle/>
          <a:p>
            <a:r>
              <a:rPr lang="en-US" dirty="0"/>
              <a:t>BY FOLLOWING THESE RULES OF BIBLE STUDY METHODS WE WILL AVOID MAKING WRONG CONCLUSIONS.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6142C-C886-D846-9013-1D95CA838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0633" y="2202755"/>
            <a:ext cx="8913000" cy="3880773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ACCURATE 				CORRECT				RIGHT</a:t>
            </a:r>
          </a:p>
          <a:p>
            <a:pPr marL="0" indent="0"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OBSERVATION	    INTERPRETATION     APPLICATION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2938A880-C475-DC46-9B29-B399B51D29A3}"/>
              </a:ext>
            </a:extLst>
          </p:cNvPr>
          <p:cNvSpPr/>
          <p:nvPr/>
        </p:nvSpPr>
        <p:spPr>
          <a:xfrm>
            <a:off x="4142929" y="263827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6049C6FF-C346-5140-8A4D-CE20D040E5A1}"/>
              </a:ext>
            </a:extLst>
          </p:cNvPr>
          <p:cNvSpPr/>
          <p:nvPr/>
        </p:nvSpPr>
        <p:spPr>
          <a:xfrm>
            <a:off x="7361638" y="263827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5F6CCCB9-4460-DD4B-A81C-2EAD11D8DD01}"/>
              </a:ext>
            </a:extLst>
          </p:cNvPr>
          <p:cNvSpPr/>
          <p:nvPr/>
        </p:nvSpPr>
        <p:spPr>
          <a:xfrm>
            <a:off x="785292" y="263827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873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2766</TotalTime>
  <Words>410</Words>
  <Application>Microsoft Macintosh PowerPoint</Application>
  <PresentationFormat>Widescreen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Trebuchet MS</vt:lpstr>
      <vt:lpstr>Wingdings</vt:lpstr>
      <vt:lpstr>Wingdings 3</vt:lpstr>
      <vt:lpstr>Facet</vt:lpstr>
      <vt:lpstr>  Doctrine of  the Bible</vt:lpstr>
      <vt:lpstr>PowerPoint Presentation</vt:lpstr>
      <vt:lpstr>PowerPoint Presentation</vt:lpstr>
      <vt:lpstr>PowerPoint Presentation</vt:lpstr>
      <vt:lpstr>PowerPoint Presentation</vt:lpstr>
      <vt:lpstr>What do we mean by Context?</vt:lpstr>
      <vt:lpstr>QUESTION:</vt:lpstr>
      <vt:lpstr>PowerPoint Presentation</vt:lpstr>
      <vt:lpstr>BY FOLLOWING THESE RULES OF BIBLE STUDY METHODS WE WILL AVOID MAKING WRONG CONCLUSIONS.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Doctrine of  the Bible</dc:title>
  <dc:creator>Craig Peters</dc:creator>
  <cp:lastModifiedBy>Craig Peters</cp:lastModifiedBy>
  <cp:revision>4</cp:revision>
  <dcterms:created xsi:type="dcterms:W3CDTF">2020-05-04T19:37:11Z</dcterms:created>
  <dcterms:modified xsi:type="dcterms:W3CDTF">2020-05-09T14:07:01Z</dcterms:modified>
</cp:coreProperties>
</file>