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5" r:id="rId7"/>
    <p:sldId id="266" r:id="rId8"/>
    <p:sldId id="261" r:id="rId9"/>
    <p:sldId id="262" r:id="rId10"/>
    <p:sldId id="263" r:id="rId11"/>
    <p:sldId id="260" r:id="rId12"/>
    <p:sldId id="271" r:id="rId13"/>
    <p:sldId id="270" r:id="rId14"/>
    <p:sldId id="267" r:id="rId15"/>
    <p:sldId id="268" r:id="rId16"/>
    <p:sldId id="273" r:id="rId17"/>
    <p:sldId id="264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29"/>
  </p:normalViewPr>
  <p:slideViewPr>
    <p:cSldViewPr snapToGrid="0" snapToObjects="1">
      <p:cViewPr varScale="1">
        <p:scale>
          <a:sx n="109" d="100"/>
          <a:sy n="109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a.com/bible/esv/Deut%209.7" TargetMode="External"/><Relationship Id="rId2" Type="http://schemas.openxmlformats.org/officeDocument/2006/relationships/hyperlink" Target="https://biblia.com/bible/esv/1%20John%203.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iblia.com/bible/esv/Josh%201.18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72330AA-E11E-458E-8798-12C7F7738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A6BDC1B0-0C91-4230-BFEB-9C8ED19B9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2449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bg1">
                  <a:alpha val="20000"/>
                </a:schemeClr>
              </a:solidFill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68E0A26E-4EA8-4E6C-97A2-7B6C1C13F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814824" y="480824"/>
            <a:ext cx="6858001" cy="5896352"/>
          </a:xfrm>
          <a:custGeom>
            <a:avLst/>
            <a:gdLst>
              <a:gd name="connsiteX0" fmla="*/ 6858001 w 6858001"/>
              <a:gd name="connsiteY0" fmla="*/ 1177 h 5896352"/>
              <a:gd name="connsiteX1" fmla="*/ 6858001 w 6858001"/>
              <a:gd name="connsiteY1" fmla="*/ 1344715 h 5896352"/>
              <a:gd name="connsiteX2" fmla="*/ 6858000 w 6858001"/>
              <a:gd name="connsiteY2" fmla="*/ 1344715 h 5896352"/>
              <a:gd name="connsiteX3" fmla="*/ 6858000 w 6858001"/>
              <a:gd name="connsiteY3" fmla="*/ 5896352 h 5896352"/>
              <a:gd name="connsiteX4" fmla="*/ 0 w 6858001"/>
              <a:gd name="connsiteY4" fmla="*/ 5896351 h 5896352"/>
              <a:gd name="connsiteX5" fmla="*/ 0 w 6858001"/>
              <a:gd name="connsiteY5" fmla="*/ 904459 h 5896352"/>
              <a:gd name="connsiteX6" fmla="*/ 1 w 6858001"/>
              <a:gd name="connsiteY6" fmla="*/ 904459 h 5896352"/>
              <a:gd name="connsiteX7" fmla="*/ 1 w 6858001"/>
              <a:gd name="connsiteY7" fmla="*/ 0 h 5896352"/>
              <a:gd name="connsiteX8" fmla="*/ 40463 w 6858001"/>
              <a:gd name="connsiteY8" fmla="*/ 5883 h 5896352"/>
              <a:gd name="connsiteX9" fmla="*/ 159107 w 6858001"/>
              <a:gd name="connsiteY9" fmla="*/ 23196 h 5896352"/>
              <a:gd name="connsiteX10" fmla="*/ 245518 w 6858001"/>
              <a:gd name="connsiteY10" fmla="*/ 35299 h 5896352"/>
              <a:gd name="connsiteX11" fmla="*/ 348388 w 6858001"/>
              <a:gd name="connsiteY11" fmla="*/ 48073 h 5896352"/>
              <a:gd name="connsiteX12" fmla="*/ 470460 w 6858001"/>
              <a:gd name="connsiteY12" fmla="*/ 63369 h 5896352"/>
              <a:gd name="connsiteX13" fmla="*/ 605563 w 6858001"/>
              <a:gd name="connsiteY13" fmla="*/ 79506 h 5896352"/>
              <a:gd name="connsiteX14" fmla="*/ 757810 w 6858001"/>
              <a:gd name="connsiteY14" fmla="*/ 96483 h 5896352"/>
              <a:gd name="connsiteX15" fmla="*/ 923774 w 6858001"/>
              <a:gd name="connsiteY15" fmla="*/ 114469 h 5896352"/>
              <a:gd name="connsiteX16" fmla="*/ 1104139 w 6858001"/>
              <a:gd name="connsiteY16" fmla="*/ 132454 h 5896352"/>
              <a:gd name="connsiteX17" fmla="*/ 1296163 w 6858001"/>
              <a:gd name="connsiteY17" fmla="*/ 150776 h 5896352"/>
              <a:gd name="connsiteX18" fmla="*/ 1503275 w 6858001"/>
              <a:gd name="connsiteY18" fmla="*/ 167753 h 5896352"/>
              <a:gd name="connsiteX19" fmla="*/ 1719988 w 6858001"/>
              <a:gd name="connsiteY19" fmla="*/ 184058 h 5896352"/>
              <a:gd name="connsiteX20" fmla="*/ 1949045 w 6858001"/>
              <a:gd name="connsiteY20" fmla="*/ 198849 h 5896352"/>
              <a:gd name="connsiteX21" fmla="*/ 2187703 w 6858001"/>
              <a:gd name="connsiteY21" fmla="*/ 212969 h 5896352"/>
              <a:gd name="connsiteX22" fmla="*/ 2436649 w 6858001"/>
              <a:gd name="connsiteY22" fmla="*/ 226248 h 5896352"/>
              <a:gd name="connsiteX23" fmla="*/ 2564208 w 6858001"/>
              <a:gd name="connsiteY23" fmla="*/ 230955 h 5896352"/>
              <a:gd name="connsiteX24" fmla="*/ 2694509 w 6858001"/>
              <a:gd name="connsiteY24" fmla="*/ 236165 h 5896352"/>
              <a:gd name="connsiteX25" fmla="*/ 2826868 w 6858001"/>
              <a:gd name="connsiteY25" fmla="*/ 241040 h 5896352"/>
              <a:gd name="connsiteX26" fmla="*/ 2959914 w 6858001"/>
              <a:gd name="connsiteY26" fmla="*/ 244234 h 5896352"/>
              <a:gd name="connsiteX27" fmla="*/ 3095702 w 6858001"/>
              <a:gd name="connsiteY27" fmla="*/ 247091 h 5896352"/>
              <a:gd name="connsiteX28" fmla="*/ 3232862 w 6858001"/>
              <a:gd name="connsiteY28" fmla="*/ 250117 h 5896352"/>
              <a:gd name="connsiteX29" fmla="*/ 3372765 w 6858001"/>
              <a:gd name="connsiteY29" fmla="*/ 252134 h 5896352"/>
              <a:gd name="connsiteX30" fmla="*/ 3514040 w 6858001"/>
              <a:gd name="connsiteY30" fmla="*/ 252134 h 5896352"/>
              <a:gd name="connsiteX31" fmla="*/ 3656686 w 6858001"/>
              <a:gd name="connsiteY31" fmla="*/ 253142 h 5896352"/>
              <a:gd name="connsiteX32" fmla="*/ 3800704 w 6858001"/>
              <a:gd name="connsiteY32" fmla="*/ 252134 h 5896352"/>
              <a:gd name="connsiteX33" fmla="*/ 3946780 w 6858001"/>
              <a:gd name="connsiteY33" fmla="*/ 250117 h 5896352"/>
              <a:gd name="connsiteX34" fmla="*/ 4092855 w 6858001"/>
              <a:gd name="connsiteY34" fmla="*/ 248268 h 5896352"/>
              <a:gd name="connsiteX35" fmla="*/ 4240988 w 6858001"/>
              <a:gd name="connsiteY35" fmla="*/ 244234 h 5896352"/>
              <a:gd name="connsiteX36" fmla="*/ 4390492 w 6858001"/>
              <a:gd name="connsiteY36" fmla="*/ 240032 h 5896352"/>
              <a:gd name="connsiteX37" fmla="*/ 4539997 w 6858001"/>
              <a:gd name="connsiteY37" fmla="*/ 235157 h 5896352"/>
              <a:gd name="connsiteX38" fmla="*/ 4690873 w 6858001"/>
              <a:gd name="connsiteY38" fmla="*/ 228266 h 5896352"/>
              <a:gd name="connsiteX39" fmla="*/ 4843120 w 6858001"/>
              <a:gd name="connsiteY39" fmla="*/ 220029 h 5896352"/>
              <a:gd name="connsiteX40" fmla="*/ 4996054 w 6858001"/>
              <a:gd name="connsiteY40" fmla="*/ 212129 h 5896352"/>
              <a:gd name="connsiteX41" fmla="*/ 5148987 w 6858001"/>
              <a:gd name="connsiteY41" fmla="*/ 202044 h 5896352"/>
              <a:gd name="connsiteX42" fmla="*/ 5303978 w 6858001"/>
              <a:gd name="connsiteY42" fmla="*/ 189941 h 5896352"/>
              <a:gd name="connsiteX43" fmla="*/ 5456911 w 6858001"/>
              <a:gd name="connsiteY43" fmla="*/ 177839 h 5896352"/>
              <a:gd name="connsiteX44" fmla="*/ 5612588 w 6858001"/>
              <a:gd name="connsiteY44" fmla="*/ 163887 h 5896352"/>
              <a:gd name="connsiteX45" fmla="*/ 5768950 w 6858001"/>
              <a:gd name="connsiteY45" fmla="*/ 148591 h 5896352"/>
              <a:gd name="connsiteX46" fmla="*/ 5923255 w 6858001"/>
              <a:gd name="connsiteY46" fmla="*/ 132455 h 5896352"/>
              <a:gd name="connsiteX47" fmla="*/ 6079618 w 6858001"/>
              <a:gd name="connsiteY47" fmla="*/ 113629 h 5896352"/>
              <a:gd name="connsiteX48" fmla="*/ 6235294 w 6858001"/>
              <a:gd name="connsiteY48" fmla="*/ 93458 h 5896352"/>
              <a:gd name="connsiteX49" fmla="*/ 6391657 w 6858001"/>
              <a:gd name="connsiteY49" fmla="*/ 73455 h 5896352"/>
              <a:gd name="connsiteX50" fmla="*/ 6547333 w 6858001"/>
              <a:gd name="connsiteY50" fmla="*/ 50091 h 5896352"/>
              <a:gd name="connsiteX51" fmla="*/ 6702324 w 6858001"/>
              <a:gd name="connsiteY51" fmla="*/ 26222 h 5896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5896352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5896352"/>
                </a:lnTo>
                <a:lnTo>
                  <a:pt x="0" y="5896351"/>
                </a:lnTo>
                <a:lnTo>
                  <a:pt x="0" y="904459"/>
                </a:lnTo>
                <a:lnTo>
                  <a:pt x="1" y="904459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8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5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4" y="252134"/>
                </a:lnTo>
                <a:lnTo>
                  <a:pt x="3946780" y="250117"/>
                </a:lnTo>
                <a:lnTo>
                  <a:pt x="4092855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841CC0-B7A9-4828-B82F-9C6B433BDC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8E05919-D800-40FD-A3BD-4B9CC4078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1428412" cy="6858000"/>
            <a:chOff x="0" y="0"/>
            <a:chExt cx="11428412" cy="6858000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DE70C79C-8688-4786-8FCD-43A4B5D5B7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3"/>
            <a:stretch/>
          </p:blipFill>
          <p:spPr>
            <a:xfrm>
              <a:off x="0" y="2669685"/>
              <a:ext cx="4037012" cy="4188315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9A6338A0-2BDA-4E79-A762-AAD8608C0C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640"/>
            <a:stretch/>
          </p:blipFill>
          <p:spPr>
            <a:xfrm>
              <a:off x="0" y="2892347"/>
              <a:ext cx="1522412" cy="2365453"/>
            </a:xfrm>
            <a:prstGeom prst="rect">
              <a:avLst/>
            </a:prstGeom>
          </p:spPr>
        </p:pic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B685624D-3645-4129-9FF6-0C59DBF23B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alpha val="7000"/>
                    <a:lumMod val="60000"/>
                    <a:lumOff val="40000"/>
                  </a:schemeClr>
                </a:gs>
                <a:gs pos="69000">
                  <a:schemeClr val="tx2">
                    <a:alpha val="0"/>
                    <a:lumMod val="60000"/>
                    <a:lumOff val="40000"/>
                  </a:schemeClr>
                </a:gs>
                <a:gs pos="36000">
                  <a:schemeClr val="tx2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03F24C1B-E4C1-43E7-84B3-DD476F3836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813"/>
            <a:stretch/>
          </p:blipFill>
          <p:spPr>
            <a:xfrm>
              <a:off x="7999412" y="0"/>
              <a:ext cx="1603387" cy="1141407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8725CE5D-088A-4522-9817-4B485D6E7F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3320"/>
            <a:stretch/>
          </p:blipFill>
          <p:spPr>
            <a:xfrm>
              <a:off x="8605878" y="6096000"/>
              <a:ext cx="993734" cy="7620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A0DEF16-8161-2640-A372-49106E32B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2369" y="1067740"/>
            <a:ext cx="5602596" cy="370964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Doctrine of Sin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28A13-5520-1A4F-8B10-A4E2938B00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30671" y="813387"/>
            <a:ext cx="4752398" cy="861420"/>
          </a:xfrm>
        </p:spPr>
        <p:txBody>
          <a:bodyPr>
            <a:norm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Session 1</a:t>
            </a:r>
          </a:p>
        </p:txBody>
      </p:sp>
      <p:pic>
        <p:nvPicPr>
          <p:cNvPr id="4" name="Picture 3" descr="/var/folders/3y/t_w09lmn3wd2vkpw34n9874mgv9bh1/T/com.microsoft.Word/Content.MSO/670AB439.tmp">
            <a:extLst>
              <a:ext uri="{FF2B5EF4-FFF2-40B4-BE49-F238E27FC236}">
                <a16:creationId xmlns:a16="http://schemas.microsoft.com/office/drawing/2014/main" id="{DD0C22FA-2478-A14C-8DD7-C304092ED928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69979" y="1141407"/>
            <a:ext cx="3917096" cy="4954592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92047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96A5D-5A2F-934C-A824-C62543484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BEBEB"/>
                </a:solidFill>
              </a:rPr>
              <a:t>The </a:t>
            </a:r>
            <a:r>
              <a:rPr lang="en-US" u="sng" dirty="0">
                <a:solidFill>
                  <a:srgbClr val="EBEBEB"/>
                </a:solidFill>
              </a:rPr>
              <a:t>Existence</a:t>
            </a:r>
            <a:r>
              <a:rPr lang="en-US" dirty="0">
                <a:solidFill>
                  <a:srgbClr val="EBEBEB"/>
                </a:solidFill>
              </a:rPr>
              <a:t> of Sin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076F0-B382-7A45-ADF6-A490F0E13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138" y="1453662"/>
            <a:ext cx="10679724" cy="4794737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/>
              <a:t>Evil in the World originated with </a:t>
            </a:r>
            <a:r>
              <a:rPr lang="en-US" sz="3500" u="sng" dirty="0"/>
              <a:t>Satan.</a:t>
            </a:r>
          </a:p>
          <a:p>
            <a:pPr marL="0" indent="0">
              <a:buNone/>
            </a:pPr>
            <a:r>
              <a:rPr lang="en-US" sz="3000" dirty="0"/>
              <a:t>“How you are </a:t>
            </a:r>
            <a:r>
              <a:rPr lang="en-US" sz="3000" u="sng" dirty="0"/>
              <a:t>fallen from heaven</a:t>
            </a:r>
            <a:r>
              <a:rPr lang="en-US" sz="3000" dirty="0"/>
              <a:t>,</a:t>
            </a:r>
            <a:br>
              <a:rPr lang="en-US" sz="3000" dirty="0"/>
            </a:br>
            <a:r>
              <a:rPr lang="en-US" sz="3000" dirty="0"/>
              <a:t>    O shining star, son of the morning!</a:t>
            </a:r>
            <a:br>
              <a:rPr lang="en-US" sz="3000" dirty="0"/>
            </a:br>
            <a:r>
              <a:rPr lang="en-US" sz="3000" u="sng" dirty="0"/>
              <a:t>You have been thrown down to the earth</a:t>
            </a:r>
            <a:r>
              <a:rPr lang="en-US" sz="3000" dirty="0"/>
              <a:t>,</a:t>
            </a:r>
            <a:br>
              <a:rPr lang="en-US" sz="3000" dirty="0"/>
            </a:br>
            <a:r>
              <a:rPr lang="en-US" sz="3000" dirty="0"/>
              <a:t>    you who destroyed the nations of the world.</a:t>
            </a:r>
            <a:br>
              <a:rPr lang="en-US" sz="3000" dirty="0"/>
            </a:br>
            <a:r>
              <a:rPr lang="en-US" sz="3000" b="1" baseline="30000" dirty="0"/>
              <a:t>13 </a:t>
            </a:r>
            <a:r>
              <a:rPr lang="en-US" sz="3000" dirty="0"/>
              <a:t>For you said to yourself,</a:t>
            </a:r>
            <a:br>
              <a:rPr lang="en-US" sz="3000" dirty="0"/>
            </a:br>
            <a:r>
              <a:rPr lang="en-US" sz="3000" dirty="0"/>
              <a:t>    </a:t>
            </a:r>
            <a:r>
              <a:rPr lang="en-US" sz="3000" u="sng" dirty="0"/>
              <a:t>‘I will ascend </a:t>
            </a:r>
            <a:r>
              <a:rPr lang="en-US" sz="3000" dirty="0"/>
              <a:t>to heaven and set my throne above God’s stars.</a:t>
            </a:r>
            <a:br>
              <a:rPr lang="en-US" sz="3000" dirty="0"/>
            </a:br>
            <a:r>
              <a:rPr lang="en-US" sz="3000" u="sng" dirty="0"/>
              <a:t>I will preside </a:t>
            </a:r>
            <a:r>
              <a:rPr lang="en-US" sz="3000" dirty="0"/>
              <a:t>on the mountain of the gods</a:t>
            </a:r>
            <a:br>
              <a:rPr lang="en-US" sz="3000" dirty="0"/>
            </a:br>
            <a:r>
              <a:rPr lang="en-US" sz="3000" dirty="0"/>
              <a:t>    far away in the north.</a:t>
            </a:r>
            <a:br>
              <a:rPr lang="en-US" sz="3000" dirty="0"/>
            </a:br>
            <a:r>
              <a:rPr lang="en-US" sz="3000" b="1" baseline="30000" dirty="0"/>
              <a:t>14 </a:t>
            </a:r>
            <a:r>
              <a:rPr lang="en-US" sz="3000" u="sng" dirty="0"/>
              <a:t>I will climb </a:t>
            </a:r>
            <a:r>
              <a:rPr lang="en-US" sz="3000" dirty="0"/>
              <a:t>to the highest heavens</a:t>
            </a:r>
            <a:br>
              <a:rPr lang="en-US" sz="3000" dirty="0"/>
            </a:br>
            <a:r>
              <a:rPr lang="en-US" sz="3000" dirty="0"/>
              <a:t>    and be like the Most High.’ Isaiah 14:12-14</a:t>
            </a:r>
            <a:endParaRPr lang="en-US" sz="3000" u="sng" dirty="0"/>
          </a:p>
        </p:txBody>
      </p:sp>
    </p:spTree>
    <p:extLst>
      <p:ext uri="{BB962C8B-B14F-4D97-AF65-F5344CB8AC3E}">
        <p14:creationId xmlns:p14="http://schemas.microsoft.com/office/powerpoint/2010/main" val="3775154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86672-E207-B34F-84EB-211C285FC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E898D-7513-A54E-8DE8-976069052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128" y="1582616"/>
            <a:ext cx="10326688" cy="5807405"/>
          </a:xfrm>
        </p:spPr>
        <p:txBody>
          <a:bodyPr>
            <a:noAutofit/>
          </a:bodyPr>
          <a:lstStyle/>
          <a:p>
            <a:r>
              <a:rPr lang="en-US" sz="3200" dirty="0"/>
              <a:t>All of humanity has rebelled against our Creator. Romans 3:10.  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Mankind seeks to worship the created rather</a:t>
            </a:r>
          </a:p>
          <a:p>
            <a:pPr marL="0" indent="0">
              <a:buNone/>
            </a:pPr>
            <a:r>
              <a:rPr lang="en-US" sz="3200" dirty="0"/>
              <a:t>	than the Creator. Romans 1:25</a:t>
            </a:r>
          </a:p>
          <a:p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A001E7-4D06-7741-B9F3-0FA119F30A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96" r="891"/>
          <a:stretch/>
        </p:blipFill>
        <p:spPr>
          <a:xfrm>
            <a:off x="10138773" y="3378811"/>
            <a:ext cx="1868099" cy="318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747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42B46-FFF3-1345-B767-4DC29644D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BD330-426A-4245-92F6-C3F0010A5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754" y="1152983"/>
            <a:ext cx="10703169" cy="4195481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We love ourselves and the things of man rather than the heart of a loving God.  2 Timothy 3:1-4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We obey our flesh rather than obeying His righteous law and character. “Those controlled by the flesh cannot please God.” (Romans 8:8)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	Against You, and You alone, have I sinned. Psalm 51:4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363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0059D-C5FC-1B4A-AC6A-03EF41320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71364"/>
            <a:ext cx="9404723" cy="1400530"/>
          </a:xfrm>
        </p:spPr>
        <p:txBody>
          <a:bodyPr/>
          <a:lstStyle/>
          <a:p>
            <a:br>
              <a:rPr lang="en-US" dirty="0"/>
            </a:br>
            <a:r>
              <a:rPr lang="en-US" sz="3600" dirty="0"/>
              <a:t>Most people will acknowledge that there is something wrong in our world…..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Question: Give an example of how you have seen the existence of sin in our world today?   </a:t>
            </a:r>
            <a:br>
              <a:rPr lang="en-US" sz="3600" dirty="0"/>
            </a:br>
            <a:r>
              <a:rPr lang="en-US" sz="3600" dirty="0"/>
              <a:t>Does this trouble you?  In what way?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C6648-1ED4-A644-914A-C65A9467C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9877" y="5498123"/>
            <a:ext cx="1070957" cy="160437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605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FF141-CBDD-C046-8B92-A14D9E235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can divide the types of sins into 2 main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A95BD-B897-0A4E-A2A5-A895146AE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16370"/>
            <a:ext cx="9588134" cy="423203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3600" u="sng" dirty="0"/>
              <a:t>Sins of Commission </a:t>
            </a:r>
            <a:r>
              <a:rPr lang="en-US" sz="3600" dirty="0"/>
              <a:t>– Sins of commission are sins that we commit by </a:t>
            </a:r>
            <a:r>
              <a:rPr lang="en-US" sz="3600" b="1" i="1" u="sng" dirty="0"/>
              <a:t>doing something</a:t>
            </a:r>
            <a:r>
              <a:rPr lang="en-US" sz="3600" dirty="0"/>
              <a:t> we shouldn’t do. </a:t>
            </a:r>
          </a:p>
        </p:txBody>
      </p:sp>
    </p:spTree>
    <p:extLst>
      <p:ext uri="{BB962C8B-B14F-4D97-AF65-F5344CB8AC3E}">
        <p14:creationId xmlns:p14="http://schemas.microsoft.com/office/powerpoint/2010/main" val="955460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FF141-CBDD-C046-8B92-A14D9E235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can divide the types of sins into 2 main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A95BD-B897-0A4E-A2A5-A895146AE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309" y="1501556"/>
            <a:ext cx="10738338" cy="4664782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3800" u="sng" dirty="0"/>
              <a:t>Sins of Omission </a:t>
            </a:r>
            <a:r>
              <a:rPr lang="en-US" sz="3800" dirty="0"/>
              <a:t>- Sins of omission are sins we commit by </a:t>
            </a:r>
            <a:r>
              <a:rPr lang="en-US" sz="3800" b="1" i="1" u="sng" dirty="0"/>
              <a:t>not doing something</a:t>
            </a:r>
            <a:r>
              <a:rPr lang="en-US" sz="3800" dirty="0"/>
              <a:t> we should do. This is a sin that is easy to hide from others. </a:t>
            </a:r>
          </a:p>
        </p:txBody>
      </p:sp>
    </p:spTree>
    <p:extLst>
      <p:ext uri="{BB962C8B-B14F-4D97-AF65-F5344CB8AC3E}">
        <p14:creationId xmlns:p14="http://schemas.microsoft.com/office/powerpoint/2010/main" val="1492030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8494-D424-E346-AAB9-7435F7786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039" y="5826552"/>
            <a:ext cx="6287726" cy="901114"/>
          </a:xfrm>
        </p:spPr>
        <p:txBody>
          <a:bodyPr/>
          <a:lstStyle/>
          <a:p>
            <a:r>
              <a:rPr lang="en-US" sz="2400" dirty="0"/>
              <a:t>What are some observations you can make about these pictures?</a:t>
            </a:r>
          </a:p>
        </p:txBody>
      </p:sp>
      <p:pic>
        <p:nvPicPr>
          <p:cNvPr id="4" name="Picture 3" descr="Image result for umbrellas on the beach">
            <a:extLst>
              <a:ext uri="{FF2B5EF4-FFF2-40B4-BE49-F238E27FC236}">
                <a16:creationId xmlns:a16="http://schemas.microsoft.com/office/drawing/2014/main" id="{62466368-2697-1546-8733-72EA9D95E8C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927" y="152034"/>
            <a:ext cx="4149752" cy="187605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Image result for number on stock car">
            <a:extLst>
              <a:ext uri="{FF2B5EF4-FFF2-40B4-BE49-F238E27FC236}">
                <a16:creationId xmlns:a16="http://schemas.microsoft.com/office/drawing/2014/main" id="{2FCDE466-E2E3-4D46-92F0-583B5C92DBE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504" y="10258"/>
            <a:ext cx="4314092" cy="255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Content Placeholder 5" descr="Image result for basketballs">
            <a:extLst>
              <a:ext uri="{FF2B5EF4-FFF2-40B4-BE49-F238E27FC236}">
                <a16:creationId xmlns:a16="http://schemas.microsoft.com/office/drawing/2014/main" id="{23940B7F-4478-7842-A72A-556044BC61C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139" y="2194694"/>
            <a:ext cx="3494087" cy="210395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/var/folders/3y/t_w09lmn3wd2vkpw34n9874mgv9bh1/T/com.microsoft.Word/Content.MSO/8CE97962.tmp">
            <a:extLst>
              <a:ext uri="{FF2B5EF4-FFF2-40B4-BE49-F238E27FC236}">
                <a16:creationId xmlns:a16="http://schemas.microsoft.com/office/drawing/2014/main" id="{AB75D95E-20E0-DE4F-B177-382F7ABC8F7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6019" y="952134"/>
            <a:ext cx="1812485" cy="218635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Related image">
            <a:extLst>
              <a:ext uri="{FF2B5EF4-FFF2-40B4-BE49-F238E27FC236}">
                <a16:creationId xmlns:a16="http://schemas.microsoft.com/office/drawing/2014/main" id="{777BCAEF-D823-7F44-A3C3-8A1E2726AB46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5190" y="3302428"/>
            <a:ext cx="3365500" cy="2524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/var/folders/3y/t_w09lmn3wd2vkpw34n9874mgv9bh1/T/com.microsoft.Word/Content.MSO/3C4FC6D1.tmp">
            <a:extLst>
              <a:ext uri="{FF2B5EF4-FFF2-40B4-BE49-F238E27FC236}">
                <a16:creationId xmlns:a16="http://schemas.microsoft.com/office/drawing/2014/main" id="{76E40F17-86E8-9444-938D-AC354EC1E693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871" y="4564490"/>
            <a:ext cx="3475355" cy="20332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/var/folders/3y/t_w09lmn3wd2vkpw34n9874mgv9bh1/T/com.microsoft.Word/Content.MSO/BC4B3ECF.tmp">
            <a:extLst>
              <a:ext uri="{FF2B5EF4-FFF2-40B4-BE49-F238E27FC236}">
                <a16:creationId xmlns:a16="http://schemas.microsoft.com/office/drawing/2014/main" id="{3AF610AB-ABD1-8042-95E3-F26C9E20AC7F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334" y="3428999"/>
            <a:ext cx="3278928" cy="23975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2328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0EC4A-DDDB-C74B-ACCC-FC77EDE6B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1367" y="609600"/>
            <a:ext cx="5220181" cy="1641986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u="sng" dirty="0"/>
              <a:t>Existence</a:t>
            </a:r>
            <a:r>
              <a:rPr lang="en-US" dirty="0"/>
              <a:t> of Sin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501013-B188-8245-91BE-785270A485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96" r="891"/>
          <a:stretch/>
        </p:blipFill>
        <p:spPr>
          <a:xfrm>
            <a:off x="-1" y="10"/>
            <a:ext cx="4021016" cy="685799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5D7FF-B805-6E43-96B2-82C08EAA7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985" y="1817077"/>
            <a:ext cx="7514492" cy="4431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Evil originated with the </a:t>
            </a:r>
            <a:r>
              <a:rPr lang="en-US" sz="3600" u="sng" dirty="0"/>
              <a:t>fall.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Genesis 3:1-13</a:t>
            </a:r>
          </a:p>
          <a:p>
            <a:pPr marL="0" indent="0">
              <a:lnSpc>
                <a:spcPct val="90000"/>
              </a:lnSpc>
              <a:buNone/>
            </a:pPr>
            <a:endParaRPr lang="en-US" sz="3600" dirty="0"/>
          </a:p>
          <a:p>
            <a:pPr>
              <a:lnSpc>
                <a:spcPct val="90000"/>
              </a:lnSpc>
            </a:pPr>
            <a:r>
              <a:rPr lang="en-US" sz="3600" dirty="0"/>
              <a:t>Read the Passage to yourself – 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Someone read it out loud –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59603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0EC4A-DDDB-C74B-ACCC-FC77EDE6B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6091" y="609600"/>
            <a:ext cx="5139159" cy="1641986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u="sng" dirty="0"/>
              <a:t>Existence</a:t>
            </a:r>
            <a:r>
              <a:rPr lang="en-US" dirty="0"/>
              <a:t> of Sin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501013-B188-8245-91BE-785270A485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96" r="891"/>
          <a:stretch/>
        </p:blipFill>
        <p:spPr>
          <a:xfrm>
            <a:off x="-1" y="10"/>
            <a:ext cx="4021016" cy="685799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5D7FF-B805-6E43-96B2-82C08EAA7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985" y="1817077"/>
            <a:ext cx="7514492" cy="443132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3600" b="1" dirty="0"/>
              <a:t>Observation</a:t>
            </a:r>
            <a:r>
              <a:rPr lang="en-US" sz="3600" dirty="0"/>
              <a:t> – What do you see?  What does it say?</a:t>
            </a:r>
          </a:p>
          <a:p>
            <a:pPr lvl="0"/>
            <a:r>
              <a:rPr lang="en-US" sz="3600" dirty="0"/>
              <a:t>Key words, phrases, people or characters in the passage.  Repeated words.</a:t>
            </a:r>
          </a:p>
          <a:p>
            <a:pPr lvl="0"/>
            <a:r>
              <a:rPr lang="en-US" sz="3600" dirty="0"/>
              <a:t>Who? What? Where? When? How? Why?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                ”Therefore” or “But”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97808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82823-26FA-2D4A-B437-813AADF9E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Doctrine?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204A3-691F-484A-9656-685685061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Doctrine is a set of beliefs that complement or match the authority and principles of God’s Word (2 Timothy 3:16-17; 2 Peter 1:20-21), in order that the church body can function in unity and purpose for the glory of God.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380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4E366E-272A-409E-840F-9A6A64A9E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721560C-E4AB-4287-A29C-3F6916794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DF6CFF07-D953-4F9C-9A0E-E0A6AACB61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A9386-0AD6-9F46-A1A1-532BC6896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BEBEB"/>
                </a:solidFill>
              </a:rPr>
              <a:t>Lesson Overview</a:t>
            </a: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DAA4FEEE-0B5F-41BF-825D-60F9FB0895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78707-D142-8946-AA67-BAA768E69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077" y="2286163"/>
            <a:ext cx="5478460" cy="3920808"/>
          </a:xfrm>
        </p:spPr>
        <p:txBody>
          <a:bodyPr>
            <a:noAutofit/>
          </a:bodyPr>
          <a:lstStyle/>
          <a:p>
            <a:r>
              <a:rPr lang="en-US" sz="3600" dirty="0"/>
              <a:t>The </a:t>
            </a:r>
            <a:r>
              <a:rPr lang="en-US" sz="3600" u="sng" dirty="0"/>
              <a:t>Definition</a:t>
            </a:r>
            <a:r>
              <a:rPr lang="en-US" sz="3600" dirty="0"/>
              <a:t> of Sin</a:t>
            </a:r>
          </a:p>
          <a:p>
            <a:r>
              <a:rPr lang="en-US" sz="3600" dirty="0"/>
              <a:t>The </a:t>
            </a:r>
            <a:r>
              <a:rPr lang="en-US" sz="3600" u="sng" dirty="0"/>
              <a:t>Existence</a:t>
            </a:r>
            <a:r>
              <a:rPr lang="en-US" sz="3600" dirty="0"/>
              <a:t> of Sin</a:t>
            </a:r>
          </a:p>
          <a:p>
            <a:r>
              <a:rPr lang="en-US" sz="3600" dirty="0"/>
              <a:t>The </a:t>
            </a:r>
            <a:r>
              <a:rPr lang="en-US" sz="3600" u="sng" dirty="0"/>
              <a:t>Extent</a:t>
            </a:r>
            <a:r>
              <a:rPr lang="en-US" sz="3600" dirty="0"/>
              <a:t> of Sin</a:t>
            </a:r>
          </a:p>
          <a:p>
            <a:r>
              <a:rPr lang="en-US" sz="3600"/>
              <a:t>The </a:t>
            </a:r>
            <a:r>
              <a:rPr lang="en-US" sz="3600" u="sng"/>
              <a:t>Consequences</a:t>
            </a:r>
            <a:r>
              <a:rPr lang="en-US" sz="3600"/>
              <a:t> </a:t>
            </a:r>
            <a:r>
              <a:rPr lang="en-US" sz="3600" dirty="0"/>
              <a:t>of Sin</a:t>
            </a:r>
          </a:p>
        </p:txBody>
      </p:sp>
      <p:pic>
        <p:nvPicPr>
          <p:cNvPr id="4" name="Picture 3" descr="/var/folders/3y/t_w09lmn3wd2vkpw34n9874mgv9bh1/T/com.microsoft.Word/Content.MSO/7DD70C8D.tmp">
            <a:extLst>
              <a:ext uri="{FF2B5EF4-FFF2-40B4-BE49-F238E27FC236}">
                <a16:creationId xmlns:a16="http://schemas.microsoft.com/office/drawing/2014/main" id="{A5E50CB6-3259-214E-823F-F61617D7FD4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4027" y="2548281"/>
            <a:ext cx="5287405" cy="3662018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41113505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17436-7EC7-974B-826A-82D8F6C86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u="sng" dirty="0"/>
              <a:t>Definition</a:t>
            </a:r>
            <a:r>
              <a:rPr lang="en-US" dirty="0"/>
              <a:t> of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1A103-CF40-174C-9067-4E71CB1A5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535724"/>
            <a:ext cx="11069639" cy="5322276"/>
          </a:xfrm>
        </p:spPr>
        <p:txBody>
          <a:bodyPr>
            <a:normAutofit/>
          </a:bodyPr>
          <a:lstStyle/>
          <a:p>
            <a:r>
              <a:rPr lang="en-US" sz="3200" dirty="0"/>
              <a:t>Sin is described in the Bible as a transgression or a violation of the perfect holiness and character of God (</a:t>
            </a:r>
            <a:r>
              <a:rPr lang="en-US" sz="32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 John 3:4</a:t>
            </a:r>
            <a:r>
              <a:rPr lang="en-US" sz="3200" dirty="0"/>
              <a:t>). Rebellion against God (</a:t>
            </a:r>
            <a:r>
              <a:rPr lang="en-US" sz="32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Deuteronomy 9:7</a:t>
            </a:r>
            <a:r>
              <a:rPr lang="en-US" sz="3200" dirty="0"/>
              <a:t>; </a:t>
            </a:r>
            <a:r>
              <a:rPr lang="en-US" sz="3200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Joshua 1:18</a:t>
            </a:r>
            <a:r>
              <a:rPr lang="en-US" sz="3200" dirty="0"/>
              <a:t>).</a:t>
            </a:r>
          </a:p>
          <a:p>
            <a:endParaRPr lang="en-US" sz="3200" dirty="0"/>
          </a:p>
          <a:p>
            <a:r>
              <a:rPr lang="en-US" sz="3200" dirty="0"/>
              <a:t>To miss the mark of the law of God and righteousness of God. </a:t>
            </a:r>
          </a:p>
        </p:txBody>
      </p:sp>
    </p:spTree>
    <p:extLst>
      <p:ext uri="{BB962C8B-B14F-4D97-AF65-F5344CB8AC3E}">
        <p14:creationId xmlns:p14="http://schemas.microsoft.com/office/powerpoint/2010/main" val="1389666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E042E-6D8F-CF42-9B89-21AB1BAA8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9252154" cy="1223983"/>
          </a:xfrm>
        </p:spPr>
        <p:txBody>
          <a:bodyPr>
            <a:normAutofit/>
          </a:bodyPr>
          <a:lstStyle/>
          <a:p>
            <a:r>
              <a:rPr lang="en-US" dirty="0"/>
              <a:t>The Definition of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E701E-8C14-404A-944E-7D0C38816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457" y="2052214"/>
            <a:ext cx="5866643" cy="4196185"/>
          </a:xfrm>
        </p:spPr>
        <p:txBody>
          <a:bodyPr>
            <a:normAutofit/>
          </a:bodyPr>
          <a:lstStyle/>
          <a:p>
            <a:r>
              <a:rPr lang="en-US" sz="3200" dirty="0"/>
              <a:t>Sin is falling short of the ultimate goal of obeying God’s directives from His Word (Romans 3:23 &amp; Is.53:6).</a:t>
            </a:r>
          </a:p>
          <a:p>
            <a:endParaRPr lang="en-US" dirty="0"/>
          </a:p>
        </p:txBody>
      </p:sp>
      <p:pic>
        <p:nvPicPr>
          <p:cNvPr id="4" name="Picture 3" descr="/var/folders/3y/t_w09lmn3wd2vkpw34n9874mgv9bh1/T/com.microsoft.Word/Content.MSO/7DD70C8D.tmp">
            <a:extLst>
              <a:ext uri="{FF2B5EF4-FFF2-40B4-BE49-F238E27FC236}">
                <a16:creationId xmlns:a16="http://schemas.microsoft.com/office/drawing/2014/main" id="{D12F1888-D86F-AF4F-AAC8-1EFC681C2AA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05134" y="2262427"/>
            <a:ext cx="4338409" cy="310967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8504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53345-777F-134C-8A38-470D1CB3F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Misunderstanding of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7FBF0-8293-824A-975C-2DA9E6926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0" y="1528482"/>
            <a:ext cx="11347939" cy="4876800"/>
          </a:xfrm>
        </p:spPr>
        <p:txBody>
          <a:bodyPr>
            <a:noAutofit/>
          </a:bodyPr>
          <a:lstStyle/>
          <a:p>
            <a:r>
              <a:rPr lang="en-US" sz="3600" u="sng" dirty="0"/>
              <a:t>Misunderstanding # 1 </a:t>
            </a:r>
            <a:r>
              <a:rPr lang="en-US" sz="3600" dirty="0"/>
              <a:t>– Sin is an illusion. 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u="sng" dirty="0"/>
              <a:t>Misunderstanding # 2 </a:t>
            </a:r>
            <a:r>
              <a:rPr lang="en-US" sz="3600" dirty="0"/>
              <a:t>– Sin is selfishness. Though this may be true, selfishness is a result of our sin. But sin at its core is to be opposed to God and His Word.</a:t>
            </a:r>
          </a:p>
        </p:txBody>
      </p:sp>
    </p:spTree>
    <p:extLst>
      <p:ext uri="{BB962C8B-B14F-4D97-AF65-F5344CB8AC3E}">
        <p14:creationId xmlns:p14="http://schemas.microsoft.com/office/powerpoint/2010/main" val="1664949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53345-777F-134C-8A38-470D1CB3F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823" y="352706"/>
            <a:ext cx="9404723" cy="1400530"/>
          </a:xfrm>
        </p:spPr>
        <p:txBody>
          <a:bodyPr/>
          <a:lstStyle/>
          <a:p>
            <a:r>
              <a:rPr lang="en-US" dirty="0"/>
              <a:t>Misunderstanding of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7FBF0-8293-824A-975C-2DA9E6926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627" y="1202140"/>
            <a:ext cx="11476745" cy="4876800"/>
          </a:xfrm>
        </p:spPr>
        <p:txBody>
          <a:bodyPr>
            <a:noAutofit/>
          </a:bodyPr>
          <a:lstStyle/>
          <a:p>
            <a:r>
              <a:rPr lang="en-US" sz="3600" u="sng" dirty="0"/>
              <a:t>Misunderstanding # 3 </a:t>
            </a:r>
            <a:r>
              <a:rPr lang="en-US" sz="3600" dirty="0"/>
              <a:t>– I can live a life of sin and still have fellowship with Christ (1 John 1:6).</a:t>
            </a:r>
          </a:p>
          <a:p>
            <a:endParaRPr lang="en-US" sz="3600" dirty="0"/>
          </a:p>
          <a:p>
            <a:r>
              <a:rPr lang="en-US" sz="3600" u="sng" dirty="0"/>
              <a:t>Misunderstanding # 4 </a:t>
            </a:r>
            <a:r>
              <a:rPr lang="en-US" sz="3600" dirty="0"/>
              <a:t>– I have not sinned. (1 John 1:8 &amp;10; Romans 3:23).</a:t>
            </a:r>
          </a:p>
          <a:p>
            <a:endParaRPr lang="en-US" sz="3600" dirty="0"/>
          </a:p>
          <a:p>
            <a:r>
              <a:rPr lang="en-US" sz="3600" u="sng" dirty="0"/>
              <a:t>Misunderstanding # 5 </a:t>
            </a:r>
            <a:r>
              <a:rPr lang="en-US" sz="3600" dirty="0"/>
              <a:t> - There are no consequences to our sinfulness (Romans 6:23; Numbers 32:23).</a:t>
            </a:r>
          </a:p>
        </p:txBody>
      </p:sp>
    </p:spTree>
    <p:extLst>
      <p:ext uri="{BB962C8B-B14F-4D97-AF65-F5344CB8AC3E}">
        <p14:creationId xmlns:p14="http://schemas.microsoft.com/office/powerpoint/2010/main" val="3367863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43212-B6A8-D148-93FA-5A0E652C5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u="sng" dirty="0"/>
              <a:t>Existence</a:t>
            </a:r>
            <a:r>
              <a:rPr lang="en-US" dirty="0"/>
              <a:t> of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E5199-57FC-4D40-9A0D-420A8B7F0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85914"/>
            <a:ext cx="9404723" cy="4662486"/>
          </a:xfrm>
        </p:spPr>
        <p:txBody>
          <a:bodyPr>
            <a:noAutofit/>
          </a:bodyPr>
          <a:lstStyle/>
          <a:p>
            <a:r>
              <a:rPr lang="en-US" sz="3600" dirty="0"/>
              <a:t>Sin or evil did not originate with </a:t>
            </a:r>
            <a:r>
              <a:rPr lang="en-US" sz="3600" u="sng" dirty="0"/>
              <a:t>God</a:t>
            </a:r>
            <a:r>
              <a:rPr lang="en-US" sz="3600" dirty="0"/>
              <a:t>.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Then God said, “Let us make man in our (Trinity) image, after our (Trinity) likeness…..so God created man in His own image, in the image of God He created him; male and female He created them. Genesis 1:26-27</a:t>
            </a:r>
          </a:p>
        </p:txBody>
      </p:sp>
    </p:spTree>
    <p:extLst>
      <p:ext uri="{BB962C8B-B14F-4D97-AF65-F5344CB8AC3E}">
        <p14:creationId xmlns:p14="http://schemas.microsoft.com/office/powerpoint/2010/main" val="4281464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4E366E-272A-409E-840F-9A6A64A9E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721560C-E4AB-4287-A29C-3F6916794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DF6CFF07-D953-4F9C-9A0E-E0A6AACB61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D43212-B6A8-D148-93FA-5A0E652C5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BEBEB"/>
                </a:solidFill>
              </a:rPr>
              <a:t>The </a:t>
            </a:r>
            <a:r>
              <a:rPr lang="en-US" u="sng" dirty="0">
                <a:solidFill>
                  <a:srgbClr val="EBEBEB"/>
                </a:solidFill>
              </a:rPr>
              <a:t>Existence</a:t>
            </a:r>
            <a:r>
              <a:rPr lang="en-US" dirty="0">
                <a:solidFill>
                  <a:srgbClr val="EBEBEB"/>
                </a:solidFill>
              </a:rPr>
              <a:t> of Sin</a:t>
            </a: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DAA4FEEE-0B5F-41BF-825D-60F9FB0895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E5199-57FC-4D40-9A0D-420A8B7F0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548281"/>
            <a:ext cx="5122606" cy="36586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3600" dirty="0"/>
              <a:t>And God saw everything that He made and behold, </a:t>
            </a:r>
            <a:r>
              <a:rPr lang="en-US" sz="3600" u="sng" dirty="0"/>
              <a:t>it was very good.  </a:t>
            </a:r>
            <a:r>
              <a:rPr lang="en-US" sz="3600" dirty="0"/>
              <a:t>Genesis 1:31</a:t>
            </a:r>
          </a:p>
        </p:txBody>
      </p:sp>
      <p:pic>
        <p:nvPicPr>
          <p:cNvPr id="4" name="Picture 3" descr="/var/folders/3y/t_w09lmn3wd2vkpw34n9874mgv9bh1/T/com.microsoft.Word/Content.MSO/7DD70C8D.tmp">
            <a:extLst>
              <a:ext uri="{FF2B5EF4-FFF2-40B4-BE49-F238E27FC236}">
                <a16:creationId xmlns:a16="http://schemas.microsoft.com/office/drawing/2014/main" id="{088A9098-6D9C-0A48-9022-0C494607B36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4027" y="2548281"/>
            <a:ext cx="5287405" cy="3662018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18083318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769</Words>
  <Application>Microsoft Macintosh PowerPoint</Application>
  <PresentationFormat>Widescreen</PresentationFormat>
  <Paragraphs>63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Century Gothic</vt:lpstr>
      <vt:lpstr>Times New Roman</vt:lpstr>
      <vt:lpstr>Wingdings 3</vt:lpstr>
      <vt:lpstr>Ion</vt:lpstr>
      <vt:lpstr>The Doctrine of Sin</vt:lpstr>
      <vt:lpstr>What is Doctrine?</vt:lpstr>
      <vt:lpstr>Lesson Overview</vt:lpstr>
      <vt:lpstr>The Definition of Sin</vt:lpstr>
      <vt:lpstr>The Definition of Sin</vt:lpstr>
      <vt:lpstr>Misunderstanding of Sin</vt:lpstr>
      <vt:lpstr>Misunderstanding of Sin</vt:lpstr>
      <vt:lpstr>The Existence of Sin</vt:lpstr>
      <vt:lpstr>The Existence of Sin</vt:lpstr>
      <vt:lpstr>The Existence of Sin</vt:lpstr>
      <vt:lpstr>PowerPoint Presentation</vt:lpstr>
      <vt:lpstr>PowerPoint Presentation</vt:lpstr>
      <vt:lpstr> Most people will acknowledge that there is something wrong in our world…..  Question: Give an example of how you have seen the existence of sin in our world today?    Does this trouble you?  In what way? </vt:lpstr>
      <vt:lpstr>We can divide the types of sins into 2 main categories</vt:lpstr>
      <vt:lpstr>We can divide the types of sins into 2 main categories</vt:lpstr>
      <vt:lpstr>What are some observations you can make about these pictures?</vt:lpstr>
      <vt:lpstr>The Existence of Sin</vt:lpstr>
      <vt:lpstr>The Existence of Sin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Doctrine of Sin</dc:title>
  <dc:creator>Microsoft Office User</dc:creator>
  <cp:lastModifiedBy>Microsoft Office User</cp:lastModifiedBy>
  <cp:revision>29</cp:revision>
  <cp:lastPrinted>2020-02-24T15:22:36Z</cp:lastPrinted>
  <dcterms:created xsi:type="dcterms:W3CDTF">2020-02-12T00:45:11Z</dcterms:created>
  <dcterms:modified xsi:type="dcterms:W3CDTF">2020-03-30T21:13:51Z</dcterms:modified>
</cp:coreProperties>
</file>