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2" r:id="rId2"/>
    <p:sldId id="256" r:id="rId3"/>
    <p:sldId id="257" r:id="rId4"/>
    <p:sldId id="258" r:id="rId5"/>
    <p:sldId id="262" r:id="rId6"/>
    <p:sldId id="265" r:id="rId7"/>
    <p:sldId id="259" r:id="rId8"/>
    <p:sldId id="260" r:id="rId9"/>
    <p:sldId id="261" r:id="rId10"/>
    <p:sldId id="263" r:id="rId11"/>
    <p:sldId id="270"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9"/>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3/2/20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3/2/20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3/2/20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8370276" y="696953"/>
            <a:ext cx="6089227" cy="903248"/>
          </a:xfrm>
        </p:spPr>
        <p:txBody>
          <a:bodyPr/>
          <a:lstStyle/>
          <a:p>
            <a:r>
              <a:rPr lang="en-US" sz="2000" dirty="0">
                <a:latin typeface="Times New Roman" panose="02020603050405020304" pitchFamily="18" charset="0"/>
                <a:cs typeface="Times New Roman" panose="02020603050405020304" pitchFamily="18" charset="0"/>
              </a:rPr>
              <a:t>Session 2</a:t>
            </a: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990831" y="2702395"/>
            <a:ext cx="8825658" cy="861420"/>
          </a:xfrm>
        </p:spPr>
        <p:txBody>
          <a:bodyPr>
            <a:normAutofit/>
          </a:bodyPr>
          <a:lstStyle/>
          <a:p>
            <a:r>
              <a:rPr lang="en-US" sz="3600" b="1" dirty="0">
                <a:solidFill>
                  <a:schemeClr val="bg1"/>
                </a:solidFill>
              </a:rPr>
              <a:t>The doctrine of sin 						</a:t>
            </a:r>
          </a:p>
        </p:txBody>
      </p:sp>
      <p:pic>
        <p:nvPicPr>
          <p:cNvPr id="4" name="Picture 3">
            <a:extLst>
              <a:ext uri="{FF2B5EF4-FFF2-40B4-BE49-F238E27FC236}">
                <a16:creationId xmlns:a16="http://schemas.microsoft.com/office/drawing/2014/main" id="{6E47A4C2-2C20-884D-AE45-278EB4D95446}"/>
              </a:ext>
            </a:extLst>
          </p:cNvPr>
          <p:cNvPicPr>
            <a:picLocks noChangeAspect="1"/>
          </p:cNvPicPr>
          <p:nvPr/>
        </p:nvPicPr>
        <p:blipFill>
          <a:blip r:embed="rId2"/>
          <a:stretch>
            <a:fillRect/>
          </a:stretch>
        </p:blipFill>
        <p:spPr>
          <a:xfrm>
            <a:off x="7044999" y="2033383"/>
            <a:ext cx="3224416" cy="322441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16042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46478" y="2208081"/>
            <a:ext cx="10526360" cy="1220919"/>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APPLICATION:</a:t>
            </a:r>
            <a:br>
              <a:rPr lang="en-US" sz="3600" b="1"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How do I live this out?  What do I learn about God?  About myself?  What am I to avoid?  What should I embrace?</a:t>
            </a: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9169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46478" y="2208081"/>
            <a:ext cx="10526360" cy="1220919"/>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In what ways can sin destroy or damage relationships in our home or church family? </a:t>
            </a: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9015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638175" y="4537924"/>
            <a:ext cx="10915650" cy="1059104"/>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CONSEQUENCES OF ACTUAL SIN</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Sin interrupts our fellowship with God – 1 John 1:6-7</a:t>
            </a: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Sin grieves, quenches and hinders the ministry of the 	   		 Holy Spirit – 1 Thess. 5:19; Eph. 4:30</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Sin cripples our joy, peace and spiritual growth (apathy of the soul) 1 John 1:4</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CE65B14-C81F-B04F-B9DF-C257D161412D}"/>
              </a:ext>
            </a:extLst>
          </p:cNvPr>
          <p:cNvPicPr>
            <a:picLocks noChangeAspect="1"/>
          </p:cNvPicPr>
          <p:nvPr/>
        </p:nvPicPr>
        <p:blipFill>
          <a:blip r:embed="rId2"/>
          <a:stretch>
            <a:fillRect/>
          </a:stretch>
        </p:blipFill>
        <p:spPr>
          <a:xfrm>
            <a:off x="852852" y="1520756"/>
            <a:ext cx="711200" cy="711200"/>
          </a:xfrm>
          <a:prstGeom prst="rect">
            <a:avLst/>
          </a:prstGeom>
        </p:spPr>
      </p:pic>
      <p:pic>
        <p:nvPicPr>
          <p:cNvPr id="7" name="Picture 6">
            <a:extLst>
              <a:ext uri="{FF2B5EF4-FFF2-40B4-BE49-F238E27FC236}">
                <a16:creationId xmlns:a16="http://schemas.microsoft.com/office/drawing/2014/main" id="{6C3FC1D4-642D-E14B-9C82-A28A563465F6}"/>
              </a:ext>
            </a:extLst>
          </p:cNvPr>
          <p:cNvPicPr>
            <a:picLocks noChangeAspect="1"/>
          </p:cNvPicPr>
          <p:nvPr/>
        </p:nvPicPr>
        <p:blipFill>
          <a:blip r:embed="rId2"/>
          <a:stretch>
            <a:fillRect/>
          </a:stretch>
        </p:blipFill>
        <p:spPr>
          <a:xfrm>
            <a:off x="852852" y="2717800"/>
            <a:ext cx="711200" cy="711200"/>
          </a:xfrm>
          <a:prstGeom prst="rect">
            <a:avLst/>
          </a:prstGeom>
        </p:spPr>
      </p:pic>
      <p:pic>
        <p:nvPicPr>
          <p:cNvPr id="8" name="Picture 7">
            <a:extLst>
              <a:ext uri="{FF2B5EF4-FFF2-40B4-BE49-F238E27FC236}">
                <a16:creationId xmlns:a16="http://schemas.microsoft.com/office/drawing/2014/main" id="{65E1FDA4-27D0-D24D-82DE-3A285230A06C}"/>
              </a:ext>
            </a:extLst>
          </p:cNvPr>
          <p:cNvPicPr>
            <a:picLocks noChangeAspect="1"/>
          </p:cNvPicPr>
          <p:nvPr/>
        </p:nvPicPr>
        <p:blipFill>
          <a:blip r:embed="rId2"/>
          <a:stretch>
            <a:fillRect/>
          </a:stretch>
        </p:blipFill>
        <p:spPr>
          <a:xfrm>
            <a:off x="852852" y="3918707"/>
            <a:ext cx="711200" cy="711200"/>
          </a:xfrm>
          <a:prstGeom prst="rect">
            <a:avLst/>
          </a:prstGeom>
        </p:spPr>
      </p:pic>
    </p:spTree>
    <p:extLst>
      <p:ext uri="{BB962C8B-B14F-4D97-AF65-F5344CB8AC3E}">
        <p14:creationId xmlns:p14="http://schemas.microsoft.com/office/powerpoint/2010/main" val="21109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81783" y="5327912"/>
            <a:ext cx="10915650" cy="1059104"/>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CONSEQUENCES OF ACTUAL SIN</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Sin brings God’s corrective discipline – Hebrews 				   12:7-11</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Sin keeps us in bondage rather than freedom through 	   	   Christ – John 8:34; Romans 7:14-20</a:t>
            </a:r>
            <a:br>
              <a:rPr lang="en-US" sz="3200" b="1" dirty="0">
                <a:latin typeface="Times New Roman" panose="02020603050405020304" pitchFamily="18" charset="0"/>
                <a:cs typeface="Times New Roman" panose="02020603050405020304" pitchFamily="18" charset="0"/>
              </a:rPr>
            </a:b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Loss of rewards in glory – 2 Cor. 5:10, 1 Cor. 3:13-15</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CE65B14-C81F-B04F-B9DF-C257D161412D}"/>
              </a:ext>
            </a:extLst>
          </p:cNvPr>
          <p:cNvPicPr>
            <a:picLocks noChangeAspect="1"/>
          </p:cNvPicPr>
          <p:nvPr/>
        </p:nvPicPr>
        <p:blipFill>
          <a:blip r:embed="rId2"/>
          <a:stretch>
            <a:fillRect/>
          </a:stretch>
        </p:blipFill>
        <p:spPr>
          <a:xfrm>
            <a:off x="852852" y="1866089"/>
            <a:ext cx="711200" cy="711200"/>
          </a:xfrm>
          <a:prstGeom prst="rect">
            <a:avLst/>
          </a:prstGeom>
        </p:spPr>
      </p:pic>
      <p:pic>
        <p:nvPicPr>
          <p:cNvPr id="7" name="Picture 6">
            <a:extLst>
              <a:ext uri="{FF2B5EF4-FFF2-40B4-BE49-F238E27FC236}">
                <a16:creationId xmlns:a16="http://schemas.microsoft.com/office/drawing/2014/main" id="{6C3FC1D4-642D-E14B-9C82-A28A563465F6}"/>
              </a:ext>
            </a:extLst>
          </p:cNvPr>
          <p:cNvPicPr>
            <a:picLocks noChangeAspect="1"/>
          </p:cNvPicPr>
          <p:nvPr/>
        </p:nvPicPr>
        <p:blipFill>
          <a:blip r:embed="rId2"/>
          <a:stretch>
            <a:fillRect/>
          </a:stretch>
        </p:blipFill>
        <p:spPr>
          <a:xfrm>
            <a:off x="781783" y="3011941"/>
            <a:ext cx="711200" cy="711200"/>
          </a:xfrm>
          <a:prstGeom prst="rect">
            <a:avLst/>
          </a:prstGeom>
        </p:spPr>
      </p:pic>
      <p:pic>
        <p:nvPicPr>
          <p:cNvPr id="8" name="Picture 7">
            <a:extLst>
              <a:ext uri="{FF2B5EF4-FFF2-40B4-BE49-F238E27FC236}">
                <a16:creationId xmlns:a16="http://schemas.microsoft.com/office/drawing/2014/main" id="{65E1FDA4-27D0-D24D-82DE-3A285230A06C}"/>
              </a:ext>
            </a:extLst>
          </p:cNvPr>
          <p:cNvPicPr>
            <a:picLocks noChangeAspect="1"/>
          </p:cNvPicPr>
          <p:nvPr/>
        </p:nvPicPr>
        <p:blipFill>
          <a:blip r:embed="rId2"/>
          <a:stretch>
            <a:fillRect/>
          </a:stretch>
        </p:blipFill>
        <p:spPr>
          <a:xfrm>
            <a:off x="781783" y="4250453"/>
            <a:ext cx="711200" cy="711200"/>
          </a:xfrm>
          <a:prstGeom prst="rect">
            <a:avLst/>
          </a:prstGeom>
        </p:spPr>
      </p:pic>
    </p:spTree>
    <p:extLst>
      <p:ext uri="{BB962C8B-B14F-4D97-AF65-F5344CB8AC3E}">
        <p14:creationId xmlns:p14="http://schemas.microsoft.com/office/powerpoint/2010/main" val="345146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4" name="Freeform: Shape 13">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EC87C7-C7B0-314C-BDD0-B5DF5C74165D}"/>
              </a:ext>
            </a:extLst>
          </p:cNvPr>
          <p:cNvSpPr>
            <a:spLocks noGrp="1"/>
          </p:cNvSpPr>
          <p:nvPr>
            <p:ph type="title"/>
          </p:nvPr>
        </p:nvSpPr>
        <p:spPr>
          <a:xfrm>
            <a:off x="639098" y="629265"/>
            <a:ext cx="5132438" cy="1622322"/>
          </a:xfrm>
        </p:spPr>
        <p:txBody>
          <a:bodyPr>
            <a:normAutofit fontScale="90000"/>
          </a:bodyPr>
          <a:lstStyle/>
          <a:p>
            <a:r>
              <a:rPr lang="en-US" u="sng" dirty="0">
                <a:solidFill>
                  <a:srgbClr val="EBEBEB"/>
                </a:solidFill>
              </a:rPr>
              <a:t>Cleansing</a:t>
            </a:r>
            <a:r>
              <a:rPr lang="en-US" dirty="0">
                <a:solidFill>
                  <a:srgbClr val="EBEBEB"/>
                </a:solidFill>
              </a:rPr>
              <a:t> through Jesus Christ our sin bearer. . .</a:t>
            </a:r>
          </a:p>
        </p:txBody>
      </p:sp>
      <p:pic>
        <p:nvPicPr>
          <p:cNvPr id="5" name="Picture 4" descr="A person standing in front of a sunset&#10;&#10;Description automatically generated">
            <a:extLst>
              <a:ext uri="{FF2B5EF4-FFF2-40B4-BE49-F238E27FC236}">
                <a16:creationId xmlns:a16="http://schemas.microsoft.com/office/drawing/2014/main" id="{FB58273C-0EBC-8E4A-BE69-96D0465BD56A}"/>
              </a:ext>
            </a:extLst>
          </p:cNvPr>
          <p:cNvPicPr>
            <a:picLocks noChangeAspect="1"/>
          </p:cNvPicPr>
          <p:nvPr/>
        </p:nvPicPr>
        <p:blipFill>
          <a:blip r:embed="rId2"/>
          <a:stretch>
            <a:fillRect/>
          </a:stretch>
        </p:blipFill>
        <p:spPr>
          <a:xfrm>
            <a:off x="6714836" y="1603630"/>
            <a:ext cx="4828707" cy="3668320"/>
          </a:xfrm>
          <a:prstGeom prst="rect">
            <a:avLst/>
          </a:prstGeom>
        </p:spPr>
      </p:pic>
      <p:sp>
        <p:nvSpPr>
          <p:cNvPr id="18" name="Rectangle 17">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3D18678-8CA9-3A4B-97D2-22E0184F8FAA}"/>
              </a:ext>
            </a:extLst>
          </p:cNvPr>
          <p:cNvSpPr>
            <a:spLocks noGrp="1"/>
          </p:cNvSpPr>
          <p:nvPr>
            <p:ph idx="1"/>
          </p:nvPr>
        </p:nvSpPr>
        <p:spPr>
          <a:xfrm>
            <a:off x="639098" y="2251587"/>
            <a:ext cx="5581866" cy="3978890"/>
          </a:xfrm>
        </p:spPr>
        <p:txBody>
          <a:bodyPr anchor="ctr">
            <a:noAutofit/>
          </a:bodyPr>
          <a:lstStyle/>
          <a:p>
            <a:r>
              <a:rPr lang="en-US" sz="3200" dirty="0">
                <a:solidFill>
                  <a:srgbClr val="FFFFFF"/>
                </a:solidFill>
              </a:rPr>
              <a:t>We must confess our sin to God (1 John 1:9)</a:t>
            </a:r>
          </a:p>
          <a:p>
            <a:pPr marL="0" indent="0">
              <a:buNone/>
            </a:pPr>
            <a:endParaRPr lang="en-US" sz="3200" dirty="0">
              <a:solidFill>
                <a:srgbClr val="FFFFFF"/>
              </a:solidFill>
            </a:endParaRPr>
          </a:p>
          <a:p>
            <a:r>
              <a:rPr lang="en-US" sz="3200" dirty="0">
                <a:solidFill>
                  <a:srgbClr val="FFFFFF"/>
                </a:solidFill>
              </a:rPr>
              <a:t>We must repent (turn) from our sin (Rev. 2:5)</a:t>
            </a:r>
          </a:p>
          <a:p>
            <a:pPr marL="0" indent="0">
              <a:buNone/>
            </a:pPr>
            <a:endParaRPr lang="en-US" sz="3200" dirty="0">
              <a:solidFill>
                <a:srgbClr val="FFFFFF"/>
              </a:solidFill>
            </a:endParaRPr>
          </a:p>
          <a:p>
            <a:r>
              <a:rPr lang="en-US" sz="3200" dirty="0">
                <a:solidFill>
                  <a:srgbClr val="FFFFFF"/>
                </a:solidFill>
              </a:rPr>
              <a:t>Admit – Turn – Return</a:t>
            </a:r>
          </a:p>
        </p:txBody>
      </p:sp>
    </p:spTree>
    <p:extLst>
      <p:ext uri="{BB962C8B-B14F-4D97-AF65-F5344CB8AC3E}">
        <p14:creationId xmlns:p14="http://schemas.microsoft.com/office/powerpoint/2010/main" val="330828821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87C7-C7B0-314C-BDD0-B5DF5C74165D}"/>
              </a:ext>
            </a:extLst>
          </p:cNvPr>
          <p:cNvSpPr>
            <a:spLocks noGrp="1"/>
          </p:cNvSpPr>
          <p:nvPr>
            <p:ph type="title"/>
          </p:nvPr>
        </p:nvSpPr>
        <p:spPr>
          <a:xfrm>
            <a:off x="715108" y="973668"/>
            <a:ext cx="9624646" cy="706964"/>
          </a:xfrm>
        </p:spPr>
        <p:txBody>
          <a:bodyPr>
            <a:normAutofit fontScale="90000"/>
          </a:bodyPr>
          <a:lstStyle/>
          <a:p>
            <a:r>
              <a:rPr lang="en-US" b="1" dirty="0"/>
              <a:t>Cleansing through Jesus Christ our sin bearer. . .</a:t>
            </a:r>
          </a:p>
        </p:txBody>
      </p:sp>
      <p:sp>
        <p:nvSpPr>
          <p:cNvPr id="3" name="Content Placeholder 2">
            <a:extLst>
              <a:ext uri="{FF2B5EF4-FFF2-40B4-BE49-F238E27FC236}">
                <a16:creationId xmlns:a16="http://schemas.microsoft.com/office/drawing/2014/main" id="{43D18678-8CA9-3A4B-97D2-22E0184F8FAA}"/>
              </a:ext>
            </a:extLst>
          </p:cNvPr>
          <p:cNvSpPr>
            <a:spLocks noGrp="1"/>
          </p:cNvSpPr>
          <p:nvPr>
            <p:ph idx="1"/>
          </p:nvPr>
        </p:nvSpPr>
        <p:spPr>
          <a:xfrm>
            <a:off x="187569" y="2391508"/>
            <a:ext cx="7854461" cy="3628292"/>
          </a:xfrm>
        </p:spPr>
        <p:txBody>
          <a:bodyPr anchor="ctr">
            <a:noAutofit/>
          </a:bodyPr>
          <a:lstStyle/>
          <a:p>
            <a:r>
              <a:rPr lang="en-US" sz="3200" dirty="0"/>
              <a:t>If we have wronged others, we must admit this and seek their forgiveness. (Matthew 5:23-24; James 5:16)</a:t>
            </a:r>
          </a:p>
          <a:p>
            <a:r>
              <a:rPr lang="en-US" sz="3200" dirty="0"/>
              <a:t>If we have been wronged by others, we must extend forgiveness to them. (Matthew 6:12, 14-15)</a:t>
            </a:r>
          </a:p>
        </p:txBody>
      </p:sp>
      <p:pic>
        <p:nvPicPr>
          <p:cNvPr id="5" name="Picture 4">
            <a:extLst>
              <a:ext uri="{FF2B5EF4-FFF2-40B4-BE49-F238E27FC236}">
                <a16:creationId xmlns:a16="http://schemas.microsoft.com/office/drawing/2014/main" id="{B0A2E8F7-0D43-8246-9949-C0265FA6A319}"/>
              </a:ext>
            </a:extLst>
          </p:cNvPr>
          <p:cNvPicPr>
            <a:picLocks noChangeAspect="1"/>
          </p:cNvPicPr>
          <p:nvPr/>
        </p:nvPicPr>
        <p:blipFill rotWithShape="1">
          <a:blip r:embed="rId2"/>
          <a:srcRect r="-1" b="7079"/>
          <a:stretch/>
        </p:blipFill>
        <p:spPr>
          <a:xfrm>
            <a:off x="8170985" y="2817170"/>
            <a:ext cx="3615710" cy="25523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53947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6E43-9692-4144-B822-01BCAE6A1A92}"/>
              </a:ext>
            </a:extLst>
          </p:cNvPr>
          <p:cNvSpPr>
            <a:spLocks noGrp="1"/>
          </p:cNvSpPr>
          <p:nvPr>
            <p:ph type="title"/>
          </p:nvPr>
        </p:nvSpPr>
        <p:spPr/>
        <p:txBody>
          <a:bodyPr/>
          <a:lstStyle/>
          <a:p>
            <a:r>
              <a:rPr lang="en-US" b="1" dirty="0"/>
              <a:t>In Groups of 3-4</a:t>
            </a:r>
          </a:p>
        </p:txBody>
      </p:sp>
      <p:sp>
        <p:nvSpPr>
          <p:cNvPr id="3" name="Content Placeholder 2">
            <a:extLst>
              <a:ext uri="{FF2B5EF4-FFF2-40B4-BE49-F238E27FC236}">
                <a16:creationId xmlns:a16="http://schemas.microsoft.com/office/drawing/2014/main" id="{53ED15AE-BF56-7C41-B812-6C155831AAF2}"/>
              </a:ext>
            </a:extLst>
          </p:cNvPr>
          <p:cNvSpPr>
            <a:spLocks noGrp="1"/>
          </p:cNvSpPr>
          <p:nvPr>
            <p:ph idx="1"/>
          </p:nvPr>
        </p:nvSpPr>
        <p:spPr>
          <a:xfrm>
            <a:off x="316524" y="2262554"/>
            <a:ext cx="11594122" cy="4114800"/>
          </a:xfrm>
        </p:spPr>
        <p:txBody>
          <a:bodyPr>
            <a:noAutofit/>
          </a:bodyPr>
          <a:lstStyle/>
          <a:p>
            <a:r>
              <a:rPr lang="en-US" sz="3200" dirty="0"/>
              <a:t>Share a time in your life when you remember making a conscious decision to turn away from something you knew was wrong and </a:t>
            </a:r>
            <a:r>
              <a:rPr lang="en-US" sz="3200"/>
              <a:t>you chose </a:t>
            </a:r>
            <a:r>
              <a:rPr lang="en-US" sz="3200" dirty="0"/>
              <a:t>a different way instead.</a:t>
            </a:r>
          </a:p>
          <a:p>
            <a:r>
              <a:rPr lang="en-US" sz="3200" dirty="0"/>
              <a:t>Take time to pray for each other, that through the power of the Holy Spirit we may stand against the forces of evil and walk in the light of Jesus Christ.</a:t>
            </a:r>
          </a:p>
        </p:txBody>
      </p:sp>
    </p:spTree>
    <p:extLst>
      <p:ext uri="{BB962C8B-B14F-4D97-AF65-F5344CB8AC3E}">
        <p14:creationId xmlns:p14="http://schemas.microsoft.com/office/powerpoint/2010/main" val="340164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 name="Rectangle 10">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4885450" y="1787228"/>
            <a:ext cx="6455255" cy="3651145"/>
          </a:xfrm>
        </p:spPr>
        <p:txBody>
          <a:bodyPr>
            <a:noAutofit/>
          </a:bodyPr>
          <a:lstStyle/>
          <a:p>
            <a:pPr>
              <a:lnSpc>
                <a:spcPct val="90000"/>
              </a:lnSpc>
            </a:pPr>
            <a:r>
              <a:rPr lang="en-US" sz="3400" b="1" dirty="0">
                <a:solidFill>
                  <a:srgbClr val="EBEBEB"/>
                </a:solidFill>
                <a:latin typeface="Times New Roman" panose="02020603050405020304" pitchFamily="18" charset="0"/>
                <a:cs typeface="Times New Roman" panose="02020603050405020304" pitchFamily="18" charset="0"/>
              </a:rPr>
              <a:t>The </a:t>
            </a:r>
            <a:r>
              <a:rPr lang="en-US" sz="3400" b="1" u="sng" dirty="0">
                <a:solidFill>
                  <a:srgbClr val="EBEBEB"/>
                </a:solidFill>
                <a:latin typeface="Times New Roman" panose="02020603050405020304" pitchFamily="18" charset="0"/>
                <a:cs typeface="Times New Roman" panose="02020603050405020304" pitchFamily="18" charset="0"/>
              </a:rPr>
              <a:t>Range</a:t>
            </a:r>
            <a:r>
              <a:rPr lang="en-US" sz="3400" b="1" dirty="0">
                <a:solidFill>
                  <a:srgbClr val="EBEBEB"/>
                </a:solidFill>
                <a:latin typeface="Times New Roman" panose="02020603050405020304" pitchFamily="18" charset="0"/>
                <a:cs typeface="Times New Roman" panose="02020603050405020304" pitchFamily="18" charset="0"/>
              </a:rPr>
              <a:t> of Sin:</a:t>
            </a:r>
            <a:br>
              <a:rPr lang="en-US" sz="3400" b="1" dirty="0">
                <a:solidFill>
                  <a:srgbClr val="EBEBEB"/>
                </a:solidFill>
                <a:latin typeface="Times New Roman" panose="02020603050405020304" pitchFamily="18" charset="0"/>
                <a:cs typeface="Times New Roman" panose="02020603050405020304" pitchFamily="18" charset="0"/>
              </a:rPr>
            </a:br>
            <a:r>
              <a:rPr lang="en-US" sz="3400" dirty="0">
                <a:solidFill>
                  <a:srgbClr val="EBEBEB"/>
                </a:solidFill>
                <a:latin typeface="Times New Roman" panose="02020603050405020304" pitchFamily="18" charset="0"/>
                <a:cs typeface="Times New Roman" panose="02020603050405020304" pitchFamily="18" charset="0"/>
              </a:rPr>
              <a:t>	Sin has infected every human being.</a:t>
            </a:r>
            <a:br>
              <a:rPr lang="en-US" sz="3400" dirty="0">
                <a:solidFill>
                  <a:srgbClr val="EBEBEB"/>
                </a:solidFill>
                <a:latin typeface="Times New Roman" panose="02020603050405020304" pitchFamily="18" charset="0"/>
                <a:cs typeface="Times New Roman" panose="02020603050405020304" pitchFamily="18" charset="0"/>
              </a:rPr>
            </a:br>
            <a:br>
              <a:rPr lang="en-US" sz="3400" dirty="0">
                <a:solidFill>
                  <a:srgbClr val="EBEBEB"/>
                </a:solidFill>
                <a:latin typeface="Times New Roman" panose="02020603050405020304" pitchFamily="18" charset="0"/>
                <a:cs typeface="Times New Roman" panose="02020603050405020304" pitchFamily="18" charset="0"/>
              </a:rPr>
            </a:br>
            <a:r>
              <a:rPr lang="en-US" sz="3400" dirty="0">
                <a:solidFill>
                  <a:srgbClr val="EBEBEB"/>
                </a:solidFill>
                <a:latin typeface="Times New Roman" panose="02020603050405020304" pitchFamily="18" charset="0"/>
                <a:cs typeface="Times New Roman" panose="02020603050405020304" pitchFamily="18" charset="0"/>
              </a:rPr>
              <a:t>Therefore, just as sin entered the world through one man, and death through sin, and in this way, death came to all people, because all sinned—Romans 5:12</a:t>
            </a: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715108" y="637072"/>
            <a:ext cx="5280547" cy="1150156"/>
          </a:xfrm>
        </p:spPr>
        <p:txBody>
          <a:bodyPr>
            <a:noAutofit/>
          </a:bodyPr>
          <a:lstStyle/>
          <a:p>
            <a:r>
              <a:rPr lang="en-US" sz="3600" b="1" dirty="0">
                <a:solidFill>
                  <a:schemeClr val="tx1"/>
                </a:solidFill>
              </a:rPr>
              <a:t>The extent of sin</a:t>
            </a:r>
          </a:p>
        </p:txBody>
      </p:sp>
      <p:pic>
        <p:nvPicPr>
          <p:cNvPr id="4" name="Picture 3">
            <a:extLst>
              <a:ext uri="{FF2B5EF4-FFF2-40B4-BE49-F238E27FC236}">
                <a16:creationId xmlns:a16="http://schemas.microsoft.com/office/drawing/2014/main" id="{E2155498-11E4-1F45-9533-CE14DC2FB983}"/>
              </a:ext>
            </a:extLst>
          </p:cNvPr>
          <p:cNvPicPr>
            <a:picLocks noChangeAspect="1"/>
          </p:cNvPicPr>
          <p:nvPr/>
        </p:nvPicPr>
        <p:blipFill>
          <a:blip r:embed="rId2"/>
          <a:stretch>
            <a:fillRect/>
          </a:stretch>
        </p:blipFill>
        <p:spPr>
          <a:xfrm>
            <a:off x="1159300" y="1788021"/>
            <a:ext cx="3281958" cy="32819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173292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1213571" y="3921369"/>
            <a:ext cx="9055844" cy="1336430"/>
          </a:xfrm>
        </p:spPr>
        <p:txBody>
          <a:bodyPr/>
          <a:lstStyle/>
          <a:p>
            <a:r>
              <a:rPr lang="en-US" sz="3600" dirty="0">
                <a:latin typeface="Times New Roman" panose="02020603050405020304" pitchFamily="18" charset="0"/>
                <a:cs typeface="Times New Roman" panose="02020603050405020304" pitchFamily="18" charset="0"/>
              </a:rPr>
              <a:t>For </a:t>
            </a:r>
            <a:r>
              <a:rPr lang="en-US" sz="3600" u="sng" dirty="0">
                <a:latin typeface="Times New Roman" panose="02020603050405020304" pitchFamily="18" charset="0"/>
                <a:cs typeface="Times New Roman" panose="02020603050405020304" pitchFamily="18" charset="0"/>
              </a:rPr>
              <a:t>all</a:t>
            </a:r>
            <a:r>
              <a:rPr lang="en-US" sz="3600" dirty="0">
                <a:latin typeface="Times New Roman" panose="02020603050405020304" pitchFamily="18" charset="0"/>
                <a:cs typeface="Times New Roman" panose="02020603050405020304" pitchFamily="18" charset="0"/>
              </a:rPr>
              <a:t> </a:t>
            </a:r>
            <a:r>
              <a:rPr lang="en-US" sz="3600" u="sng" dirty="0">
                <a:latin typeface="Times New Roman" panose="02020603050405020304" pitchFamily="18" charset="0"/>
                <a:cs typeface="Times New Roman" panose="02020603050405020304" pitchFamily="18" charset="0"/>
              </a:rPr>
              <a:t>have sinned </a:t>
            </a:r>
            <a:r>
              <a:rPr lang="en-US" sz="3600" dirty="0">
                <a:latin typeface="Times New Roman" panose="02020603050405020304" pitchFamily="18" charset="0"/>
                <a:cs typeface="Times New Roman" panose="02020603050405020304" pitchFamily="18" charset="0"/>
              </a:rPr>
              <a:t>and fallen short of the glory of God. Romans 3:23</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u="sng" dirty="0">
                <a:latin typeface="Times New Roman" panose="02020603050405020304" pitchFamily="18" charset="0"/>
                <a:cs typeface="Times New Roman" panose="02020603050405020304" pitchFamily="18" charset="0"/>
              </a:rPr>
              <a:t>None is righteous</a:t>
            </a:r>
            <a:r>
              <a:rPr lang="en-US" sz="3600" dirty="0">
                <a:latin typeface="Times New Roman" panose="02020603050405020304" pitchFamily="18" charset="0"/>
                <a:cs typeface="Times New Roman" panose="02020603050405020304" pitchFamily="18" charset="0"/>
              </a:rPr>
              <a:t>, no not one; no one understands; no one seeks after God.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Romans 3:10-11 </a:t>
            </a: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861878" y="756365"/>
            <a:ext cx="8825658" cy="861420"/>
          </a:xfrm>
        </p:spPr>
        <p:txBody>
          <a:bodyPr>
            <a:normAutofit/>
          </a:bodyPr>
          <a:lstStyle/>
          <a:p>
            <a:r>
              <a:rPr lang="en-US" sz="3600" b="1" dirty="0">
                <a:solidFill>
                  <a:schemeClr val="bg1"/>
                </a:solidFill>
              </a:rPr>
              <a:t>The extent of sin</a:t>
            </a:r>
          </a:p>
        </p:txBody>
      </p:sp>
      <p:pic>
        <p:nvPicPr>
          <p:cNvPr id="4" name="Picture 3">
            <a:extLst>
              <a:ext uri="{FF2B5EF4-FFF2-40B4-BE49-F238E27FC236}">
                <a16:creationId xmlns:a16="http://schemas.microsoft.com/office/drawing/2014/main" id="{6E47A4C2-2C20-884D-AE45-278EB4D95446}"/>
              </a:ext>
            </a:extLst>
          </p:cNvPr>
          <p:cNvPicPr>
            <a:picLocks noChangeAspect="1"/>
          </p:cNvPicPr>
          <p:nvPr/>
        </p:nvPicPr>
        <p:blipFill>
          <a:blip r:embed="rId2"/>
          <a:stretch>
            <a:fillRect/>
          </a:stretch>
        </p:blipFill>
        <p:spPr>
          <a:xfrm>
            <a:off x="9986963" y="4589584"/>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7692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900044" y="4768694"/>
            <a:ext cx="10134735" cy="1346208"/>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THE EXTENT OF SIN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The </a:t>
            </a:r>
            <a:r>
              <a:rPr lang="en-US" sz="3600" u="sng" dirty="0">
                <a:latin typeface="Times New Roman" panose="02020603050405020304" pitchFamily="18" charset="0"/>
                <a:cs typeface="Times New Roman" panose="02020603050405020304" pitchFamily="18" charset="0"/>
              </a:rPr>
              <a:t>Depth</a:t>
            </a:r>
            <a:r>
              <a:rPr lang="en-US" sz="3600" dirty="0">
                <a:latin typeface="Times New Roman" panose="02020603050405020304" pitchFamily="18" charset="0"/>
                <a:cs typeface="Times New Roman" panose="02020603050405020304" pitchFamily="18" charset="0"/>
              </a:rPr>
              <a:t> of Sin: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Lord saw how </a:t>
            </a:r>
            <a:r>
              <a:rPr lang="en-US" sz="3600" u="sng" dirty="0">
                <a:latin typeface="Times New Roman" panose="02020603050405020304" pitchFamily="18" charset="0"/>
                <a:cs typeface="Times New Roman" panose="02020603050405020304" pitchFamily="18" charset="0"/>
              </a:rPr>
              <a:t>great the wickedness </a:t>
            </a:r>
            <a:r>
              <a:rPr lang="en-US" sz="3600" dirty="0">
                <a:latin typeface="Times New Roman" panose="02020603050405020304" pitchFamily="18" charset="0"/>
                <a:cs typeface="Times New Roman" panose="02020603050405020304" pitchFamily="18" charset="0"/>
              </a:rPr>
              <a:t>of the human race had become on the earth, and that every inclination of the thoughts of the human heart </a:t>
            </a:r>
            <a:r>
              <a:rPr lang="en-US" sz="3600" u="sng" dirty="0">
                <a:latin typeface="Times New Roman" panose="02020603050405020304" pitchFamily="18" charset="0"/>
                <a:cs typeface="Times New Roman" panose="02020603050405020304" pitchFamily="18" charset="0"/>
              </a:rPr>
              <a:t>was only evil all the time.</a:t>
            </a:r>
            <a:r>
              <a:rPr lang="en-US" sz="3600" dirty="0">
                <a:latin typeface="Times New Roman" panose="02020603050405020304" pitchFamily="18" charset="0"/>
                <a:cs typeface="Times New Roman" panose="02020603050405020304" pitchFamily="18" charset="0"/>
              </a:rPr>
              <a:t> Genesis 6:5</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heart is </a:t>
            </a:r>
            <a:r>
              <a:rPr lang="en-US" sz="3600" u="sng" dirty="0">
                <a:latin typeface="Times New Roman" panose="02020603050405020304" pitchFamily="18" charset="0"/>
                <a:cs typeface="Times New Roman" panose="02020603050405020304" pitchFamily="18" charset="0"/>
              </a:rPr>
              <a:t>deceitful</a:t>
            </a:r>
            <a:r>
              <a:rPr lang="en-US" sz="3600" dirty="0">
                <a:latin typeface="Times New Roman" panose="02020603050405020304" pitchFamily="18" charset="0"/>
                <a:cs typeface="Times New Roman" panose="02020603050405020304" pitchFamily="18" charset="0"/>
              </a:rPr>
              <a:t> above all things, and </a:t>
            </a:r>
            <a:r>
              <a:rPr lang="en-US" sz="3600" u="sng" dirty="0">
                <a:latin typeface="Times New Roman" panose="02020603050405020304" pitchFamily="18" charset="0"/>
                <a:cs typeface="Times New Roman" panose="02020603050405020304" pitchFamily="18" charset="0"/>
              </a:rPr>
              <a:t>desperately wicked</a:t>
            </a:r>
            <a:r>
              <a:rPr lang="en-US" sz="3600" dirty="0">
                <a:latin typeface="Times New Roman" panose="02020603050405020304" pitchFamily="18" charset="0"/>
                <a:cs typeface="Times New Roman" panose="02020603050405020304" pitchFamily="18" charset="0"/>
              </a:rPr>
              <a:t>. Jeremiah 17:9</a:t>
            </a: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1249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864509" y="4800600"/>
            <a:ext cx="10134735" cy="1346208"/>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THE EXTENT OF SIN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The </a:t>
            </a:r>
            <a:r>
              <a:rPr lang="en-US" sz="3600" u="sng" dirty="0">
                <a:latin typeface="Times New Roman" panose="02020603050405020304" pitchFamily="18" charset="0"/>
                <a:cs typeface="Times New Roman" panose="02020603050405020304" pitchFamily="18" charset="0"/>
              </a:rPr>
              <a:t>Penalty</a:t>
            </a:r>
            <a:r>
              <a:rPr lang="en-US" sz="3600" dirty="0">
                <a:latin typeface="Times New Roman" panose="02020603050405020304" pitchFamily="18" charset="0"/>
                <a:cs typeface="Times New Roman" panose="02020603050405020304" pitchFamily="18" charset="0"/>
              </a:rPr>
              <a:t> of Sin: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For the </a:t>
            </a:r>
            <a:r>
              <a:rPr lang="en-US" sz="3600" u="sng" dirty="0">
                <a:latin typeface="Times New Roman" panose="02020603050405020304" pitchFamily="18" charset="0"/>
                <a:cs typeface="Times New Roman" panose="02020603050405020304" pitchFamily="18" charset="0"/>
              </a:rPr>
              <a:t>wages of sin is death</a:t>
            </a:r>
            <a:r>
              <a:rPr lang="en-US" sz="3600" dirty="0">
                <a:latin typeface="Times New Roman" panose="02020603050405020304" pitchFamily="18" charset="0"/>
                <a:cs typeface="Times New Roman" panose="02020603050405020304" pitchFamily="18" charset="0"/>
              </a:rPr>
              <a:t>, but the free gift of God is eternal life in Christ Jesus our Lord. Romans 6:23</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But each person is </a:t>
            </a:r>
            <a:r>
              <a:rPr lang="en-US" sz="3600" u="sng" dirty="0">
                <a:latin typeface="Times New Roman" panose="02020603050405020304" pitchFamily="18" charset="0"/>
                <a:cs typeface="Times New Roman" panose="02020603050405020304" pitchFamily="18" charset="0"/>
              </a:rPr>
              <a:t>tempted</a:t>
            </a:r>
            <a:r>
              <a:rPr lang="en-US" sz="3600" dirty="0">
                <a:latin typeface="Times New Roman" panose="02020603050405020304" pitchFamily="18" charset="0"/>
                <a:cs typeface="Times New Roman" panose="02020603050405020304" pitchFamily="18" charset="0"/>
              </a:rPr>
              <a:t> when he is </a:t>
            </a:r>
            <a:r>
              <a:rPr lang="en-US" sz="3600" u="sng" dirty="0">
                <a:latin typeface="Times New Roman" panose="02020603050405020304" pitchFamily="18" charset="0"/>
                <a:cs typeface="Times New Roman" panose="02020603050405020304" pitchFamily="18" charset="0"/>
              </a:rPr>
              <a:t>lured</a:t>
            </a:r>
            <a:r>
              <a:rPr lang="en-US" sz="3600" dirty="0">
                <a:latin typeface="Times New Roman" panose="02020603050405020304" pitchFamily="18" charset="0"/>
                <a:cs typeface="Times New Roman" panose="02020603050405020304" pitchFamily="18" charset="0"/>
              </a:rPr>
              <a:t> and </a:t>
            </a:r>
            <a:r>
              <a:rPr lang="en-US" sz="3600" u="sng" dirty="0">
                <a:latin typeface="Times New Roman" panose="02020603050405020304" pitchFamily="18" charset="0"/>
                <a:cs typeface="Times New Roman" panose="02020603050405020304" pitchFamily="18" charset="0"/>
              </a:rPr>
              <a:t>enticed</a:t>
            </a:r>
            <a:r>
              <a:rPr lang="en-US" sz="3600" dirty="0">
                <a:latin typeface="Times New Roman" panose="02020603050405020304" pitchFamily="18" charset="0"/>
                <a:cs typeface="Times New Roman" panose="02020603050405020304" pitchFamily="18" charset="0"/>
              </a:rPr>
              <a:t> by his own </a:t>
            </a:r>
            <a:r>
              <a:rPr lang="en-US" sz="3600" u="sng" dirty="0">
                <a:latin typeface="Times New Roman" panose="02020603050405020304" pitchFamily="18" charset="0"/>
                <a:cs typeface="Times New Roman" panose="02020603050405020304" pitchFamily="18" charset="0"/>
              </a:rPr>
              <a:t>desire</a:t>
            </a:r>
            <a:r>
              <a:rPr lang="en-US" sz="3600" dirty="0">
                <a:latin typeface="Times New Roman" panose="02020603050405020304" pitchFamily="18" charset="0"/>
                <a:cs typeface="Times New Roman" panose="02020603050405020304" pitchFamily="18" charset="0"/>
              </a:rPr>
              <a:t>. Then </a:t>
            </a:r>
            <a:r>
              <a:rPr lang="en-US" sz="3600" u="sng" dirty="0">
                <a:latin typeface="Times New Roman" panose="02020603050405020304" pitchFamily="18" charset="0"/>
                <a:cs typeface="Times New Roman" panose="02020603050405020304" pitchFamily="18" charset="0"/>
              </a:rPr>
              <a:t>desire</a:t>
            </a:r>
            <a:r>
              <a:rPr lang="en-US" sz="3600" dirty="0">
                <a:latin typeface="Times New Roman" panose="02020603050405020304" pitchFamily="18" charset="0"/>
                <a:cs typeface="Times New Roman" panose="02020603050405020304" pitchFamily="18" charset="0"/>
              </a:rPr>
              <a:t> when it has conceived gives </a:t>
            </a:r>
            <a:r>
              <a:rPr lang="en-US" sz="3600" u="sng" dirty="0">
                <a:latin typeface="Times New Roman" panose="02020603050405020304" pitchFamily="18" charset="0"/>
                <a:cs typeface="Times New Roman" panose="02020603050405020304" pitchFamily="18" charset="0"/>
              </a:rPr>
              <a:t>birth to sin</a:t>
            </a:r>
            <a:r>
              <a:rPr lang="en-US" sz="3600" dirty="0">
                <a:latin typeface="Times New Roman" panose="02020603050405020304" pitchFamily="18" charset="0"/>
                <a:cs typeface="Times New Roman" panose="02020603050405020304" pitchFamily="18" charset="0"/>
              </a:rPr>
              <a:t>, and sin when it is fully grown </a:t>
            </a:r>
            <a:r>
              <a:rPr lang="en-US" sz="3600" u="sng" dirty="0">
                <a:latin typeface="Times New Roman" panose="02020603050405020304" pitchFamily="18" charset="0"/>
                <a:cs typeface="Times New Roman" panose="02020603050405020304" pitchFamily="18" charset="0"/>
              </a:rPr>
              <a:t>brings forth death</a:t>
            </a:r>
            <a:r>
              <a:rPr lang="en-US" sz="3600" dirty="0">
                <a:latin typeface="Times New Roman" panose="02020603050405020304" pitchFamily="18" charset="0"/>
                <a:cs typeface="Times New Roman" panose="02020603050405020304" pitchFamily="18" charset="0"/>
              </a:rPr>
              <a:t>. James 1:14-15</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9799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82447" y="3761483"/>
            <a:ext cx="10134735" cy="1346208"/>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THE EXTENT OF SIN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Eternal </a:t>
            </a:r>
            <a:r>
              <a:rPr lang="en-US" sz="3600" u="sng" dirty="0">
                <a:latin typeface="Times New Roman" panose="02020603050405020304" pitchFamily="18" charset="0"/>
                <a:cs typeface="Times New Roman" panose="02020603050405020304" pitchFamily="18" charset="0"/>
              </a:rPr>
              <a:t>Separation</a:t>
            </a:r>
            <a:r>
              <a:rPr lang="en-US" sz="3600" dirty="0">
                <a:latin typeface="Times New Roman" panose="02020603050405020304" pitchFamily="18" charset="0"/>
                <a:cs typeface="Times New Roman" panose="02020603050405020304" pitchFamily="18" charset="0"/>
              </a:rPr>
              <a:t> from God:</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But your iniquities have separated you from your God. Isaiah 59:2</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5" name="Picture 4" descr="/var/folders/3y/t_w09lmn3wd2vkpw34n9874mgv9bh1/T/com.microsoft.Word/Content.MSO/5AA0D9B.tmp">
            <a:extLst>
              <a:ext uri="{FF2B5EF4-FFF2-40B4-BE49-F238E27FC236}">
                <a16:creationId xmlns:a16="http://schemas.microsoft.com/office/drawing/2014/main" id="{42164EAA-EE9B-AE40-B0E0-13DF7B9269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34280" y="3320677"/>
            <a:ext cx="4624070" cy="2722936"/>
          </a:xfrm>
          <a:prstGeom prst="rect">
            <a:avLst/>
          </a:prstGeom>
          <a:noFill/>
          <a:ln>
            <a:noFill/>
          </a:ln>
        </p:spPr>
      </p:pic>
    </p:spTree>
    <p:extLst>
      <p:ext uri="{BB962C8B-B14F-4D97-AF65-F5344CB8AC3E}">
        <p14:creationId xmlns:p14="http://schemas.microsoft.com/office/powerpoint/2010/main" val="420281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603603" y="5502169"/>
            <a:ext cx="10134735" cy="882189"/>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mn-lt"/>
                <a:cs typeface="Times New Roman" panose="02020603050405020304" pitchFamily="18" charset="0"/>
              </a:rPr>
              <a:t>Our spiritual condition before coming to Christ in Ephesians 2:1-10</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Read the passage on your own.</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Read the passage out loud.</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OBSERVATION</a:t>
            </a:r>
            <a:r>
              <a:rPr lang="en-US" sz="3600" dirty="0">
                <a:latin typeface="Times New Roman" panose="02020603050405020304" pitchFamily="18" charset="0"/>
                <a:cs typeface="Times New Roman" panose="02020603050405020304" pitchFamily="18" charset="0"/>
              </a:rPr>
              <a:t>: What does it say?  What do you see? What stands out to you in the passage?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9674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47577" y="6416905"/>
            <a:ext cx="10134735" cy="882189"/>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Looking for Key Words in the passage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Repeated Words in the passage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Phrases in the passage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Comparisons or contrasts in the passage.</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Seeking to answer – Who?  What?  Where?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When?  How? And Why?</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77787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6EBF-A275-C740-9257-C28964691738}"/>
              </a:ext>
            </a:extLst>
          </p:cNvPr>
          <p:cNvSpPr>
            <a:spLocks noGrp="1"/>
          </p:cNvSpPr>
          <p:nvPr>
            <p:ph type="ctrTitle"/>
          </p:nvPr>
        </p:nvSpPr>
        <p:spPr>
          <a:xfrm>
            <a:off x="746478" y="2208081"/>
            <a:ext cx="10526360" cy="1220919"/>
          </a:xfrm>
        </p:spPr>
        <p:txBody>
          <a:bodyPr/>
          <a:lstStyle/>
          <a:p>
            <a:br>
              <a:rPr lang="en-US" sz="3600" b="1" dirty="0">
                <a:latin typeface="+mn-lt"/>
                <a:cs typeface="Times New Roman" panose="02020603050405020304" pitchFamily="18" charset="0"/>
              </a:rPr>
            </a:br>
            <a:br>
              <a:rPr lang="en-US" sz="3600" b="1" dirty="0">
                <a:latin typeface="+mn-lt"/>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INTERPRETATION:</a:t>
            </a:r>
            <a:br>
              <a:rPr lang="en-US" sz="3600" b="1" dirty="0">
                <a:latin typeface="Times New Roman" panose="02020603050405020304" pitchFamily="18" charset="0"/>
                <a:cs typeface="Times New Roman" panose="02020603050405020304" pitchFamily="18" charset="0"/>
              </a:rPr>
            </a:br>
            <a:r>
              <a:rPr lang="en-US" sz="3600" dirty="0">
                <a:latin typeface="+mn-lt"/>
                <a:cs typeface="Times New Roman" panose="02020603050405020304" pitchFamily="18" charset="0"/>
              </a:rPr>
              <a:t>What does it mean?  What is the author’s main intent or purpose of the passage?</a:t>
            </a: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4511B51-8D97-C84D-8A2A-6D4E1963A92B}"/>
              </a:ext>
            </a:extLst>
          </p:cNvPr>
          <p:cNvSpPr>
            <a:spLocks noGrp="1"/>
          </p:cNvSpPr>
          <p:nvPr>
            <p:ph type="subTitle" idx="1"/>
          </p:nvPr>
        </p:nvSpPr>
        <p:spPr>
          <a:xfrm>
            <a:off x="10229850" y="4800600"/>
            <a:ext cx="508488" cy="527312"/>
          </a:xfrm>
        </p:spPr>
        <p:txBody>
          <a:bodyPr>
            <a:normAutofit fontScale="92500" lnSpcReduction="20000"/>
          </a:bodyPr>
          <a:lstStyle/>
          <a:p>
            <a:endParaRPr lang="en-US"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468279B-9CDF-CC41-8DA4-A21F3EE5DFA9}"/>
              </a:ext>
            </a:extLst>
          </p:cNvPr>
          <p:cNvPicPr>
            <a:picLocks noChangeAspect="1"/>
          </p:cNvPicPr>
          <p:nvPr/>
        </p:nvPicPr>
        <p:blipFill>
          <a:blip r:embed="rId2"/>
          <a:stretch>
            <a:fillRect/>
          </a:stretch>
        </p:blipFill>
        <p:spPr>
          <a:xfrm>
            <a:off x="9946459" y="4649919"/>
            <a:ext cx="1583758" cy="1583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22967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82</TotalTime>
  <Words>797</Words>
  <Application>Microsoft Macintosh PowerPoint</Application>
  <PresentationFormat>Widescreen</PresentationFormat>
  <Paragraphs>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Times New Roman</vt:lpstr>
      <vt:lpstr>Wingdings 3</vt:lpstr>
      <vt:lpstr>Ion Boardroom</vt:lpstr>
      <vt:lpstr>Session 2</vt:lpstr>
      <vt:lpstr>The Range of Sin:  Sin has infected every human being.  Therefore, just as sin entered the world through one man, and death through sin, and in this way, death came to all people, because all sinned—Romans 5:12</vt:lpstr>
      <vt:lpstr>For all have sinned and fallen short of the glory of God. Romans 3:23  None is righteous, no not one; no one understands; no one seeks after God.  Romans 3:10-11 </vt:lpstr>
      <vt:lpstr>  THE EXTENT OF SIN  The Depth of Sin:    The Lord saw how great the wickedness of the human race had become on the earth, and that every inclination of the thoughts of the human heart was only evil all the time. Genesis 6:5  The heart is deceitful above all things, and desperately wicked. Jeremiah 17:9</vt:lpstr>
      <vt:lpstr>  THE EXTENT OF SIN   The Penalty of Sin: For the wages of sin is death, but the free gift of God is eternal life in Christ Jesus our Lord. Romans 6:23     But each person is tempted when he is lured and enticed by his own desire. Then desire when it has conceived gives birth to sin, and sin when it is fully grown brings forth death. James 1:14-15  </vt:lpstr>
      <vt:lpstr>  THE EXTENT OF SIN   Eternal Separation from God: But your iniquities have separated you from your God. Isaiah 59:2     </vt:lpstr>
      <vt:lpstr>  Our spiritual condition before coming to Christ in Ephesians 2:1-10   Read the passage on your own. Read the passage out loud.  OBSERVATION: What does it say?  What do you see? What stands out to you in the passage?  </vt:lpstr>
      <vt:lpstr>     Looking for Key Words in the passage  Repeated Words in the passage  Phrases in the passage  Comparisons or contrasts in the passage.  Seeking to answer – Who?  What?  Where?   When?  How? And Why?  </vt:lpstr>
      <vt:lpstr>  INTERPRETATION: What does it mean?  What is the author’s main intent or purpose of the passage?</vt:lpstr>
      <vt:lpstr>  APPLICATION: How do I live this out?  What do I learn about God?  About myself?  What am I to avoid?  What should I embrace?</vt:lpstr>
      <vt:lpstr>  In what ways can sin destroy or damage relationships in our home or church family? </vt:lpstr>
      <vt:lpstr>  CONSEQUENCES OF ACTUAL SIN       Sin interrupts our fellowship with God – 1 John 1:6-7     Sin grieves, quenches and hinders the ministry of the        Holy Spirit – 1 Thess. 5:19; Eph. 4:30       Sin cripples our joy, peace and spiritual growth (apathy of the soul) 1 John 1:4 </vt:lpstr>
      <vt:lpstr>  CONSEQUENCES OF ACTUAL SIN        Sin brings God’s corrective discipline – Hebrews        12:7-11         Sin keeps us in bondage rather than freedom through         Christ – John 8:34; Romans 7:14-20    Loss of rewards in glory – 2 Cor. 5:10, 1 Cor. 3:13-15          </vt:lpstr>
      <vt:lpstr>Cleansing through Jesus Christ our sin bearer. . .</vt:lpstr>
      <vt:lpstr>Cleansing through Jesus Christ our sin bearer. . .</vt:lpstr>
      <vt:lpstr>In Groups of 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Range of Sin:  Sin has infected every human being.  Therefore, just as sin entered the world through one man, and death through sin, and in this way, death came to all people, because all sinned—Romans 5:12</dc:title>
  <dc:creator>Microsoft Office User</dc:creator>
  <cp:lastModifiedBy>Microsoft Office User</cp:lastModifiedBy>
  <cp:revision>8</cp:revision>
  <cp:lastPrinted>2020-02-21T18:25:49Z</cp:lastPrinted>
  <dcterms:created xsi:type="dcterms:W3CDTF">2020-02-21T17:51:05Z</dcterms:created>
  <dcterms:modified xsi:type="dcterms:W3CDTF">2020-03-02T19:23:09Z</dcterms:modified>
</cp:coreProperties>
</file>