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29"/>
  </p:normalViewPr>
  <p:slideViewPr>
    <p:cSldViewPr snapToGrid="0" snapToObjects="1">
      <p:cViewPr varScale="1">
        <p:scale>
          <a:sx n="90" d="100"/>
          <a:sy n="90" d="100"/>
        </p:scale>
        <p:origin x="232" y="6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4/8/20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1961E-22C6-914F-882A-AF22542D115D}"/>
              </a:ext>
            </a:extLst>
          </p:cNvPr>
          <p:cNvSpPr>
            <a:spLocks noGrp="1"/>
          </p:cNvSpPr>
          <p:nvPr>
            <p:ph type="ctrTitle"/>
          </p:nvPr>
        </p:nvSpPr>
        <p:spPr>
          <a:xfrm>
            <a:off x="550585" y="4393692"/>
            <a:ext cx="9158798" cy="1096316"/>
          </a:xfrm>
        </p:spPr>
        <p:txBody>
          <a:bodyPr>
            <a:normAutofit/>
          </a:bodyPr>
          <a:lstStyle/>
          <a:p>
            <a:pPr algn="ctr">
              <a:lnSpc>
                <a:spcPct val="90000"/>
              </a:lnSpc>
            </a:pPr>
            <a:r>
              <a:rPr lang="en-US" sz="3600" b="1" dirty="0"/>
              <a:t>The Doctrine of Jesus Christ – Divinity (Part 1)</a:t>
            </a:r>
            <a:r>
              <a:rPr lang="en-US" sz="3400" b="1" dirty="0"/>
              <a:t> </a:t>
            </a:r>
            <a:endParaRPr lang="en-US" sz="3400" dirty="0"/>
          </a:p>
        </p:txBody>
      </p:sp>
      <p:sp>
        <p:nvSpPr>
          <p:cNvPr id="3" name="Subtitle 2">
            <a:extLst>
              <a:ext uri="{FF2B5EF4-FFF2-40B4-BE49-F238E27FC236}">
                <a16:creationId xmlns:a16="http://schemas.microsoft.com/office/drawing/2014/main" id="{5CFFDB8A-4A32-6342-9CCD-410C858E25DF}"/>
              </a:ext>
            </a:extLst>
          </p:cNvPr>
          <p:cNvSpPr>
            <a:spLocks noGrp="1"/>
          </p:cNvSpPr>
          <p:nvPr>
            <p:ph type="subTitle" idx="1"/>
          </p:nvPr>
        </p:nvSpPr>
        <p:spPr>
          <a:xfrm>
            <a:off x="985969" y="5650029"/>
            <a:ext cx="8288032" cy="469122"/>
          </a:xfrm>
        </p:spPr>
        <p:txBody>
          <a:bodyPr>
            <a:normAutofit/>
          </a:bodyPr>
          <a:lstStyle/>
          <a:p>
            <a:pPr algn="ctr"/>
            <a:endParaRPr lang="en-US"/>
          </a:p>
        </p:txBody>
      </p:sp>
      <p:pic>
        <p:nvPicPr>
          <p:cNvPr id="4" name="Picture 3" descr="/var/folders/3y/t_w09lmn3wd2vkpw34n9874mgv9bh1/T/com.microsoft.Word/Content.MSO/33DD77BC.tmp">
            <a:extLst>
              <a:ext uri="{FF2B5EF4-FFF2-40B4-BE49-F238E27FC236}">
                <a16:creationId xmlns:a16="http://schemas.microsoft.com/office/drawing/2014/main" id="{11339BA4-351E-FC43-897E-CF5501401A64}"/>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1582537" y="934222"/>
            <a:ext cx="7094895" cy="3299450"/>
          </a:xfrm>
          <a:prstGeom prst="rect">
            <a:avLst/>
          </a:prstGeom>
          <a:noFill/>
        </p:spPr>
      </p:pic>
    </p:spTree>
    <p:extLst>
      <p:ext uri="{BB962C8B-B14F-4D97-AF65-F5344CB8AC3E}">
        <p14:creationId xmlns:p14="http://schemas.microsoft.com/office/powerpoint/2010/main" val="1055650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819F-A6C5-1947-A3D5-1FFFFD897613}"/>
              </a:ext>
            </a:extLst>
          </p:cNvPr>
          <p:cNvSpPr>
            <a:spLocks noGrp="1"/>
          </p:cNvSpPr>
          <p:nvPr>
            <p:ph type="title"/>
          </p:nvPr>
        </p:nvSpPr>
        <p:spPr/>
        <p:txBody>
          <a:bodyPr/>
          <a:lstStyle/>
          <a:p>
            <a:r>
              <a:rPr lang="en-US" b="1" dirty="0"/>
              <a:t>Jesus has attributes of God</a:t>
            </a:r>
            <a:br>
              <a:rPr lang="en-US" dirty="0"/>
            </a:br>
            <a:endParaRPr lang="en-US" dirty="0"/>
          </a:p>
        </p:txBody>
      </p:sp>
      <p:sp>
        <p:nvSpPr>
          <p:cNvPr id="3" name="Content Placeholder 2">
            <a:extLst>
              <a:ext uri="{FF2B5EF4-FFF2-40B4-BE49-F238E27FC236}">
                <a16:creationId xmlns:a16="http://schemas.microsoft.com/office/drawing/2014/main" id="{932BB600-6B21-8F4B-9454-573EB8F1FB02}"/>
              </a:ext>
            </a:extLst>
          </p:cNvPr>
          <p:cNvSpPr>
            <a:spLocks noGrp="1"/>
          </p:cNvSpPr>
          <p:nvPr>
            <p:ph idx="1"/>
          </p:nvPr>
        </p:nvSpPr>
        <p:spPr>
          <a:xfrm>
            <a:off x="422031" y="1488613"/>
            <a:ext cx="9319846" cy="4759787"/>
          </a:xfrm>
        </p:spPr>
        <p:txBody>
          <a:bodyPr>
            <a:normAutofit fontScale="85000" lnSpcReduction="20000"/>
          </a:bodyPr>
          <a:lstStyle/>
          <a:p>
            <a:pPr marL="0" indent="0">
              <a:buNone/>
            </a:pPr>
            <a:r>
              <a:rPr lang="en-US" b="1" dirty="0"/>
              <a:t> </a:t>
            </a:r>
            <a:endParaRPr lang="en-US" dirty="0"/>
          </a:p>
          <a:p>
            <a:pPr lvl="0"/>
            <a:r>
              <a:rPr lang="en-US" sz="3800" dirty="0">
                <a:latin typeface="Arial" panose="020B0604020202020204" pitchFamily="34" charset="0"/>
                <a:cs typeface="Arial" panose="020B0604020202020204" pitchFamily="34" charset="0"/>
              </a:rPr>
              <a:t>He is </a:t>
            </a:r>
            <a:r>
              <a:rPr lang="en-US" sz="3800" u="sng" dirty="0">
                <a:latin typeface="Arial" panose="020B0604020202020204" pitchFamily="34" charset="0"/>
                <a:cs typeface="Arial" panose="020B0604020202020204" pitchFamily="34" charset="0"/>
              </a:rPr>
              <a:t>eternal</a:t>
            </a:r>
            <a:r>
              <a:rPr lang="en-US" sz="3800" dirty="0">
                <a:latin typeface="Arial" panose="020B0604020202020204" pitchFamily="34" charset="0"/>
                <a:cs typeface="Arial" panose="020B0604020202020204" pitchFamily="34" charset="0"/>
              </a:rPr>
              <a:t> – Rev. 1:8; Col. 1:17</a:t>
            </a:r>
          </a:p>
          <a:p>
            <a:pPr lvl="0"/>
            <a:r>
              <a:rPr lang="en-US" sz="3800" dirty="0">
                <a:latin typeface="Arial" panose="020B0604020202020204" pitchFamily="34" charset="0"/>
                <a:cs typeface="Arial" panose="020B0604020202020204" pitchFamily="34" charset="0"/>
              </a:rPr>
              <a:t>He is </a:t>
            </a:r>
            <a:r>
              <a:rPr lang="en-US" sz="3800" u="sng" dirty="0">
                <a:latin typeface="Arial" panose="020B0604020202020204" pitchFamily="34" charset="0"/>
                <a:cs typeface="Arial" panose="020B0604020202020204" pitchFamily="34" charset="0"/>
              </a:rPr>
              <a:t>all powerful </a:t>
            </a:r>
            <a:r>
              <a:rPr lang="en-US" sz="3800" dirty="0">
                <a:latin typeface="Arial" panose="020B0604020202020204" pitchFamily="34" charset="0"/>
                <a:cs typeface="Arial" panose="020B0604020202020204" pitchFamily="34" charset="0"/>
              </a:rPr>
              <a:t>(Omnipotent) John 11:43-44; Matt. 28:18; Col. 2:10</a:t>
            </a:r>
          </a:p>
          <a:p>
            <a:pPr lvl="0"/>
            <a:r>
              <a:rPr lang="en-US" sz="3800" dirty="0">
                <a:latin typeface="Arial" panose="020B0604020202020204" pitchFamily="34" charset="0"/>
                <a:cs typeface="Arial" panose="020B0604020202020204" pitchFamily="34" charset="0"/>
              </a:rPr>
              <a:t>Jesus is </a:t>
            </a:r>
            <a:r>
              <a:rPr lang="en-US" sz="3800" u="sng" dirty="0">
                <a:latin typeface="Arial" panose="020B0604020202020204" pitchFamily="34" charset="0"/>
                <a:cs typeface="Arial" panose="020B0604020202020204" pitchFamily="34" charset="0"/>
              </a:rPr>
              <a:t>everywhere</a:t>
            </a:r>
            <a:r>
              <a:rPr lang="en-US" sz="3800" dirty="0">
                <a:latin typeface="Arial" panose="020B0604020202020204" pitchFamily="34" charset="0"/>
                <a:cs typeface="Arial" panose="020B0604020202020204" pitchFamily="34" charset="0"/>
              </a:rPr>
              <a:t> (Omnipresent) Matt. 18:20</a:t>
            </a:r>
          </a:p>
          <a:p>
            <a:pPr lvl="0"/>
            <a:r>
              <a:rPr lang="en-US" sz="3800" dirty="0">
                <a:latin typeface="Arial" panose="020B0604020202020204" pitchFamily="34" charset="0"/>
                <a:cs typeface="Arial" panose="020B0604020202020204" pitchFamily="34" charset="0"/>
              </a:rPr>
              <a:t>Jesus is </a:t>
            </a:r>
            <a:r>
              <a:rPr lang="en-US" sz="3800" u="sng" dirty="0">
                <a:latin typeface="Arial" panose="020B0604020202020204" pitchFamily="34" charset="0"/>
                <a:cs typeface="Arial" panose="020B0604020202020204" pitchFamily="34" charset="0"/>
              </a:rPr>
              <a:t>all knowing</a:t>
            </a:r>
            <a:r>
              <a:rPr lang="en-US" sz="3800" dirty="0">
                <a:latin typeface="Arial" panose="020B0604020202020204" pitchFamily="34" charset="0"/>
                <a:cs typeface="Arial" panose="020B0604020202020204" pitchFamily="34" charset="0"/>
              </a:rPr>
              <a:t> (Omniscient) Acts 1:24; 1 Cor. 4:5</a:t>
            </a:r>
          </a:p>
          <a:p>
            <a:pPr lvl="0"/>
            <a:r>
              <a:rPr lang="en-US" sz="3800" dirty="0">
                <a:latin typeface="Arial" panose="020B0604020202020204" pitchFamily="34" charset="0"/>
                <a:cs typeface="Arial" panose="020B0604020202020204" pitchFamily="34" charset="0"/>
              </a:rPr>
              <a:t>He is </a:t>
            </a:r>
            <a:r>
              <a:rPr lang="en-US" sz="3800" u="sng" dirty="0">
                <a:latin typeface="Arial" panose="020B0604020202020204" pitchFamily="34" charset="0"/>
                <a:cs typeface="Arial" panose="020B0604020202020204" pitchFamily="34" charset="0"/>
              </a:rPr>
              <a:t>Sovereign</a:t>
            </a:r>
            <a:r>
              <a:rPr lang="en-US" sz="3800" dirty="0">
                <a:latin typeface="Arial" panose="020B0604020202020204" pitchFamily="34" charset="0"/>
                <a:cs typeface="Arial" panose="020B0604020202020204" pitchFamily="34" charset="0"/>
              </a:rPr>
              <a:t> – Mark 2:5-7</a:t>
            </a:r>
          </a:p>
          <a:p>
            <a:pPr lvl="0"/>
            <a:r>
              <a:rPr lang="en-US" sz="3800" dirty="0">
                <a:latin typeface="Arial" panose="020B0604020202020204" pitchFamily="34" charset="0"/>
                <a:cs typeface="Arial" panose="020B0604020202020204" pitchFamily="34" charset="0"/>
              </a:rPr>
              <a:t>He is </a:t>
            </a:r>
            <a:r>
              <a:rPr lang="en-US" sz="3800" u="sng" dirty="0">
                <a:latin typeface="Arial" panose="020B0604020202020204" pitchFamily="34" charset="0"/>
                <a:cs typeface="Arial" panose="020B0604020202020204" pitchFamily="34" charset="0"/>
              </a:rPr>
              <a:t>worthy to be worshipped</a:t>
            </a:r>
            <a:r>
              <a:rPr lang="en-US" sz="3800" dirty="0">
                <a:latin typeface="Arial" panose="020B0604020202020204" pitchFamily="34" charset="0"/>
                <a:cs typeface="Arial" panose="020B0604020202020204" pitchFamily="34" charset="0"/>
              </a:rPr>
              <a:t> – Philippians 2:9-11</a:t>
            </a:r>
          </a:p>
          <a:p>
            <a:endParaRPr lang="en-US" dirty="0"/>
          </a:p>
        </p:txBody>
      </p:sp>
    </p:spTree>
    <p:extLst>
      <p:ext uri="{BB962C8B-B14F-4D97-AF65-F5344CB8AC3E}">
        <p14:creationId xmlns:p14="http://schemas.microsoft.com/office/powerpoint/2010/main" val="707107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9B5A444F-A871-CC44-BEB8-7D26B0CC9422}"/>
              </a:ext>
            </a:extLst>
          </p:cNvPr>
          <p:cNvSpPr>
            <a:spLocks noGrp="1"/>
          </p:cNvSpPr>
          <p:nvPr>
            <p:ph type="title"/>
          </p:nvPr>
        </p:nvSpPr>
        <p:spPr>
          <a:xfrm>
            <a:off x="983374" y="5306253"/>
            <a:ext cx="8288032" cy="1096648"/>
          </a:xfrm>
        </p:spPr>
        <p:txBody>
          <a:bodyPr vert="horz" lIns="91440" tIns="45720" rIns="91440" bIns="45720" rtlCol="0" anchor="b">
            <a:noAutofit/>
          </a:bodyPr>
          <a:lstStyle/>
          <a:p>
            <a:pPr>
              <a:lnSpc>
                <a:spcPct val="90000"/>
              </a:lnSpc>
            </a:pPr>
            <a:r>
              <a:rPr lang="en-US" sz="3200" b="1" i="1" dirty="0"/>
              <a:t>Question:</a:t>
            </a:r>
            <a:br>
              <a:rPr lang="en-US" sz="3200" b="1" i="1" dirty="0"/>
            </a:br>
            <a:r>
              <a:rPr lang="en-US" sz="3200" i="1" dirty="0"/>
              <a:t>Is the divinity of Jesus an easy or hard truth to accept?  Why?  What effect should this truth have on our lives and as a church?</a:t>
            </a:r>
            <a:br>
              <a:rPr lang="en-US" sz="3200" i="1" dirty="0"/>
            </a:br>
            <a:endParaRPr lang="en-US" sz="3200" i="1" dirty="0"/>
          </a:p>
        </p:txBody>
      </p:sp>
      <p:pic>
        <p:nvPicPr>
          <p:cNvPr id="4" name="Content Placeholder 3">
            <a:extLst>
              <a:ext uri="{FF2B5EF4-FFF2-40B4-BE49-F238E27FC236}">
                <a16:creationId xmlns:a16="http://schemas.microsoft.com/office/drawing/2014/main" id="{BC5F2744-6680-324E-BF53-61AD65E00356}"/>
              </a:ext>
            </a:extLst>
          </p:cNvPr>
          <p:cNvPicPr>
            <a:picLocks noGrp="1" noChangeAspect="1"/>
          </p:cNvPicPr>
          <p:nvPr>
            <p:ph idx="1"/>
          </p:nvPr>
        </p:nvPicPr>
        <p:blipFill rotWithShape="1">
          <a:blip r:embed="rId2"/>
          <a:srcRect t="14390" r="-1" b="7164"/>
          <a:stretch/>
        </p:blipFill>
        <p:spPr>
          <a:xfrm>
            <a:off x="1492272" y="318376"/>
            <a:ext cx="7231096" cy="3176588"/>
          </a:xfrm>
          <a:custGeom>
            <a:avLst/>
            <a:gdLst/>
            <a:ahLst/>
            <a:cxnLst/>
            <a:rect l="l" t="t" r="r" b="b"/>
            <a:pathLst>
              <a:path w="8274669" h="3635025">
                <a:moveTo>
                  <a:pt x="540554" y="0"/>
                </a:moveTo>
                <a:lnTo>
                  <a:pt x="8274669" y="0"/>
                </a:lnTo>
                <a:lnTo>
                  <a:pt x="8274669" y="3635025"/>
                </a:lnTo>
                <a:lnTo>
                  <a:pt x="0" y="3635025"/>
                </a:lnTo>
                <a:close/>
              </a:path>
            </a:pathLst>
          </a:custGeom>
        </p:spPr>
      </p:pic>
    </p:spTree>
    <p:extLst>
      <p:ext uri="{BB962C8B-B14F-4D97-AF65-F5344CB8AC3E}">
        <p14:creationId xmlns:p14="http://schemas.microsoft.com/office/powerpoint/2010/main" val="4052738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FBF3F-04F8-1449-B8CF-BA3787DC49EA}"/>
              </a:ext>
            </a:extLst>
          </p:cNvPr>
          <p:cNvSpPr>
            <a:spLocks noGrp="1"/>
          </p:cNvSpPr>
          <p:nvPr>
            <p:ph type="title"/>
          </p:nvPr>
        </p:nvSpPr>
        <p:spPr/>
        <p:txBody>
          <a:bodyPr>
            <a:normAutofit fontScale="90000"/>
          </a:bodyPr>
          <a:lstStyle/>
          <a:p>
            <a:r>
              <a:rPr lang="en-US" b="1" dirty="0"/>
              <a:t>Group Study – Colossians 1:15-20</a:t>
            </a:r>
            <a:r>
              <a:rPr lang="en-US" dirty="0"/>
              <a:t> </a:t>
            </a:r>
            <a:br>
              <a:rPr lang="en-US" dirty="0"/>
            </a:br>
            <a:r>
              <a:rPr lang="en-US" dirty="0"/>
              <a:t> </a:t>
            </a:r>
            <a:br>
              <a:rPr lang="en-US" dirty="0"/>
            </a:br>
            <a:r>
              <a:rPr lang="en-US" dirty="0">
                <a:solidFill>
                  <a:schemeClr val="tx1"/>
                </a:solidFill>
                <a:latin typeface="Arial" panose="020B0604020202020204" pitchFamily="34" charset="0"/>
                <a:cs typeface="Arial" panose="020B0604020202020204" pitchFamily="34" charset="0"/>
              </a:rPr>
              <a:t>Observation – </a:t>
            </a:r>
            <a:r>
              <a:rPr lang="en-US" b="1" dirty="0">
                <a:solidFill>
                  <a:schemeClr val="tx1"/>
                </a:solidFill>
                <a:latin typeface="Arial" panose="020B0604020202020204" pitchFamily="34" charset="0"/>
                <a:cs typeface="Arial" panose="020B0604020202020204" pitchFamily="34" charset="0"/>
              </a:rPr>
              <a:t>Make a List</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How does Paul describe Christ?  </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Interpretation – </a:t>
            </a:r>
            <a:r>
              <a:rPr lang="en-US" b="1" dirty="0">
                <a:solidFill>
                  <a:schemeClr val="tx1"/>
                </a:solidFill>
                <a:latin typeface="Arial" panose="020B0604020202020204" pitchFamily="34" charset="0"/>
                <a:cs typeface="Arial" panose="020B0604020202020204" pitchFamily="34" charset="0"/>
              </a:rPr>
              <a:t>Ask a Question</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Ask a question about a word or an idea that you don’t understand.</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Application – </a:t>
            </a:r>
            <a:r>
              <a:rPr lang="en-US" b="1" dirty="0">
                <a:solidFill>
                  <a:schemeClr val="tx1"/>
                </a:solidFill>
                <a:latin typeface="Arial" panose="020B0604020202020204" pitchFamily="34" charset="0"/>
                <a:cs typeface="Arial" panose="020B0604020202020204" pitchFamily="34" charset="0"/>
              </a:rPr>
              <a:t>Think of a Person</a:t>
            </a:r>
            <a:br>
              <a:rPr lang="en-US" dirty="0">
                <a:solidFill>
                  <a:schemeClr val="tx1"/>
                </a:solidFill>
                <a:latin typeface="Arial" panose="020B0604020202020204" pitchFamily="34" charset="0"/>
                <a:cs typeface="Arial" panose="020B0604020202020204" pitchFamily="34" charset="0"/>
              </a:rPr>
            </a:br>
            <a:r>
              <a:rPr lang="en-US" dirty="0">
                <a:solidFill>
                  <a:schemeClr val="tx1"/>
                </a:solidFill>
                <a:latin typeface="Arial" panose="020B0604020202020204" pitchFamily="34" charset="0"/>
                <a:cs typeface="Arial" panose="020B0604020202020204" pitchFamily="34" charset="0"/>
              </a:rPr>
              <a:t>Who is one person that can be impacted by your list? </a:t>
            </a:r>
            <a:br>
              <a:rPr lang="en-US" dirty="0">
                <a:solidFill>
                  <a:schemeClr val="tx1"/>
                </a:solidFill>
                <a:latin typeface="Arial" panose="020B0604020202020204" pitchFamily="34" charset="0"/>
                <a:cs typeface="Arial" panose="020B0604020202020204" pitchFamily="34" charset="0"/>
              </a:rPr>
            </a:b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451F16F-0A18-A740-BCCE-B76D7B4C128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51612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B8010-D0E8-AB45-8F61-6794700529E9}"/>
              </a:ext>
            </a:extLst>
          </p:cNvPr>
          <p:cNvSpPr>
            <a:spLocks noGrp="1"/>
          </p:cNvSpPr>
          <p:nvPr>
            <p:ph type="title"/>
          </p:nvPr>
        </p:nvSpPr>
        <p:spPr/>
        <p:txBody>
          <a:bodyPr/>
          <a:lstStyle/>
          <a:p>
            <a:r>
              <a:rPr lang="en-US" dirty="0"/>
              <a:t>What is Doctrine?</a:t>
            </a:r>
          </a:p>
        </p:txBody>
      </p:sp>
      <p:sp>
        <p:nvSpPr>
          <p:cNvPr id="3" name="Content Placeholder 2">
            <a:extLst>
              <a:ext uri="{FF2B5EF4-FFF2-40B4-BE49-F238E27FC236}">
                <a16:creationId xmlns:a16="http://schemas.microsoft.com/office/drawing/2014/main" id="{720C9A2D-8A80-2F4E-AABD-B451F9C5E481}"/>
              </a:ext>
            </a:extLst>
          </p:cNvPr>
          <p:cNvSpPr>
            <a:spLocks noGrp="1"/>
          </p:cNvSpPr>
          <p:nvPr>
            <p:ph idx="1"/>
          </p:nvPr>
        </p:nvSpPr>
        <p:spPr>
          <a:xfrm>
            <a:off x="677334" y="1586158"/>
            <a:ext cx="8596668" cy="3880773"/>
          </a:xfrm>
        </p:spPr>
        <p:txBody>
          <a:bodyPr/>
          <a:lstStyle/>
          <a:p>
            <a:r>
              <a:rPr lang="en-US" sz="3600" dirty="0">
                <a:latin typeface="Arial" panose="020B0604020202020204" pitchFamily="34" charset="0"/>
                <a:cs typeface="Arial" panose="020B0604020202020204" pitchFamily="34" charset="0"/>
              </a:rPr>
              <a:t>Doctrine is a set of beliefs that complement or match the authority and principles of God’s Word (2 Timothy 3:16-17; 2 Peter 1:20-21) in order that the church body can function in unity and purpose for the glory of God.</a:t>
            </a:r>
          </a:p>
          <a:p>
            <a:endParaRPr lang="en-US" dirty="0"/>
          </a:p>
        </p:txBody>
      </p:sp>
    </p:spTree>
    <p:extLst>
      <p:ext uri="{BB962C8B-B14F-4D97-AF65-F5344CB8AC3E}">
        <p14:creationId xmlns:p14="http://schemas.microsoft.com/office/powerpoint/2010/main" val="1522541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63952-73A3-4645-88C0-3209192245A0}"/>
              </a:ext>
            </a:extLst>
          </p:cNvPr>
          <p:cNvSpPr>
            <a:spLocks noGrp="1"/>
          </p:cNvSpPr>
          <p:nvPr>
            <p:ph type="title"/>
          </p:nvPr>
        </p:nvSpPr>
        <p:spPr/>
        <p:txBody>
          <a:bodyPr>
            <a:normAutofit fontScale="90000"/>
          </a:bodyPr>
          <a:lstStyle/>
          <a:p>
            <a:r>
              <a:rPr lang="en-US" b="1" dirty="0"/>
              <a:t>The Doctrine of Christ will be divided up into 4 major parts</a:t>
            </a:r>
            <a:br>
              <a:rPr lang="en-US" dirty="0"/>
            </a:br>
            <a:endParaRPr lang="en-US" dirty="0"/>
          </a:p>
        </p:txBody>
      </p:sp>
      <p:sp>
        <p:nvSpPr>
          <p:cNvPr id="3" name="Content Placeholder 2">
            <a:extLst>
              <a:ext uri="{FF2B5EF4-FFF2-40B4-BE49-F238E27FC236}">
                <a16:creationId xmlns:a16="http://schemas.microsoft.com/office/drawing/2014/main" id="{9C884698-1EC1-A849-8529-0FD7280090B2}"/>
              </a:ext>
            </a:extLst>
          </p:cNvPr>
          <p:cNvSpPr>
            <a:spLocks noGrp="1"/>
          </p:cNvSpPr>
          <p:nvPr>
            <p:ph idx="1"/>
          </p:nvPr>
        </p:nvSpPr>
        <p:spPr/>
        <p:txBody>
          <a:bodyPr/>
          <a:lstStyle/>
          <a:p>
            <a:pPr marL="0" indent="0">
              <a:buNone/>
            </a:pPr>
            <a:endParaRPr lang="en-US" dirty="0"/>
          </a:p>
          <a:p>
            <a:r>
              <a:rPr lang="en-US" sz="3600" b="1" dirty="0">
                <a:latin typeface="Arial" panose="020B0604020202020204" pitchFamily="34" charset="0"/>
                <a:cs typeface="Arial" panose="020B0604020202020204" pitchFamily="34" charset="0"/>
              </a:rPr>
              <a:t>Part 1 - The Divinity of Christ</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Part 2 - The Humanity of Christ</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Part 3 - The Resurrection of Christ</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Part 4 - The Return of Christ </a:t>
            </a:r>
            <a:endParaRPr lang="en-US" sz="36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379473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C6307-69A0-3346-B7AD-4C836761B869}"/>
              </a:ext>
            </a:extLst>
          </p:cNvPr>
          <p:cNvSpPr>
            <a:spLocks noGrp="1"/>
          </p:cNvSpPr>
          <p:nvPr>
            <p:ph type="title"/>
          </p:nvPr>
        </p:nvSpPr>
        <p:spPr/>
        <p:txBody>
          <a:bodyPr/>
          <a:lstStyle/>
          <a:p>
            <a:r>
              <a:rPr lang="en-US" b="1" dirty="0"/>
              <a:t>THE DIVINITY OF JESUS CHRIST</a:t>
            </a:r>
            <a:br>
              <a:rPr lang="en-US" dirty="0"/>
            </a:br>
            <a:endParaRPr lang="en-US" dirty="0"/>
          </a:p>
        </p:txBody>
      </p:sp>
      <p:sp>
        <p:nvSpPr>
          <p:cNvPr id="3" name="Content Placeholder 2">
            <a:extLst>
              <a:ext uri="{FF2B5EF4-FFF2-40B4-BE49-F238E27FC236}">
                <a16:creationId xmlns:a16="http://schemas.microsoft.com/office/drawing/2014/main" id="{9F2856E6-90F3-3148-B18D-E6AAB340F3A8}"/>
              </a:ext>
            </a:extLst>
          </p:cNvPr>
          <p:cNvSpPr>
            <a:spLocks noGrp="1"/>
          </p:cNvSpPr>
          <p:nvPr>
            <p:ph idx="1"/>
          </p:nvPr>
        </p:nvSpPr>
        <p:spPr>
          <a:xfrm>
            <a:off x="677334" y="1488613"/>
            <a:ext cx="8596668" cy="3880773"/>
          </a:xfrm>
        </p:spPr>
        <p:txBody>
          <a:bodyPr>
            <a:normAutofit/>
          </a:bodyPr>
          <a:lstStyle/>
          <a:p>
            <a:endParaRPr lang="en-US" dirty="0"/>
          </a:p>
          <a:p>
            <a:pPr marL="0" indent="0">
              <a:buNone/>
            </a:pPr>
            <a:r>
              <a:rPr lang="en-US" sz="3600" b="1" dirty="0">
                <a:latin typeface="Arial" panose="020B0604020202020204" pitchFamily="34" charset="0"/>
                <a:cs typeface="Arial" panose="020B0604020202020204" pitchFamily="34" charset="0"/>
              </a:rPr>
              <a:t>Question:</a:t>
            </a:r>
            <a:endParaRPr lang="en-US" sz="3600" dirty="0">
              <a:latin typeface="Arial" panose="020B0604020202020204" pitchFamily="34" charset="0"/>
              <a:cs typeface="Arial" panose="020B0604020202020204" pitchFamily="34" charset="0"/>
            </a:endParaRPr>
          </a:p>
          <a:p>
            <a:pPr marL="0" indent="0">
              <a:buNone/>
            </a:pPr>
            <a:r>
              <a:rPr lang="en-US" sz="3600" dirty="0">
                <a:latin typeface="Arial" panose="020B0604020202020204" pitchFamily="34" charset="0"/>
                <a:cs typeface="Arial" panose="020B0604020202020204" pitchFamily="34" charset="0"/>
              </a:rPr>
              <a:t>Who are you most like – your mother or father?  How is your personality and character similar?</a:t>
            </a:r>
          </a:p>
          <a:p>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7350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2" name="Rectangle 2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Shape 3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4E96970-B5D2-DF4F-8145-A2695641F039}"/>
              </a:ext>
            </a:extLst>
          </p:cNvPr>
          <p:cNvSpPr>
            <a:spLocks noGrp="1"/>
          </p:cNvSpPr>
          <p:nvPr>
            <p:ph type="title"/>
          </p:nvPr>
        </p:nvSpPr>
        <p:spPr>
          <a:xfrm>
            <a:off x="236203" y="1400861"/>
            <a:ext cx="5024371" cy="895339"/>
          </a:xfrm>
        </p:spPr>
        <p:txBody>
          <a:bodyPr anchor="ctr">
            <a:normAutofit fontScale="90000"/>
          </a:bodyPr>
          <a:lstStyle/>
          <a:p>
            <a:pPr>
              <a:lnSpc>
                <a:spcPct val="90000"/>
              </a:lnSpc>
            </a:pPr>
            <a:r>
              <a:rPr lang="en-US" sz="4000" b="1" dirty="0">
                <a:solidFill>
                  <a:schemeClr val="tx1"/>
                </a:solidFill>
              </a:rPr>
              <a:t>Was Jesus Truly God?</a:t>
            </a:r>
            <a:br>
              <a:rPr lang="en-US" sz="4000" dirty="0">
                <a:solidFill>
                  <a:srgbClr val="FFFFFF"/>
                </a:solidFill>
              </a:rPr>
            </a:br>
            <a:r>
              <a:rPr lang="en-US" b="1" dirty="0">
                <a:solidFill>
                  <a:srgbClr val="FFFFFF"/>
                </a:solidFill>
              </a:rPr>
              <a:t> </a:t>
            </a:r>
            <a:br>
              <a:rPr lang="en-US" dirty="0">
                <a:solidFill>
                  <a:srgbClr val="FFFFFF"/>
                </a:solidFill>
              </a:rPr>
            </a:br>
            <a:endParaRPr lang="en-US" dirty="0">
              <a:solidFill>
                <a:srgbClr val="FFFFFF"/>
              </a:solidFill>
            </a:endParaRPr>
          </a:p>
        </p:txBody>
      </p:sp>
      <p:pic>
        <p:nvPicPr>
          <p:cNvPr id="4" name="Picture 3" descr="A group of people posing for the camera&#10;&#10;Description automatically generated">
            <a:extLst>
              <a:ext uri="{FF2B5EF4-FFF2-40B4-BE49-F238E27FC236}">
                <a16:creationId xmlns:a16="http://schemas.microsoft.com/office/drawing/2014/main" id="{5AA5027E-D499-1A4D-9B34-66132CB61165}"/>
              </a:ext>
            </a:extLst>
          </p:cNvPr>
          <p:cNvPicPr>
            <a:picLocks noChangeAspect="1"/>
          </p:cNvPicPr>
          <p:nvPr/>
        </p:nvPicPr>
        <p:blipFill>
          <a:blip r:embed="rId2"/>
          <a:stretch>
            <a:fillRect/>
          </a:stretch>
        </p:blipFill>
        <p:spPr>
          <a:xfrm>
            <a:off x="757251" y="2459491"/>
            <a:ext cx="3856774" cy="2027916"/>
          </a:xfrm>
          <a:prstGeom prst="rect">
            <a:avLst/>
          </a:prstGeom>
        </p:spPr>
      </p:pic>
      <p:sp>
        <p:nvSpPr>
          <p:cNvPr id="3" name="Content Placeholder 2">
            <a:extLst>
              <a:ext uri="{FF2B5EF4-FFF2-40B4-BE49-F238E27FC236}">
                <a16:creationId xmlns:a16="http://schemas.microsoft.com/office/drawing/2014/main" id="{DD0E5275-A8F5-D94C-BA7C-E9D2C984566D}"/>
              </a:ext>
            </a:extLst>
          </p:cNvPr>
          <p:cNvSpPr>
            <a:spLocks noGrp="1"/>
          </p:cNvSpPr>
          <p:nvPr>
            <p:ph idx="1"/>
          </p:nvPr>
        </p:nvSpPr>
        <p:spPr>
          <a:xfrm>
            <a:off x="5111313" y="39077"/>
            <a:ext cx="6844484" cy="5564554"/>
          </a:xfrm>
        </p:spPr>
        <p:txBody>
          <a:bodyPr anchor="t">
            <a:noAutofit/>
          </a:bodyPr>
          <a:lstStyle/>
          <a:p>
            <a:pPr marL="0" indent="0">
              <a:buNone/>
            </a:pPr>
            <a:r>
              <a:rPr lang="en-US" sz="3200" b="1" dirty="0">
                <a:solidFill>
                  <a:schemeClr val="tx1"/>
                </a:solidFill>
                <a:latin typeface="Arial" panose="020B0604020202020204" pitchFamily="34" charset="0"/>
                <a:cs typeface="Arial" panose="020B0604020202020204" pitchFamily="34" charset="0"/>
              </a:rPr>
              <a:t>The Apostles address Jesus as God</a:t>
            </a:r>
            <a:br>
              <a:rPr lang="en-US" sz="3200" dirty="0">
                <a:solidFill>
                  <a:schemeClr val="tx1"/>
                </a:solidFill>
                <a:latin typeface="Arial" panose="020B0604020202020204" pitchFamily="34" charset="0"/>
                <a:cs typeface="Arial" panose="020B0604020202020204" pitchFamily="34" charset="0"/>
              </a:rPr>
            </a:br>
            <a:r>
              <a:rPr lang="en-US" sz="3200" dirty="0">
                <a:solidFill>
                  <a:schemeClr val="tx1"/>
                </a:solidFill>
                <a:latin typeface="Arial" panose="020B0604020202020204" pitchFamily="34" charset="0"/>
                <a:cs typeface="Arial" panose="020B0604020202020204" pitchFamily="34" charset="0"/>
              </a:rPr>
              <a:t>John describes Jesus as God - John 1:1-3</a:t>
            </a:r>
          </a:p>
          <a:p>
            <a:pPr marL="0" indent="0">
              <a:buNone/>
            </a:pPr>
            <a:br>
              <a:rPr lang="en-US" sz="3200" dirty="0">
                <a:solidFill>
                  <a:schemeClr val="tx1"/>
                </a:solidFill>
                <a:latin typeface="Arial" panose="020B0604020202020204" pitchFamily="34" charset="0"/>
                <a:cs typeface="Arial" panose="020B0604020202020204" pitchFamily="34" charset="0"/>
              </a:rPr>
            </a:br>
            <a:r>
              <a:rPr lang="en-US" sz="3200" dirty="0">
                <a:solidFill>
                  <a:schemeClr val="tx1"/>
                </a:solidFill>
                <a:latin typeface="Arial" panose="020B0604020202020204" pitchFamily="34" charset="0"/>
                <a:cs typeface="Arial" panose="020B0604020202020204" pitchFamily="34" charset="0"/>
              </a:rPr>
              <a:t>Thomas describes Jesus as God - John 20:27-28</a:t>
            </a:r>
          </a:p>
          <a:p>
            <a:pPr marL="0" indent="0">
              <a:buNone/>
            </a:pPr>
            <a:br>
              <a:rPr lang="en-US" sz="3200" dirty="0">
                <a:solidFill>
                  <a:schemeClr val="tx1"/>
                </a:solidFill>
                <a:latin typeface="Arial" panose="020B0604020202020204" pitchFamily="34" charset="0"/>
                <a:cs typeface="Arial" panose="020B0604020202020204" pitchFamily="34" charset="0"/>
              </a:rPr>
            </a:br>
            <a:r>
              <a:rPr lang="en-US" sz="3200" dirty="0">
                <a:solidFill>
                  <a:schemeClr val="tx1"/>
                </a:solidFill>
                <a:latin typeface="Arial" panose="020B0604020202020204" pitchFamily="34" charset="0"/>
                <a:cs typeface="Arial" panose="020B0604020202020204" pitchFamily="34" charset="0"/>
              </a:rPr>
              <a:t>Paul describes Jesus as God - Roman 9:5</a:t>
            </a:r>
          </a:p>
          <a:p>
            <a:pPr marL="0" indent="0">
              <a:buNone/>
            </a:pPr>
            <a:br>
              <a:rPr lang="en-US" sz="3200" dirty="0">
                <a:solidFill>
                  <a:schemeClr val="tx1"/>
                </a:solidFill>
                <a:latin typeface="Arial" panose="020B0604020202020204" pitchFamily="34" charset="0"/>
                <a:cs typeface="Arial" panose="020B0604020202020204" pitchFamily="34" charset="0"/>
              </a:rPr>
            </a:br>
            <a:r>
              <a:rPr lang="en-US" sz="3200" dirty="0">
                <a:solidFill>
                  <a:schemeClr val="tx1"/>
                </a:solidFill>
                <a:latin typeface="Arial" panose="020B0604020202020204" pitchFamily="34" charset="0"/>
                <a:cs typeface="Arial" panose="020B0604020202020204" pitchFamily="34" charset="0"/>
              </a:rPr>
              <a:t>Peter describes Jesus as God -  2 Peter 1:1</a:t>
            </a:r>
            <a:br>
              <a:rPr lang="en-US" sz="3200" dirty="0">
                <a:solidFill>
                  <a:schemeClr val="tx1"/>
                </a:solidFill>
                <a:latin typeface="Arial" panose="020B0604020202020204" pitchFamily="34" charset="0"/>
                <a:cs typeface="Arial" panose="020B0604020202020204" pitchFamily="34" charset="0"/>
              </a:rPr>
            </a:br>
            <a:endParaRPr lang="en-US"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9314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2DD87-73C6-4B42-8347-580B05909172}"/>
              </a:ext>
            </a:extLst>
          </p:cNvPr>
          <p:cNvSpPr>
            <a:spLocks noGrp="1"/>
          </p:cNvSpPr>
          <p:nvPr>
            <p:ph type="title"/>
          </p:nvPr>
        </p:nvSpPr>
        <p:spPr>
          <a:xfrm>
            <a:off x="677334" y="609600"/>
            <a:ext cx="8596668" cy="1320800"/>
          </a:xfrm>
        </p:spPr>
        <p:txBody>
          <a:bodyPr anchor="t">
            <a:normAutofit/>
          </a:bodyPr>
          <a:lstStyle/>
          <a:p>
            <a:r>
              <a:rPr lang="en-US" b="1" dirty="0"/>
              <a:t>Jesus Himself Identifies Himself as God</a:t>
            </a:r>
            <a:br>
              <a:rPr lang="en-US" dirty="0"/>
            </a:br>
            <a:endParaRPr lang="en-US" dirty="0"/>
          </a:p>
        </p:txBody>
      </p:sp>
      <p:sp>
        <p:nvSpPr>
          <p:cNvPr id="3" name="Content Placeholder 2">
            <a:extLst>
              <a:ext uri="{FF2B5EF4-FFF2-40B4-BE49-F238E27FC236}">
                <a16:creationId xmlns:a16="http://schemas.microsoft.com/office/drawing/2014/main" id="{9134A775-C110-A343-B4F0-E03CA18D7569}"/>
              </a:ext>
            </a:extLst>
          </p:cNvPr>
          <p:cNvSpPr>
            <a:spLocks noGrp="1"/>
          </p:cNvSpPr>
          <p:nvPr>
            <p:ph idx="1"/>
          </p:nvPr>
        </p:nvSpPr>
        <p:spPr>
          <a:xfrm>
            <a:off x="677333" y="1535723"/>
            <a:ext cx="7411590" cy="4794739"/>
          </a:xfrm>
        </p:spPr>
        <p:txBody>
          <a:bodyPr>
            <a:normAutofit fontScale="92500" lnSpcReduction="10000"/>
          </a:bodyPr>
          <a:lstStyle/>
          <a:p>
            <a:pPr marL="0" indent="0">
              <a:lnSpc>
                <a:spcPct val="90000"/>
              </a:lnSpc>
              <a:buNone/>
            </a:pPr>
            <a:r>
              <a:rPr lang="en-US" b="1" dirty="0"/>
              <a:t> </a:t>
            </a:r>
            <a:endParaRPr lang="en-US" dirty="0"/>
          </a:p>
          <a:p>
            <a:pPr lvl="0">
              <a:lnSpc>
                <a:spcPct val="90000"/>
              </a:lnSpc>
            </a:pPr>
            <a:r>
              <a:rPr lang="en-US" sz="3500" dirty="0">
                <a:latin typeface="Arial" panose="020B0604020202020204" pitchFamily="34" charset="0"/>
                <a:cs typeface="Arial" panose="020B0604020202020204" pitchFamily="34" charset="0"/>
              </a:rPr>
              <a:t>He uses the same name as God – John 5:16-18; 8:58; Exodus 3:13-14</a:t>
            </a:r>
          </a:p>
          <a:p>
            <a:pPr>
              <a:lnSpc>
                <a:spcPct val="90000"/>
              </a:lnSpc>
            </a:pPr>
            <a:endParaRPr lang="en-US" sz="3500" dirty="0">
              <a:latin typeface="Arial" panose="020B0604020202020204" pitchFamily="34" charset="0"/>
              <a:cs typeface="Arial" panose="020B0604020202020204" pitchFamily="34" charset="0"/>
            </a:endParaRPr>
          </a:p>
          <a:p>
            <a:pPr marL="0" indent="0">
              <a:lnSpc>
                <a:spcPct val="90000"/>
              </a:lnSpc>
              <a:buNone/>
            </a:pPr>
            <a:r>
              <a:rPr lang="en-US" sz="3500" b="1" dirty="0">
                <a:latin typeface="Arial" panose="020B0604020202020204" pitchFamily="34" charset="0"/>
                <a:cs typeface="Arial" panose="020B0604020202020204" pitchFamily="34" charset="0"/>
              </a:rPr>
              <a:t>Question:</a:t>
            </a:r>
            <a:r>
              <a:rPr lang="en-US" sz="3500" dirty="0">
                <a:latin typeface="Arial" panose="020B0604020202020204" pitchFamily="34" charset="0"/>
                <a:cs typeface="Arial" panose="020B0604020202020204" pitchFamily="34" charset="0"/>
              </a:rPr>
              <a:t> </a:t>
            </a:r>
          </a:p>
          <a:p>
            <a:pPr marL="0" indent="0">
              <a:lnSpc>
                <a:spcPct val="90000"/>
              </a:lnSpc>
              <a:buNone/>
            </a:pPr>
            <a:r>
              <a:rPr lang="en-US" sz="3500" dirty="0">
                <a:latin typeface="Arial" panose="020B0604020202020204" pitchFamily="34" charset="0"/>
                <a:cs typeface="Arial" panose="020B0604020202020204" pitchFamily="34" charset="0"/>
              </a:rPr>
              <a:t>How did you get your name?  Were you named after someone in your family or a famous person?  Does your name affect how you want to live your life?</a:t>
            </a:r>
          </a:p>
          <a:p>
            <a:pPr marL="0" indent="0">
              <a:lnSpc>
                <a:spcPct val="90000"/>
              </a:lnSpc>
              <a:buNone/>
            </a:pPr>
            <a:r>
              <a:rPr lang="en-US" sz="3200" dirty="0">
                <a:latin typeface="Arial" panose="020B0604020202020204" pitchFamily="34" charset="0"/>
                <a:cs typeface="Arial" panose="020B0604020202020204" pitchFamily="34" charset="0"/>
              </a:rPr>
              <a:t> </a:t>
            </a:r>
          </a:p>
          <a:p>
            <a:pPr>
              <a:lnSpc>
                <a:spcPct val="90000"/>
              </a:lnSpc>
            </a:pPr>
            <a:endParaRPr lang="en-US" dirty="0"/>
          </a:p>
        </p:txBody>
      </p:sp>
    </p:spTree>
    <p:extLst>
      <p:ext uri="{BB962C8B-B14F-4D97-AF65-F5344CB8AC3E}">
        <p14:creationId xmlns:p14="http://schemas.microsoft.com/office/powerpoint/2010/main" val="1644287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483B-77FC-FB4E-B0E5-974664DB49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DB62264-9A26-B745-B0F1-D8120E8DF10B}"/>
              </a:ext>
            </a:extLst>
          </p:cNvPr>
          <p:cNvSpPr>
            <a:spLocks noGrp="1"/>
          </p:cNvSpPr>
          <p:nvPr>
            <p:ph idx="1"/>
          </p:nvPr>
        </p:nvSpPr>
        <p:spPr>
          <a:xfrm>
            <a:off x="677334" y="1270000"/>
            <a:ext cx="8596668" cy="3880773"/>
          </a:xfrm>
        </p:spPr>
        <p:txBody>
          <a:bodyPr/>
          <a:lstStyle/>
          <a:p>
            <a:pPr lvl="0"/>
            <a:r>
              <a:rPr lang="en-US" sz="3200" dirty="0">
                <a:latin typeface="Arial" panose="020B0604020202020204" pitchFamily="34" charset="0"/>
                <a:cs typeface="Arial" panose="020B0604020202020204" pitchFamily="34" charset="0"/>
              </a:rPr>
              <a:t>Jesus claims to be equal with God – John 1:33-34</a:t>
            </a:r>
          </a:p>
          <a:p>
            <a:pPr lvl="0"/>
            <a:r>
              <a:rPr lang="en-US" sz="3200" dirty="0">
                <a:latin typeface="Arial" panose="020B0604020202020204" pitchFamily="34" charset="0"/>
                <a:cs typeface="Arial" panose="020B0604020202020204" pitchFamily="34" charset="0"/>
              </a:rPr>
              <a:t>Jesus and God the Father are One – John 10:30</a:t>
            </a:r>
          </a:p>
          <a:p>
            <a:pPr lvl="0"/>
            <a:r>
              <a:rPr lang="en-US" sz="3200" dirty="0">
                <a:latin typeface="Arial" panose="020B0604020202020204" pitchFamily="34" charset="0"/>
                <a:cs typeface="Arial" panose="020B0604020202020204" pitchFamily="34" charset="0"/>
              </a:rPr>
              <a:t>Jesus is the exact image of God – Col. 2:9; Heb. 1:1-3</a:t>
            </a:r>
          </a:p>
          <a:p>
            <a:endParaRPr lang="en-US" dirty="0"/>
          </a:p>
          <a:p>
            <a:pPr marL="0" indent="0">
              <a:buNone/>
            </a:pPr>
            <a:endParaRPr lang="en-US" dirty="0"/>
          </a:p>
        </p:txBody>
      </p:sp>
      <p:pic>
        <p:nvPicPr>
          <p:cNvPr id="4" name="Picture 3" descr="/var/folders/3y/t_w09lmn3wd2vkpw34n9874mgv9bh1/T/com.microsoft.Word/Content.MSO/E975012A.tmp">
            <a:extLst>
              <a:ext uri="{FF2B5EF4-FFF2-40B4-BE49-F238E27FC236}">
                <a16:creationId xmlns:a16="http://schemas.microsoft.com/office/drawing/2014/main" id="{03038B2E-D30D-DA43-84A3-13A69DCE260E}"/>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8903589" y="1707227"/>
            <a:ext cx="3145536" cy="2813728"/>
          </a:xfrm>
          <a:prstGeom prst="rect">
            <a:avLst/>
          </a:prstGeom>
          <a:noFill/>
        </p:spPr>
      </p:pic>
    </p:spTree>
    <p:extLst>
      <p:ext uri="{BB962C8B-B14F-4D97-AF65-F5344CB8AC3E}">
        <p14:creationId xmlns:p14="http://schemas.microsoft.com/office/powerpoint/2010/main" val="338021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F4EB9-E1D6-2146-804B-DC96CDC5BD1D}"/>
              </a:ext>
            </a:extLst>
          </p:cNvPr>
          <p:cNvSpPr>
            <a:spLocks noGrp="1"/>
          </p:cNvSpPr>
          <p:nvPr>
            <p:ph type="title"/>
          </p:nvPr>
        </p:nvSpPr>
        <p:spPr/>
        <p:txBody>
          <a:bodyPr/>
          <a:lstStyle/>
          <a:p>
            <a:r>
              <a:rPr lang="en-US" b="1" dirty="0"/>
              <a:t>Jesus Pre-existence</a:t>
            </a:r>
            <a:r>
              <a:rPr lang="en-US" dirty="0"/>
              <a:t> </a:t>
            </a:r>
          </a:p>
        </p:txBody>
      </p:sp>
      <p:sp>
        <p:nvSpPr>
          <p:cNvPr id="3" name="Content Placeholder 2">
            <a:extLst>
              <a:ext uri="{FF2B5EF4-FFF2-40B4-BE49-F238E27FC236}">
                <a16:creationId xmlns:a16="http://schemas.microsoft.com/office/drawing/2014/main" id="{0FF1C1ED-FB9A-EF4D-9720-8E96DE982957}"/>
              </a:ext>
            </a:extLst>
          </p:cNvPr>
          <p:cNvSpPr>
            <a:spLocks noGrp="1"/>
          </p:cNvSpPr>
          <p:nvPr>
            <p:ph idx="1"/>
          </p:nvPr>
        </p:nvSpPr>
        <p:spPr>
          <a:xfrm>
            <a:off x="269631" y="1383323"/>
            <a:ext cx="10914184" cy="5310554"/>
          </a:xfrm>
        </p:spPr>
        <p:txBody>
          <a:bodyPr>
            <a:normAutofit fontScale="77500" lnSpcReduction="20000"/>
          </a:bodyPr>
          <a:lstStyle/>
          <a:p>
            <a:pPr marL="0" indent="0">
              <a:buNone/>
            </a:pPr>
            <a:r>
              <a:rPr lang="en-US" sz="3200" i="1" dirty="0"/>
              <a:t>Pre-existence</a:t>
            </a:r>
            <a:r>
              <a:rPr lang="en-US" sz="3200" dirty="0"/>
              <a:t> is defined as “existence in a former state or previous to something else.” In the case of Jesus Christ, His pre-existence means that, before He became a man and walked upon the earth, He was already in existence as the second Person of the triune God. The Bible not only explicitly teaches this doctrine but also implies this fact at various points throughout the Gospels and Epistles. In addition, Jesus’ own actions reveal His pre-existence.</a:t>
            </a:r>
          </a:p>
          <a:p>
            <a:pPr marL="0" indent="0">
              <a:buNone/>
            </a:pPr>
            <a:r>
              <a:rPr lang="en-US" sz="3200" dirty="0"/>
              <a:t> </a:t>
            </a:r>
          </a:p>
          <a:p>
            <a:r>
              <a:rPr lang="en-US" sz="3500" dirty="0"/>
              <a:t>John 8:58</a:t>
            </a:r>
          </a:p>
          <a:p>
            <a:r>
              <a:rPr lang="en-US" sz="3500" dirty="0"/>
              <a:t>John 17:5</a:t>
            </a:r>
          </a:p>
          <a:p>
            <a:r>
              <a:rPr lang="en-US" sz="3500" dirty="0"/>
              <a:t>Col. 1:15-17 </a:t>
            </a:r>
          </a:p>
          <a:p>
            <a:r>
              <a:rPr lang="en-US" sz="3500" dirty="0"/>
              <a:t>Heb. 10:5-7</a:t>
            </a:r>
          </a:p>
          <a:p>
            <a:r>
              <a:rPr lang="en-US" sz="3500" dirty="0"/>
              <a:t>Isaiah 9:6</a:t>
            </a:r>
          </a:p>
          <a:p>
            <a:endParaRPr lang="en-US" dirty="0"/>
          </a:p>
        </p:txBody>
      </p:sp>
      <p:pic>
        <p:nvPicPr>
          <p:cNvPr id="4" name="Picture 3">
            <a:extLst>
              <a:ext uri="{FF2B5EF4-FFF2-40B4-BE49-F238E27FC236}">
                <a16:creationId xmlns:a16="http://schemas.microsoft.com/office/drawing/2014/main" id="{AC96E9CA-D84D-D142-ACD4-E42C3E21A127}"/>
              </a:ext>
            </a:extLst>
          </p:cNvPr>
          <p:cNvPicPr>
            <a:picLocks noChangeAspect="1"/>
          </p:cNvPicPr>
          <p:nvPr/>
        </p:nvPicPr>
        <p:blipFill>
          <a:blip r:embed="rId2"/>
          <a:stretch>
            <a:fillRect/>
          </a:stretch>
        </p:blipFill>
        <p:spPr>
          <a:xfrm>
            <a:off x="7175606" y="3689350"/>
            <a:ext cx="4196792" cy="2787650"/>
          </a:xfrm>
          <a:prstGeom prst="rect">
            <a:avLst/>
          </a:prstGeom>
        </p:spPr>
      </p:pic>
    </p:spTree>
    <p:extLst>
      <p:ext uri="{BB962C8B-B14F-4D97-AF65-F5344CB8AC3E}">
        <p14:creationId xmlns:p14="http://schemas.microsoft.com/office/powerpoint/2010/main" val="2534718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0934-EB89-D849-B0AB-312700333484}"/>
              </a:ext>
            </a:extLst>
          </p:cNvPr>
          <p:cNvSpPr>
            <a:spLocks noGrp="1"/>
          </p:cNvSpPr>
          <p:nvPr>
            <p:ph type="title"/>
          </p:nvPr>
        </p:nvSpPr>
        <p:spPr>
          <a:xfrm>
            <a:off x="222738" y="609600"/>
            <a:ext cx="9308124" cy="1320800"/>
          </a:xfrm>
        </p:spPr>
        <p:txBody>
          <a:bodyPr>
            <a:normAutofit fontScale="90000"/>
          </a:bodyPr>
          <a:lstStyle/>
          <a:p>
            <a:br>
              <a:rPr lang="en-US" i="1" dirty="0"/>
            </a:br>
            <a:r>
              <a:rPr lang="en-US" sz="4000" i="1" dirty="0"/>
              <a:t>“</a:t>
            </a:r>
            <a:r>
              <a:rPr lang="en-US" sz="4000" b="1" i="1" dirty="0"/>
              <a:t>And He is the image of the invisible God, the first-born of all creation</a:t>
            </a:r>
            <a:r>
              <a:rPr lang="en-US" sz="4000" i="1" dirty="0"/>
              <a:t>. </a:t>
            </a:r>
            <a:r>
              <a:rPr lang="en-US" sz="4000" b="1" i="1" dirty="0"/>
              <a:t>Colossians 1:15</a:t>
            </a:r>
            <a:br>
              <a:rPr lang="en-US" sz="4000" i="1" dirty="0"/>
            </a:br>
            <a:br>
              <a:rPr lang="en-US" i="1" dirty="0"/>
            </a:br>
            <a:r>
              <a:rPr lang="en-US" b="1" dirty="0">
                <a:solidFill>
                  <a:schemeClr val="tx1"/>
                </a:solidFill>
                <a:latin typeface="Arial" panose="020B0604020202020204" pitchFamily="34" charset="0"/>
                <a:cs typeface="Arial" panose="020B0604020202020204" pitchFamily="34" charset="0"/>
              </a:rPr>
              <a:t>Question: "What does it mean that Jesus is the 'first-born' over Creation?” (see outline)</a:t>
            </a:r>
            <a:br>
              <a:rPr lang="en-US" dirty="0">
                <a:solidFill>
                  <a:schemeClr val="tx1"/>
                </a:solidFill>
                <a:latin typeface="Arial" panose="020B0604020202020204" pitchFamily="34" charset="0"/>
                <a:cs typeface="Arial" panose="020B0604020202020204" pitchFamily="34" charset="0"/>
              </a:rPr>
            </a:b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8EAA0FF-5FE9-A145-A431-69B93C6C8995}"/>
              </a:ext>
            </a:extLst>
          </p:cNvPr>
          <p:cNvSpPr>
            <a:spLocks noGrp="1"/>
          </p:cNvSpPr>
          <p:nvPr>
            <p:ph idx="1"/>
          </p:nvPr>
        </p:nvSpPr>
        <p:spPr>
          <a:xfrm>
            <a:off x="3786554" y="4220308"/>
            <a:ext cx="5487448" cy="1821054"/>
          </a:xfrm>
        </p:spPr>
        <p:txBody>
          <a:bodyPr/>
          <a:lstStyle/>
          <a:p>
            <a:pPr marL="0" indent="0">
              <a:buNone/>
            </a:pPr>
            <a:endParaRPr lang="en-US" dirty="0"/>
          </a:p>
        </p:txBody>
      </p:sp>
    </p:spTree>
    <p:extLst>
      <p:ext uri="{BB962C8B-B14F-4D97-AF65-F5344CB8AC3E}">
        <p14:creationId xmlns:p14="http://schemas.microsoft.com/office/powerpoint/2010/main" val="117596921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14</TotalTime>
  <Words>584</Words>
  <Application>Microsoft Macintosh PowerPoint</Application>
  <PresentationFormat>Widescreen</PresentationFormat>
  <Paragraphs>47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The Doctrine of Jesus Christ – Divinity (Part 1) </vt:lpstr>
      <vt:lpstr>What is Doctrine?</vt:lpstr>
      <vt:lpstr>The Doctrine of Christ will be divided up into 4 major parts </vt:lpstr>
      <vt:lpstr>THE DIVINITY OF JESUS CHRIST </vt:lpstr>
      <vt:lpstr>Was Jesus Truly God?   </vt:lpstr>
      <vt:lpstr>Jesus Himself Identifies Himself as God </vt:lpstr>
      <vt:lpstr>PowerPoint Presentation</vt:lpstr>
      <vt:lpstr>Jesus Pre-existence </vt:lpstr>
      <vt:lpstr> “And He is the image of the invisible God, the first-born of all creation. Colossians 1:15  Question: "What does it mean that Jesus is the 'first-born' over Creation?” (see outline) </vt:lpstr>
      <vt:lpstr>Jesus has attributes of God </vt:lpstr>
      <vt:lpstr>Question: Is the divinity of Jesus an easy or hard truth to accept?  Why?  What effect should this truth have on our lives and as a church? </vt:lpstr>
      <vt:lpstr>Group Study – Colossians 1:15-20    Observation – Make a List How does Paul describe Christ?   Interpretation – Ask a Question Ask a question about a word or an idea that you don’t understand. Application – Think of a Person Who is one person that can be impacted by your list?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Doctrine of Jesus Christ – Divinity (Part 1) </dc:title>
  <dc:creator>Microsoft Office User</dc:creator>
  <cp:lastModifiedBy>Microsoft Office User</cp:lastModifiedBy>
  <cp:revision>8</cp:revision>
  <dcterms:created xsi:type="dcterms:W3CDTF">2020-04-07T02:44:32Z</dcterms:created>
  <dcterms:modified xsi:type="dcterms:W3CDTF">2020-04-08T11:56:30Z</dcterms:modified>
</cp:coreProperties>
</file>