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29"/>
  </p:normalViewPr>
  <p:slideViewPr>
    <p:cSldViewPr snapToGrid="0" snapToObjects="1">
      <p:cViewPr varScale="1">
        <p:scale>
          <a:sx n="109" d="100"/>
          <a:sy n="109" d="100"/>
        </p:scale>
        <p:origin x="68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4/17/20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4/17/20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t>4/17/20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4/17/20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t>4/17/20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t>4/17/20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4/17/20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86B7-B806-C747-B59F-29386B5EC82B}"/>
              </a:ext>
            </a:extLst>
          </p:cNvPr>
          <p:cNvSpPr>
            <a:spLocks noGrp="1"/>
          </p:cNvSpPr>
          <p:nvPr>
            <p:ph type="ctrTitle"/>
          </p:nvPr>
        </p:nvSpPr>
        <p:spPr>
          <a:xfrm>
            <a:off x="457200" y="606632"/>
            <a:ext cx="10836923" cy="3582232"/>
          </a:xfrm>
        </p:spPr>
        <p:txBody>
          <a:bodyPr/>
          <a:lstStyle/>
          <a:p>
            <a:br>
              <a:rPr lang="en-US" sz="5400" b="1" dirty="0"/>
            </a:br>
            <a:br>
              <a:rPr lang="en-US" sz="5400" b="1" dirty="0"/>
            </a:br>
            <a:r>
              <a:rPr lang="en-US" sz="5400" b="1" dirty="0"/>
              <a:t>Doctrine of Jesus Christ (Part 2) </a:t>
            </a:r>
            <a:br>
              <a:rPr lang="en-US" sz="5400" b="1" dirty="0"/>
            </a:br>
            <a:br>
              <a:rPr lang="en-US" sz="5400" b="1" dirty="0"/>
            </a:br>
            <a:r>
              <a:rPr lang="en-US" sz="5400" b="1" dirty="0"/>
              <a:t>Christ’s Humanity</a:t>
            </a:r>
            <a:br>
              <a:rPr lang="en-US" sz="5400" dirty="0"/>
            </a:br>
            <a:endParaRPr lang="en-US" sz="5400" dirty="0"/>
          </a:p>
        </p:txBody>
      </p:sp>
      <p:pic>
        <p:nvPicPr>
          <p:cNvPr id="4" name="Picture 3" descr="/var/folders/3y/t_w09lmn3wd2vkpw34n9874mgv9bh1/T/com.microsoft.Word/Content.MSO/2FF942A1.tmp">
            <a:extLst>
              <a:ext uri="{FF2B5EF4-FFF2-40B4-BE49-F238E27FC236}">
                <a16:creationId xmlns:a16="http://schemas.microsoft.com/office/drawing/2014/main" id="{03449C0B-30AB-C648-9224-57EBBC8CF2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11347" y="2752531"/>
            <a:ext cx="5014623" cy="2706163"/>
          </a:xfrm>
          <a:prstGeom prst="rect">
            <a:avLst/>
          </a:prstGeom>
          <a:noFill/>
          <a:ln>
            <a:noFill/>
          </a:ln>
        </p:spPr>
      </p:pic>
    </p:spTree>
    <p:extLst>
      <p:ext uri="{BB962C8B-B14F-4D97-AF65-F5344CB8AC3E}">
        <p14:creationId xmlns:p14="http://schemas.microsoft.com/office/powerpoint/2010/main" val="1162255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998F6-D5FE-144A-BB28-DCDA30B6D39B}"/>
              </a:ext>
            </a:extLst>
          </p:cNvPr>
          <p:cNvSpPr>
            <a:spLocks noGrp="1"/>
          </p:cNvSpPr>
          <p:nvPr>
            <p:ph type="title"/>
          </p:nvPr>
        </p:nvSpPr>
        <p:spPr>
          <a:xfrm>
            <a:off x="646111" y="568291"/>
            <a:ext cx="9404723" cy="1400530"/>
          </a:xfrm>
        </p:spPr>
        <p:txBody>
          <a:bodyPr/>
          <a:lstStyle/>
          <a:p>
            <a:r>
              <a:rPr lang="en-US" sz="3900" b="1" dirty="0"/>
              <a:t>The Ministries of the God-Man (Jesus)</a:t>
            </a:r>
            <a:br>
              <a:rPr lang="en-US" sz="3900" dirty="0"/>
            </a:br>
            <a:endParaRPr lang="en-US" sz="3900" dirty="0"/>
          </a:p>
        </p:txBody>
      </p:sp>
      <p:pic>
        <p:nvPicPr>
          <p:cNvPr id="4" name="Content Placeholder 3">
            <a:extLst>
              <a:ext uri="{FF2B5EF4-FFF2-40B4-BE49-F238E27FC236}">
                <a16:creationId xmlns:a16="http://schemas.microsoft.com/office/drawing/2014/main" id="{B2865A24-F774-F642-B23F-C1028BC81716}"/>
              </a:ext>
            </a:extLst>
          </p:cNvPr>
          <p:cNvPicPr>
            <a:picLocks noGrp="1" noChangeAspect="1"/>
          </p:cNvPicPr>
          <p:nvPr>
            <p:ph idx="1"/>
          </p:nvPr>
        </p:nvPicPr>
        <p:blipFill>
          <a:blip r:embed="rId2"/>
          <a:stretch>
            <a:fillRect/>
          </a:stretch>
        </p:blipFill>
        <p:spPr>
          <a:xfrm>
            <a:off x="7795846" y="4407793"/>
            <a:ext cx="3787653" cy="1881916"/>
          </a:xfrm>
          <a:prstGeom prst="rect">
            <a:avLst/>
          </a:prstGeom>
        </p:spPr>
      </p:pic>
      <p:sp>
        <p:nvSpPr>
          <p:cNvPr id="5" name="Rectangle 4">
            <a:extLst>
              <a:ext uri="{FF2B5EF4-FFF2-40B4-BE49-F238E27FC236}">
                <a16:creationId xmlns:a16="http://schemas.microsoft.com/office/drawing/2014/main" id="{6E997F8D-024F-5B47-8698-69800EBF9451}"/>
              </a:ext>
            </a:extLst>
          </p:cNvPr>
          <p:cNvSpPr/>
          <p:nvPr/>
        </p:nvSpPr>
        <p:spPr>
          <a:xfrm>
            <a:off x="1343025" y="1853248"/>
            <a:ext cx="8707809" cy="2554545"/>
          </a:xfrm>
          <a:prstGeom prst="rect">
            <a:avLst/>
          </a:prstGeom>
        </p:spPr>
        <p:txBody>
          <a:bodyPr wrap="square">
            <a:spAutoFit/>
          </a:bodyPr>
          <a:lstStyle/>
          <a:p>
            <a:pPr marR="0" lvl="0">
              <a:spcBef>
                <a:spcPts val="0"/>
              </a:spcBef>
              <a:spcAft>
                <a:spcPts val="0"/>
              </a:spcAft>
            </a:pPr>
            <a:r>
              <a:rPr lang="en-US" sz="3200" dirty="0">
                <a:latin typeface="Arial" panose="020B0604020202020204" pitchFamily="34" charset="0"/>
                <a:ea typeface="Calibri" panose="020F0502020204030204" pitchFamily="34" charset="0"/>
                <a:cs typeface="Arial" panose="020B0604020202020204" pitchFamily="34" charset="0"/>
              </a:rPr>
              <a:t>B. Jesus is our </a:t>
            </a:r>
            <a:r>
              <a:rPr lang="en-US" sz="3200" b="1" u="sng" dirty="0">
                <a:latin typeface="Arial" panose="020B0604020202020204" pitchFamily="34" charset="0"/>
                <a:ea typeface="Calibri" panose="020F0502020204030204" pitchFamily="34" charset="0"/>
                <a:cs typeface="Arial" panose="020B0604020202020204" pitchFamily="34" charset="0"/>
              </a:rPr>
              <a:t>High Priest</a:t>
            </a:r>
            <a:r>
              <a:rPr lang="en-US" sz="3200" dirty="0">
                <a:latin typeface="Arial" panose="020B0604020202020204" pitchFamily="34" charset="0"/>
                <a:ea typeface="Calibri" panose="020F0502020204030204" pitchFamily="34" charset="0"/>
                <a:cs typeface="Arial" panose="020B0604020202020204" pitchFamily="34" charset="0"/>
              </a:rPr>
              <a:t> (Hebrews 4:14-16). Jesus intercedes for us and represents His people before the Father. Jesus is the one and only sinless sacrifice for the forgiveness of sin for all of mankind. </a:t>
            </a:r>
          </a:p>
        </p:txBody>
      </p:sp>
    </p:spTree>
    <p:extLst>
      <p:ext uri="{BB962C8B-B14F-4D97-AF65-F5344CB8AC3E}">
        <p14:creationId xmlns:p14="http://schemas.microsoft.com/office/powerpoint/2010/main" val="173147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B206F-10FF-7A4E-B8C7-E01E53D9C1D3}"/>
              </a:ext>
            </a:extLst>
          </p:cNvPr>
          <p:cNvSpPr>
            <a:spLocks noGrp="1"/>
          </p:cNvSpPr>
          <p:nvPr>
            <p:ph type="title"/>
          </p:nvPr>
        </p:nvSpPr>
        <p:spPr>
          <a:xfrm>
            <a:off x="645130" y="609601"/>
            <a:ext cx="9404723" cy="1400530"/>
          </a:xfrm>
        </p:spPr>
        <p:txBody>
          <a:bodyPr/>
          <a:lstStyle/>
          <a:p>
            <a:r>
              <a:rPr lang="en-US" sz="3900" b="1" dirty="0"/>
              <a:t>The Ministries of the God-Man (Jesus)</a:t>
            </a:r>
            <a:br>
              <a:rPr lang="en-US" sz="3900" dirty="0"/>
            </a:br>
            <a:endParaRPr lang="en-US" sz="3900" dirty="0"/>
          </a:p>
        </p:txBody>
      </p:sp>
      <p:sp>
        <p:nvSpPr>
          <p:cNvPr id="3" name="Content Placeholder 2">
            <a:extLst>
              <a:ext uri="{FF2B5EF4-FFF2-40B4-BE49-F238E27FC236}">
                <a16:creationId xmlns:a16="http://schemas.microsoft.com/office/drawing/2014/main" id="{A4FB6309-6D3A-3C4B-BA8C-ECAE47207933}"/>
              </a:ext>
            </a:extLst>
          </p:cNvPr>
          <p:cNvSpPr>
            <a:spLocks noGrp="1"/>
          </p:cNvSpPr>
          <p:nvPr>
            <p:ph idx="1"/>
          </p:nvPr>
        </p:nvSpPr>
        <p:spPr>
          <a:xfrm>
            <a:off x="1103312" y="1736395"/>
            <a:ext cx="9404723" cy="4195481"/>
          </a:xfrm>
        </p:spPr>
        <p:txBody>
          <a:bodyPr/>
          <a:lstStyle/>
          <a:p>
            <a:pPr marL="0" lvl="0" indent="0">
              <a:buNone/>
            </a:pPr>
            <a:r>
              <a:rPr lang="en-US" sz="3200" dirty="0">
                <a:latin typeface="Arial" panose="020B0604020202020204" pitchFamily="34" charset="0"/>
                <a:cs typeface="Arial" panose="020B0604020202020204" pitchFamily="34" charset="0"/>
              </a:rPr>
              <a:t>C. Jesus is our </a:t>
            </a:r>
            <a:r>
              <a:rPr lang="en-US" sz="3200" b="1" u="sng" dirty="0">
                <a:latin typeface="Arial" panose="020B0604020202020204" pitchFamily="34" charset="0"/>
                <a:cs typeface="Arial" panose="020B0604020202020204" pitchFamily="34" charset="0"/>
              </a:rPr>
              <a:t>Judge</a:t>
            </a:r>
            <a:r>
              <a:rPr lang="en-US" sz="3200" b="1"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(John 5:22).  He is impartial and judges on the basis of His righteousness.</a:t>
            </a:r>
          </a:p>
          <a:p>
            <a:pPr marL="0" lvl="0" indent="0">
              <a:buNone/>
            </a:pPr>
            <a:endParaRPr lang="en-US" sz="3200" dirty="0">
              <a:latin typeface="Arial" panose="020B0604020202020204" pitchFamily="34" charset="0"/>
              <a:cs typeface="Arial" panose="020B0604020202020204" pitchFamily="34" charset="0"/>
            </a:endParaRPr>
          </a:p>
          <a:p>
            <a:pPr marL="0" lvl="0" indent="0">
              <a:buNone/>
            </a:pPr>
            <a:r>
              <a:rPr lang="en-US" sz="3200" dirty="0">
                <a:latin typeface="Arial" panose="020B0604020202020204" pitchFamily="34" charset="0"/>
                <a:cs typeface="Arial" panose="020B0604020202020204" pitchFamily="34" charset="0"/>
              </a:rPr>
              <a:t>D. Jesus is the </a:t>
            </a:r>
            <a:r>
              <a:rPr lang="en-US" sz="3200" b="1" u="sng" dirty="0">
                <a:latin typeface="Arial" panose="020B0604020202020204" pitchFamily="34" charset="0"/>
                <a:cs typeface="Arial" panose="020B0604020202020204" pitchFamily="34" charset="0"/>
              </a:rPr>
              <a:t>source of Christian living</a:t>
            </a:r>
            <a:r>
              <a:rPr lang="en-US" sz="3200" dirty="0">
                <a:latin typeface="Arial" panose="020B0604020202020204" pitchFamily="34" charset="0"/>
                <a:cs typeface="Arial" panose="020B0604020202020204" pitchFamily="34" charset="0"/>
              </a:rPr>
              <a:t> (1 John 2:6). He is our example to follow and empowers our lives.</a:t>
            </a:r>
          </a:p>
          <a:p>
            <a:endParaRPr lang="en-US" dirty="0"/>
          </a:p>
        </p:txBody>
      </p:sp>
      <p:pic>
        <p:nvPicPr>
          <p:cNvPr id="4" name="Picture 3">
            <a:extLst>
              <a:ext uri="{FF2B5EF4-FFF2-40B4-BE49-F238E27FC236}">
                <a16:creationId xmlns:a16="http://schemas.microsoft.com/office/drawing/2014/main" id="{BD33BB49-FE86-4341-B8BD-4B2AB0B9A046}"/>
              </a:ext>
            </a:extLst>
          </p:cNvPr>
          <p:cNvPicPr>
            <a:picLocks noChangeAspect="1"/>
          </p:cNvPicPr>
          <p:nvPr/>
        </p:nvPicPr>
        <p:blipFill>
          <a:blip r:embed="rId2"/>
          <a:stretch>
            <a:fillRect/>
          </a:stretch>
        </p:blipFill>
        <p:spPr>
          <a:xfrm>
            <a:off x="8051800" y="4556125"/>
            <a:ext cx="3391622" cy="2101850"/>
          </a:xfrm>
          <a:prstGeom prst="rect">
            <a:avLst/>
          </a:prstGeom>
        </p:spPr>
      </p:pic>
    </p:spTree>
    <p:extLst>
      <p:ext uri="{BB962C8B-B14F-4D97-AF65-F5344CB8AC3E}">
        <p14:creationId xmlns:p14="http://schemas.microsoft.com/office/powerpoint/2010/main" val="1618913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27D38-D4BE-4C42-B5C3-32D7B87B6DC3}"/>
              </a:ext>
            </a:extLst>
          </p:cNvPr>
          <p:cNvSpPr>
            <a:spLocks noGrp="1"/>
          </p:cNvSpPr>
          <p:nvPr>
            <p:ph type="title"/>
          </p:nvPr>
        </p:nvSpPr>
        <p:spPr/>
        <p:txBody>
          <a:bodyPr/>
          <a:lstStyle/>
          <a:p>
            <a:r>
              <a:rPr lang="en-US" sz="3900" b="1" dirty="0"/>
              <a:t>Group Study</a:t>
            </a:r>
            <a:br>
              <a:rPr lang="en-US" dirty="0"/>
            </a:br>
            <a:endParaRPr lang="en-US" dirty="0"/>
          </a:p>
        </p:txBody>
      </p:sp>
      <p:sp>
        <p:nvSpPr>
          <p:cNvPr id="3" name="Content Placeholder 2">
            <a:extLst>
              <a:ext uri="{FF2B5EF4-FFF2-40B4-BE49-F238E27FC236}">
                <a16:creationId xmlns:a16="http://schemas.microsoft.com/office/drawing/2014/main" id="{5DDFCDFC-9EFF-9B49-A972-1BBD19FBDF3E}"/>
              </a:ext>
            </a:extLst>
          </p:cNvPr>
          <p:cNvSpPr>
            <a:spLocks noGrp="1"/>
          </p:cNvSpPr>
          <p:nvPr>
            <p:ph idx="1"/>
          </p:nvPr>
        </p:nvSpPr>
        <p:spPr>
          <a:xfrm>
            <a:off x="1671209" y="1631890"/>
            <a:ext cx="8849581" cy="1962235"/>
          </a:xfrm>
        </p:spPr>
        <p:txBody>
          <a:bodyPr>
            <a:normAutofit fontScale="25000" lnSpcReduction="20000"/>
          </a:bodyPr>
          <a:lstStyle/>
          <a:p>
            <a:pPr marL="0" indent="0">
              <a:buNone/>
            </a:pPr>
            <a:r>
              <a:rPr lang="en-US" sz="14400" b="1" dirty="0">
                <a:latin typeface="Arial" panose="020B0604020202020204" pitchFamily="34" charset="0"/>
                <a:cs typeface="Arial" panose="020B0604020202020204" pitchFamily="34" charset="0"/>
              </a:rPr>
              <a:t>Observation</a:t>
            </a:r>
            <a:r>
              <a:rPr lang="en-US" sz="6400" dirty="0">
                <a:latin typeface="Arial" panose="020B0604020202020204" pitchFamily="34" charset="0"/>
                <a:cs typeface="Arial" panose="020B0604020202020204" pitchFamily="34" charset="0"/>
              </a:rPr>
              <a:t> </a:t>
            </a:r>
            <a:r>
              <a:rPr lang="en-US" sz="14400" dirty="0">
                <a:latin typeface="Arial" panose="020B0604020202020204" pitchFamily="34" charset="0"/>
                <a:cs typeface="Arial" panose="020B0604020202020204" pitchFamily="34" charset="0"/>
              </a:rPr>
              <a:t>– Make a List</a:t>
            </a:r>
          </a:p>
          <a:p>
            <a:r>
              <a:rPr lang="en-US" sz="12800" dirty="0">
                <a:latin typeface="Arial" panose="020B0604020202020204" pitchFamily="34" charset="0"/>
                <a:cs typeface="Arial" panose="020B0604020202020204" pitchFamily="34" charset="0"/>
              </a:rPr>
              <a:t>How does John describe Christ?  Make a list of all he says.</a:t>
            </a:r>
          </a:p>
          <a:p>
            <a:endParaRPr lang="en-US" sz="12800" dirty="0">
              <a:latin typeface="Arial" panose="020B0604020202020204" pitchFamily="34" charset="0"/>
              <a:cs typeface="Arial" panose="020B0604020202020204" pitchFamily="34" charset="0"/>
            </a:endParaRPr>
          </a:p>
          <a:p>
            <a:pPr marL="0" indent="0">
              <a:buNone/>
            </a:pPr>
            <a:r>
              <a:rPr lang="en-US" sz="12800" dirty="0">
                <a:latin typeface="Arial" panose="020B0604020202020204" pitchFamily="34" charset="0"/>
                <a:cs typeface="Arial" panose="020B0604020202020204" pitchFamily="34" charset="0"/>
              </a:rPr>
              <a:t>	John 6:35-41		John 8:12</a:t>
            </a:r>
          </a:p>
          <a:p>
            <a:pPr marL="0" indent="0">
              <a:buNone/>
            </a:pPr>
            <a:r>
              <a:rPr lang="en-US" sz="12800" dirty="0">
                <a:latin typeface="Arial" panose="020B0604020202020204" pitchFamily="34" charset="0"/>
                <a:cs typeface="Arial" panose="020B0604020202020204" pitchFamily="34" charset="0"/>
              </a:rPr>
              <a:t>	John 10:7-10		John 10:11-14</a:t>
            </a:r>
          </a:p>
          <a:p>
            <a:pPr marL="0" indent="0">
              <a:buNone/>
            </a:pPr>
            <a:r>
              <a:rPr lang="en-US" sz="12800" dirty="0">
                <a:latin typeface="Arial" panose="020B0604020202020204" pitchFamily="34" charset="0"/>
                <a:cs typeface="Arial" panose="020B0604020202020204" pitchFamily="34" charset="0"/>
              </a:rPr>
              <a:t>	John 11:23-27		John 14:5-7</a:t>
            </a:r>
          </a:p>
          <a:p>
            <a:pPr marL="457200" lvl="1" indent="0">
              <a:buNone/>
            </a:pPr>
            <a:r>
              <a:rPr lang="en-US" sz="12800" dirty="0">
                <a:latin typeface="Arial" panose="020B0604020202020204" pitchFamily="34" charset="0"/>
                <a:cs typeface="Arial" panose="020B0604020202020204" pitchFamily="34" charset="0"/>
              </a:rPr>
              <a:t>John 15:5-6 </a:t>
            </a:r>
          </a:p>
          <a:p>
            <a:pPr marL="0" indent="0">
              <a:buNone/>
            </a:pPr>
            <a:r>
              <a:rPr lang="en-US" sz="1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3041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246751-6C5E-CE41-95C2-8F525B0EBC73}"/>
              </a:ext>
            </a:extLst>
          </p:cNvPr>
          <p:cNvSpPr>
            <a:spLocks noGrp="1"/>
          </p:cNvSpPr>
          <p:nvPr>
            <p:ph idx="1"/>
          </p:nvPr>
        </p:nvSpPr>
        <p:spPr>
          <a:xfrm>
            <a:off x="1393638" y="1490210"/>
            <a:ext cx="9404723" cy="4195481"/>
          </a:xfrm>
        </p:spPr>
        <p:txBody>
          <a:bodyPr/>
          <a:lstStyle/>
          <a:p>
            <a:pPr marL="0" indent="0">
              <a:buNone/>
            </a:pPr>
            <a:r>
              <a:rPr lang="en-US" sz="3600" b="1" dirty="0">
                <a:latin typeface="Arial" panose="020B0604020202020204" pitchFamily="34" charset="0"/>
                <a:cs typeface="Arial" panose="020B0604020202020204" pitchFamily="34" charset="0"/>
              </a:rPr>
              <a:t>Interpretation – </a:t>
            </a:r>
            <a:r>
              <a:rPr lang="en-US" sz="3600" dirty="0">
                <a:latin typeface="Arial" panose="020B0604020202020204" pitchFamily="34" charset="0"/>
                <a:cs typeface="Arial" panose="020B0604020202020204" pitchFamily="34" charset="0"/>
              </a:rPr>
              <a:t>Ask a Question</a:t>
            </a:r>
          </a:p>
          <a:p>
            <a:r>
              <a:rPr lang="en-US" sz="3200" dirty="0">
                <a:latin typeface="Arial" panose="020B0604020202020204" pitchFamily="34" charset="0"/>
                <a:cs typeface="Arial" panose="020B0604020202020204" pitchFamily="34" charset="0"/>
              </a:rPr>
              <a:t>What truth about Jesus is John trying to convey by including all these statements?</a:t>
            </a:r>
          </a:p>
          <a:p>
            <a:pPr marL="0" indent="0">
              <a:buNone/>
            </a:pPr>
            <a:r>
              <a:rPr lang="en-US" dirty="0"/>
              <a:t> </a:t>
            </a:r>
          </a:p>
          <a:p>
            <a:pPr marL="0" indent="0">
              <a:buNone/>
            </a:pPr>
            <a:r>
              <a:rPr lang="en-US" sz="3600" b="1" dirty="0">
                <a:latin typeface="Arial" panose="020B0604020202020204" pitchFamily="34" charset="0"/>
                <a:cs typeface="Arial" panose="020B0604020202020204" pitchFamily="34" charset="0"/>
              </a:rPr>
              <a:t>Application –</a:t>
            </a:r>
            <a:r>
              <a:rPr lang="en-US" sz="3600" dirty="0">
                <a:latin typeface="Arial" panose="020B0604020202020204" pitchFamily="34" charset="0"/>
                <a:cs typeface="Arial" panose="020B0604020202020204" pitchFamily="34" charset="0"/>
              </a:rPr>
              <a:t> Think of a Person</a:t>
            </a:r>
          </a:p>
          <a:p>
            <a:r>
              <a:rPr lang="en-US" sz="3200" dirty="0">
                <a:latin typeface="Arial" panose="020B0604020202020204" pitchFamily="34" charset="0"/>
                <a:cs typeface="Arial" panose="020B0604020202020204" pitchFamily="34" charset="0"/>
              </a:rPr>
              <a:t>Who is one person that can be impacted by your list? </a:t>
            </a:r>
          </a:p>
          <a:p>
            <a:pPr marL="0" indent="0">
              <a:buNone/>
            </a:pPr>
            <a:endParaRPr lang="en-US" dirty="0"/>
          </a:p>
        </p:txBody>
      </p:sp>
    </p:spTree>
    <p:extLst>
      <p:ext uri="{BB962C8B-B14F-4D97-AF65-F5344CB8AC3E}">
        <p14:creationId xmlns:p14="http://schemas.microsoft.com/office/powerpoint/2010/main" val="51505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4577DD-ABC9-6349-8769-FB736EDDC977}"/>
              </a:ext>
            </a:extLst>
          </p:cNvPr>
          <p:cNvSpPr>
            <a:spLocks noGrp="1"/>
          </p:cNvSpPr>
          <p:nvPr>
            <p:ph idx="1"/>
          </p:nvPr>
        </p:nvSpPr>
        <p:spPr>
          <a:xfrm>
            <a:off x="1161927" y="1331259"/>
            <a:ext cx="9506073" cy="4195481"/>
          </a:xfrm>
        </p:spPr>
        <p:txBody>
          <a:bodyPr>
            <a:normAutofit/>
          </a:bodyPr>
          <a:lstStyle/>
          <a:p>
            <a:r>
              <a:rPr lang="en-US" sz="3600" i="1" dirty="0">
                <a:latin typeface="Arial" panose="020B0604020202020204" pitchFamily="34" charset="0"/>
                <a:cs typeface="Arial" panose="020B0604020202020204" pitchFamily="34" charset="0"/>
              </a:rPr>
              <a:t>That which was from the beginning, which we have heard, which we have seen with our eyes, which we looked upon and have touched with our hands, concerning the word of life. 1 John 1:1</a:t>
            </a:r>
          </a:p>
        </p:txBody>
      </p:sp>
      <p:pic>
        <p:nvPicPr>
          <p:cNvPr id="4" name="Picture 3" descr="/var/folders/3y/t_w09lmn3wd2vkpw34n9874mgv9bh1/T/com.microsoft.Word/Content.MSO/2FF942A1.tmp">
            <a:extLst>
              <a:ext uri="{FF2B5EF4-FFF2-40B4-BE49-F238E27FC236}">
                <a16:creationId xmlns:a16="http://schemas.microsoft.com/office/drawing/2014/main" id="{D7D9CDFE-F0D9-864A-BE9E-7DE7DFCA0F05}"/>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86675" y="4272951"/>
            <a:ext cx="3686176" cy="1642074"/>
          </a:xfrm>
          <a:prstGeom prst="rect">
            <a:avLst/>
          </a:prstGeom>
          <a:noFill/>
          <a:ln>
            <a:noFill/>
          </a:ln>
        </p:spPr>
      </p:pic>
    </p:spTree>
    <p:extLst>
      <p:ext uri="{BB962C8B-B14F-4D97-AF65-F5344CB8AC3E}">
        <p14:creationId xmlns:p14="http://schemas.microsoft.com/office/powerpoint/2010/main" val="647482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2E38-8806-3B41-9972-9D75D01E57B6}"/>
              </a:ext>
            </a:extLst>
          </p:cNvPr>
          <p:cNvSpPr>
            <a:spLocks noGrp="1"/>
          </p:cNvSpPr>
          <p:nvPr>
            <p:ph type="title"/>
          </p:nvPr>
        </p:nvSpPr>
        <p:spPr>
          <a:xfrm>
            <a:off x="1021249" y="1402287"/>
            <a:ext cx="9404723" cy="1400530"/>
          </a:xfrm>
        </p:spPr>
        <p:txBody>
          <a:bodyPr/>
          <a:lstStyle/>
          <a:p>
            <a:r>
              <a:rPr lang="en-US" sz="3600" b="1" dirty="0">
                <a:latin typeface="Arial" panose="020B0604020202020204" pitchFamily="34" charset="0"/>
                <a:cs typeface="Arial" panose="020B0604020202020204" pitchFamily="34" charset="0"/>
              </a:rPr>
              <a:t>Question:</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What one person in your life is most like you?  A parent?  A sibling?  A child?  A friend?  In what ways are they like you?  Do you talk about how similar you are?</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4" name="Picture 3" descr="/var/folders/3y/t_w09lmn3wd2vkpw34n9874mgv9bh1/T/com.microsoft.Word/Content.MSO/2FF942A1.tmp">
            <a:extLst>
              <a:ext uri="{FF2B5EF4-FFF2-40B4-BE49-F238E27FC236}">
                <a16:creationId xmlns:a16="http://schemas.microsoft.com/office/drawing/2014/main" id="{B166F2CD-CC63-E04D-89F9-E4AD26ACA33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686675" y="4272951"/>
            <a:ext cx="3686176" cy="1642074"/>
          </a:xfrm>
          <a:prstGeom prst="rect">
            <a:avLst/>
          </a:prstGeom>
          <a:noFill/>
          <a:ln>
            <a:noFill/>
          </a:ln>
        </p:spPr>
      </p:pic>
    </p:spTree>
    <p:extLst>
      <p:ext uri="{BB962C8B-B14F-4D97-AF65-F5344CB8AC3E}">
        <p14:creationId xmlns:p14="http://schemas.microsoft.com/office/powerpoint/2010/main" val="74078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1B94A-F801-074F-A099-968015F7BA69}"/>
              </a:ext>
            </a:extLst>
          </p:cNvPr>
          <p:cNvSpPr>
            <a:spLocks noGrp="1"/>
          </p:cNvSpPr>
          <p:nvPr>
            <p:ph type="title"/>
          </p:nvPr>
        </p:nvSpPr>
        <p:spPr/>
        <p:txBody>
          <a:bodyPr/>
          <a:lstStyle/>
          <a:p>
            <a:r>
              <a:rPr lang="en-US" b="1" dirty="0"/>
              <a:t>Was Jesus truly human?</a:t>
            </a:r>
            <a:br>
              <a:rPr lang="en-US" dirty="0"/>
            </a:br>
            <a:endParaRPr lang="en-US" dirty="0"/>
          </a:p>
        </p:txBody>
      </p:sp>
      <p:sp>
        <p:nvSpPr>
          <p:cNvPr id="3" name="Content Placeholder 2">
            <a:extLst>
              <a:ext uri="{FF2B5EF4-FFF2-40B4-BE49-F238E27FC236}">
                <a16:creationId xmlns:a16="http://schemas.microsoft.com/office/drawing/2014/main" id="{65ABE1D1-0815-7B41-9445-1DB424A08DBA}"/>
              </a:ext>
            </a:extLst>
          </p:cNvPr>
          <p:cNvSpPr>
            <a:spLocks noGrp="1"/>
          </p:cNvSpPr>
          <p:nvPr>
            <p:ph idx="1"/>
          </p:nvPr>
        </p:nvSpPr>
        <p:spPr>
          <a:xfrm>
            <a:off x="1021250" y="995357"/>
            <a:ext cx="9587656" cy="4307976"/>
          </a:xfrm>
        </p:spPr>
        <p:txBody>
          <a:bodyPr>
            <a:normAutofit lnSpcReduction="10000"/>
          </a:bodyPr>
          <a:lstStyle/>
          <a:p>
            <a:endParaRPr lang="en-US" dirty="0"/>
          </a:p>
          <a:p>
            <a:pPr lvl="0"/>
            <a:r>
              <a:rPr lang="en-US" sz="3200" dirty="0"/>
              <a:t>Jesus had a human body - Matthew 4:2-3; John 19:28</a:t>
            </a:r>
          </a:p>
          <a:p>
            <a:pPr lvl="0"/>
            <a:r>
              <a:rPr lang="en-US" sz="3200" dirty="0"/>
              <a:t>Jesus had a human mind - Luke 2:52</a:t>
            </a:r>
          </a:p>
          <a:p>
            <a:pPr lvl="0"/>
            <a:r>
              <a:rPr lang="en-US" sz="3200" dirty="0"/>
              <a:t>Jesus had human emotions - John 11:34-36; 12:27</a:t>
            </a:r>
          </a:p>
          <a:p>
            <a:pPr lvl="0"/>
            <a:r>
              <a:rPr lang="en-US" sz="3200" dirty="0"/>
              <a:t>Jesus was recognized as a man - Matthew 13:53-55</a:t>
            </a:r>
          </a:p>
          <a:p>
            <a:endParaRPr lang="en-US" dirty="0"/>
          </a:p>
        </p:txBody>
      </p:sp>
      <p:pic>
        <p:nvPicPr>
          <p:cNvPr id="4" name="Picture 3" descr="/var/folders/3y/t_w09lmn3wd2vkpw34n9874mgv9bh1/T/com.microsoft.Word/Content.MSO/2FF942A1.tmp">
            <a:extLst>
              <a:ext uri="{FF2B5EF4-FFF2-40B4-BE49-F238E27FC236}">
                <a16:creationId xmlns:a16="http://schemas.microsoft.com/office/drawing/2014/main" id="{026B9E14-E77E-6548-AECF-51445AEDB6D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29804" y="4758612"/>
            <a:ext cx="3823875" cy="1888215"/>
          </a:xfrm>
          <a:prstGeom prst="rect">
            <a:avLst/>
          </a:prstGeom>
          <a:noFill/>
          <a:ln>
            <a:noFill/>
          </a:ln>
        </p:spPr>
      </p:pic>
    </p:spTree>
    <p:extLst>
      <p:ext uri="{BB962C8B-B14F-4D97-AF65-F5344CB8AC3E}">
        <p14:creationId xmlns:p14="http://schemas.microsoft.com/office/powerpoint/2010/main" val="601970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C6856-A290-DD46-8CA3-4A71B5614255}"/>
              </a:ext>
            </a:extLst>
          </p:cNvPr>
          <p:cNvSpPr>
            <a:spLocks noGrp="1"/>
          </p:cNvSpPr>
          <p:nvPr>
            <p:ph type="title"/>
          </p:nvPr>
        </p:nvSpPr>
        <p:spPr>
          <a:xfrm>
            <a:off x="746124" y="652388"/>
            <a:ext cx="9404723" cy="3527726"/>
          </a:xfrm>
        </p:spPr>
        <p:txBody>
          <a:bodyPr/>
          <a:lstStyle/>
          <a:p>
            <a:r>
              <a:rPr lang="en-US" sz="3600" b="1" dirty="0">
                <a:latin typeface="Arial" panose="020B0604020202020204" pitchFamily="34" charset="0"/>
                <a:cs typeface="Arial" panose="020B0604020202020204" pitchFamily="34" charset="0"/>
              </a:rPr>
              <a:t>Question:</a:t>
            </a: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Was there ever a time in your life when you felt like you were misunderstood or didn’t belong to the group of people around you?  What were the circumstances?  How did you feel?</a:t>
            </a:r>
            <a:br>
              <a:rPr lang="en-US" sz="3600" dirty="0">
                <a:latin typeface="Arial" panose="020B0604020202020204" pitchFamily="34" charset="0"/>
                <a:cs typeface="Arial" panose="020B0604020202020204" pitchFamily="34" charset="0"/>
              </a:rPr>
            </a:br>
            <a:r>
              <a:rPr lang="en-US" dirty="0"/>
              <a:t> </a:t>
            </a:r>
            <a:br>
              <a:rPr lang="en-US" dirty="0"/>
            </a:br>
            <a:endParaRPr lang="en-US" dirty="0"/>
          </a:p>
        </p:txBody>
      </p:sp>
      <p:pic>
        <p:nvPicPr>
          <p:cNvPr id="4" name="Picture 3" descr="/var/folders/3y/t_w09lmn3wd2vkpw34n9874mgv9bh1/T/com.microsoft.Word/Content.MSO/2FF942A1.tmp">
            <a:extLst>
              <a:ext uri="{FF2B5EF4-FFF2-40B4-BE49-F238E27FC236}">
                <a16:creationId xmlns:a16="http://schemas.microsoft.com/office/drawing/2014/main" id="{E8E9DCE3-88B5-DE46-82CB-DE8E6DE8F9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352522" y="4040155"/>
            <a:ext cx="3926423" cy="1930764"/>
          </a:xfrm>
          <a:prstGeom prst="rect">
            <a:avLst/>
          </a:prstGeom>
          <a:noFill/>
          <a:ln>
            <a:noFill/>
          </a:ln>
        </p:spPr>
      </p:pic>
    </p:spTree>
    <p:extLst>
      <p:ext uri="{BB962C8B-B14F-4D97-AF65-F5344CB8AC3E}">
        <p14:creationId xmlns:p14="http://schemas.microsoft.com/office/powerpoint/2010/main" val="386513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27BCF-2F89-8C4D-8D30-867701ECEEDA}"/>
              </a:ext>
            </a:extLst>
          </p:cNvPr>
          <p:cNvSpPr>
            <a:spLocks noGrp="1"/>
          </p:cNvSpPr>
          <p:nvPr>
            <p:ph type="title"/>
          </p:nvPr>
        </p:nvSpPr>
        <p:spPr/>
        <p:txBody>
          <a:bodyPr/>
          <a:lstStyle/>
          <a:p>
            <a:r>
              <a:rPr lang="en-US" b="1" dirty="0"/>
              <a:t>The Virgin Birth:</a:t>
            </a:r>
            <a:br>
              <a:rPr lang="en-US" dirty="0"/>
            </a:br>
            <a:endParaRPr lang="en-US" dirty="0"/>
          </a:p>
        </p:txBody>
      </p:sp>
      <p:sp>
        <p:nvSpPr>
          <p:cNvPr id="3" name="Content Placeholder 2">
            <a:extLst>
              <a:ext uri="{FF2B5EF4-FFF2-40B4-BE49-F238E27FC236}">
                <a16:creationId xmlns:a16="http://schemas.microsoft.com/office/drawing/2014/main" id="{A580FB41-93B1-D642-9887-337336E8043E}"/>
              </a:ext>
            </a:extLst>
          </p:cNvPr>
          <p:cNvSpPr>
            <a:spLocks noGrp="1"/>
          </p:cNvSpPr>
          <p:nvPr>
            <p:ph idx="1"/>
          </p:nvPr>
        </p:nvSpPr>
        <p:spPr>
          <a:xfrm>
            <a:off x="875201" y="1490211"/>
            <a:ext cx="8946541" cy="2661911"/>
          </a:xfrm>
        </p:spPr>
        <p:txBody>
          <a:bodyPr/>
          <a:lstStyle/>
          <a:p>
            <a:pPr marL="0" indent="0">
              <a:buNone/>
            </a:pPr>
            <a:r>
              <a:rPr lang="en-US" sz="3200" dirty="0">
                <a:latin typeface="Arial" panose="020B0604020202020204" pitchFamily="34" charset="0"/>
                <a:cs typeface="Arial" panose="020B0604020202020204" pitchFamily="34" charset="0"/>
              </a:rPr>
              <a:t>The Bible teaches that Jesus was conceived in the womb of Mary by the miraculous work of the Holy Spirit, without a human father. The virgin birth made it possible for humanity and deity to unite in the person of Jesus. (See outline notes)</a:t>
            </a:r>
          </a:p>
          <a:p>
            <a:endParaRPr lang="en-US" dirty="0"/>
          </a:p>
        </p:txBody>
      </p:sp>
      <p:pic>
        <p:nvPicPr>
          <p:cNvPr id="4" name="Picture 3" descr="/var/folders/3y/t_w09lmn3wd2vkpw34n9874mgv9bh1/T/com.microsoft.Word/Content.MSO/2FF942A1.tmp">
            <a:extLst>
              <a:ext uri="{FF2B5EF4-FFF2-40B4-BE49-F238E27FC236}">
                <a16:creationId xmlns:a16="http://schemas.microsoft.com/office/drawing/2014/main" id="{10103223-64CF-A141-952A-96AFC38F9D4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92769" y="4328845"/>
            <a:ext cx="3686176" cy="1642074"/>
          </a:xfrm>
          <a:prstGeom prst="rect">
            <a:avLst/>
          </a:prstGeom>
          <a:noFill/>
          <a:ln>
            <a:noFill/>
          </a:ln>
        </p:spPr>
      </p:pic>
    </p:spTree>
    <p:extLst>
      <p:ext uri="{BB962C8B-B14F-4D97-AF65-F5344CB8AC3E}">
        <p14:creationId xmlns:p14="http://schemas.microsoft.com/office/powerpoint/2010/main" val="2092093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A55D3-C494-4B4B-AAD8-1E8702FF2BF7}"/>
              </a:ext>
            </a:extLst>
          </p:cNvPr>
          <p:cNvSpPr>
            <a:spLocks noGrp="1"/>
          </p:cNvSpPr>
          <p:nvPr>
            <p:ph type="title"/>
          </p:nvPr>
        </p:nvSpPr>
        <p:spPr/>
        <p:txBody>
          <a:bodyPr/>
          <a:lstStyle/>
          <a:p>
            <a:r>
              <a:rPr lang="en-US" b="1" dirty="0"/>
              <a:t>Why is it important that Jesus is human?</a:t>
            </a:r>
            <a:br>
              <a:rPr lang="en-US" dirty="0"/>
            </a:br>
            <a:endParaRPr lang="en-US" dirty="0"/>
          </a:p>
        </p:txBody>
      </p:sp>
      <p:sp>
        <p:nvSpPr>
          <p:cNvPr id="3" name="Content Placeholder 2">
            <a:extLst>
              <a:ext uri="{FF2B5EF4-FFF2-40B4-BE49-F238E27FC236}">
                <a16:creationId xmlns:a16="http://schemas.microsoft.com/office/drawing/2014/main" id="{149DC70E-20B7-6844-8B7D-C4DF04503D49}"/>
              </a:ext>
            </a:extLst>
          </p:cNvPr>
          <p:cNvSpPr>
            <a:spLocks noGrp="1"/>
          </p:cNvSpPr>
          <p:nvPr>
            <p:ph idx="1"/>
          </p:nvPr>
        </p:nvSpPr>
        <p:spPr>
          <a:xfrm>
            <a:off x="1622729" y="2041195"/>
            <a:ext cx="8946541" cy="4195481"/>
          </a:xfrm>
        </p:spPr>
        <p:txBody>
          <a:bodyPr>
            <a:normAutofit fontScale="92500" lnSpcReduction="10000"/>
          </a:bodyPr>
          <a:lstStyle/>
          <a:p>
            <a:pPr lvl="0"/>
            <a:r>
              <a:rPr lang="en-US" sz="3200" dirty="0">
                <a:latin typeface="Arial" panose="020B0604020202020204" pitchFamily="34" charset="0"/>
                <a:cs typeface="Arial" panose="020B0604020202020204" pitchFamily="34" charset="0"/>
              </a:rPr>
              <a:t>Jesus is our Substitute – Romans 5:6-8; 2 Corinthians 5:21</a:t>
            </a:r>
          </a:p>
          <a:p>
            <a:pPr lvl="0"/>
            <a:r>
              <a:rPr lang="en-US" sz="3200" dirty="0">
                <a:latin typeface="Arial" panose="020B0604020202020204" pitchFamily="34" charset="0"/>
                <a:cs typeface="Arial" panose="020B0604020202020204" pitchFamily="34" charset="0"/>
              </a:rPr>
              <a:t>Jesus is our Representative – Romans 5:18-19</a:t>
            </a:r>
          </a:p>
          <a:p>
            <a:pPr lvl="0"/>
            <a:r>
              <a:rPr lang="en-US" sz="3200" dirty="0">
                <a:latin typeface="Arial" panose="020B0604020202020204" pitchFamily="34" charset="0"/>
                <a:cs typeface="Arial" panose="020B0604020202020204" pitchFamily="34" charset="0"/>
              </a:rPr>
              <a:t>Jesus is our Mediator – 1 Timothy 2:5-6</a:t>
            </a:r>
          </a:p>
          <a:p>
            <a:pPr lvl="0"/>
            <a:r>
              <a:rPr lang="en-US" sz="3200" dirty="0">
                <a:latin typeface="Arial" panose="020B0604020202020204" pitchFamily="34" charset="0"/>
                <a:cs typeface="Arial" panose="020B0604020202020204" pitchFamily="34" charset="0"/>
              </a:rPr>
              <a:t>Jesus is our Example – 2 Peter 2:21</a:t>
            </a:r>
          </a:p>
          <a:p>
            <a:pPr lvl="0"/>
            <a:r>
              <a:rPr lang="en-US" sz="3200" dirty="0">
                <a:latin typeface="Arial" panose="020B0604020202020204" pitchFamily="34" charset="0"/>
                <a:cs typeface="Arial" panose="020B0604020202020204" pitchFamily="34" charset="0"/>
              </a:rPr>
              <a:t>Jesus is our Pattern – 1 Corinthians 14:42-44</a:t>
            </a:r>
          </a:p>
          <a:p>
            <a:pPr lvl="0"/>
            <a:r>
              <a:rPr lang="en-US" sz="3200" dirty="0">
                <a:latin typeface="Arial" panose="020B0604020202020204" pitchFamily="34" charset="0"/>
                <a:cs typeface="Arial" panose="020B0604020202020204" pitchFamily="34" charset="0"/>
              </a:rPr>
              <a:t>Jesus is our Sympathizer – Hebrews 4:14-15</a:t>
            </a:r>
          </a:p>
          <a:p>
            <a:pPr marL="0" indent="0">
              <a:buNone/>
            </a:pPr>
            <a:r>
              <a:rPr lang="en-US" sz="3200" i="1"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404250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5115-01A3-4E49-BE0E-66512923C70D}"/>
              </a:ext>
            </a:extLst>
          </p:cNvPr>
          <p:cNvSpPr>
            <a:spLocks noGrp="1"/>
          </p:cNvSpPr>
          <p:nvPr>
            <p:ph type="title"/>
          </p:nvPr>
        </p:nvSpPr>
        <p:spPr>
          <a:xfrm>
            <a:off x="1103312" y="1238163"/>
            <a:ext cx="9404723" cy="1400530"/>
          </a:xfrm>
        </p:spPr>
        <p:txBody>
          <a:bodyPr/>
          <a:lstStyle/>
          <a:p>
            <a:r>
              <a:rPr lang="en-US" sz="3600" b="1" dirty="0">
                <a:latin typeface="Arial" panose="020B0604020202020204" pitchFamily="34" charset="0"/>
                <a:cs typeface="Arial" panose="020B0604020202020204" pitchFamily="34" charset="0"/>
              </a:rPr>
              <a:t>Question:</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How does the humanity of Jesus comfort us in times of sorrow, in times of temptation, or times of anger?</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t>
            </a:r>
            <a:br>
              <a:rPr lang="en-US" sz="3600" dirty="0">
                <a:latin typeface="Arial" panose="020B0604020202020204" pitchFamily="34" charset="0"/>
                <a:cs typeface="Arial" panose="020B0604020202020204" pitchFamily="34" charset="0"/>
              </a:rPr>
            </a:br>
            <a:endParaRPr lang="en-US" sz="3600" dirty="0">
              <a:latin typeface="Arial" panose="020B0604020202020204" pitchFamily="34" charset="0"/>
              <a:cs typeface="Arial" panose="020B0604020202020204" pitchFamily="34" charset="0"/>
            </a:endParaRPr>
          </a:p>
        </p:txBody>
      </p:sp>
      <p:pic>
        <p:nvPicPr>
          <p:cNvPr id="4" name="Picture 3" descr="/var/folders/3y/t_w09lmn3wd2vkpw34n9874mgv9bh1/T/com.microsoft.Word/Content.MSO/2FF942A1.tmp">
            <a:extLst>
              <a:ext uri="{FF2B5EF4-FFF2-40B4-BE49-F238E27FC236}">
                <a16:creationId xmlns:a16="http://schemas.microsoft.com/office/drawing/2014/main" id="{714D3252-E22C-6446-A01E-20C892F7FF1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92769" y="4328845"/>
            <a:ext cx="3686176" cy="1642074"/>
          </a:xfrm>
          <a:prstGeom prst="rect">
            <a:avLst/>
          </a:prstGeom>
          <a:noFill/>
          <a:ln>
            <a:noFill/>
          </a:ln>
        </p:spPr>
      </p:pic>
    </p:spTree>
    <p:extLst>
      <p:ext uri="{BB962C8B-B14F-4D97-AF65-F5344CB8AC3E}">
        <p14:creationId xmlns:p14="http://schemas.microsoft.com/office/powerpoint/2010/main" val="1510229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F4ACC-7A82-5847-BCAE-4C4567389D83}"/>
              </a:ext>
            </a:extLst>
          </p:cNvPr>
          <p:cNvSpPr>
            <a:spLocks noGrp="1"/>
          </p:cNvSpPr>
          <p:nvPr>
            <p:ph type="title"/>
          </p:nvPr>
        </p:nvSpPr>
        <p:spPr>
          <a:xfrm>
            <a:off x="648930" y="629266"/>
            <a:ext cx="9252154" cy="1223983"/>
          </a:xfrm>
        </p:spPr>
        <p:txBody>
          <a:bodyPr>
            <a:normAutofit/>
          </a:bodyPr>
          <a:lstStyle/>
          <a:p>
            <a:pPr>
              <a:lnSpc>
                <a:spcPct val="90000"/>
              </a:lnSpc>
            </a:pPr>
            <a:r>
              <a:rPr lang="en-US" sz="3900" b="1" dirty="0"/>
              <a:t>The Ministries of the God-Man (Jesus)</a:t>
            </a:r>
            <a:br>
              <a:rPr lang="en-US" sz="3900" dirty="0"/>
            </a:br>
            <a:endParaRPr lang="en-US" sz="3900" dirty="0"/>
          </a:p>
        </p:txBody>
      </p:sp>
      <p:sp>
        <p:nvSpPr>
          <p:cNvPr id="3" name="Content Placeholder 2">
            <a:extLst>
              <a:ext uri="{FF2B5EF4-FFF2-40B4-BE49-F238E27FC236}">
                <a16:creationId xmlns:a16="http://schemas.microsoft.com/office/drawing/2014/main" id="{84B48FD5-7C21-DE41-BBC9-54C506754457}"/>
              </a:ext>
            </a:extLst>
          </p:cNvPr>
          <p:cNvSpPr>
            <a:spLocks noGrp="1"/>
          </p:cNvSpPr>
          <p:nvPr>
            <p:ph idx="1"/>
          </p:nvPr>
        </p:nvSpPr>
        <p:spPr>
          <a:xfrm>
            <a:off x="867509" y="1688124"/>
            <a:ext cx="5066760" cy="4560276"/>
          </a:xfrm>
        </p:spPr>
        <p:txBody>
          <a:bodyPr>
            <a:normAutofit/>
          </a:bodyPr>
          <a:lstStyle/>
          <a:p>
            <a:pPr marL="0" indent="0">
              <a:buNone/>
            </a:pPr>
            <a:r>
              <a:rPr lang="en-US" sz="3200" dirty="0">
                <a:latin typeface="Arial" panose="020B0604020202020204" pitchFamily="34" charset="0"/>
                <a:cs typeface="Arial" panose="020B0604020202020204" pitchFamily="34" charset="0"/>
              </a:rPr>
              <a:t>A. Jesus is our </a:t>
            </a:r>
            <a:r>
              <a:rPr lang="en-US" sz="3200" b="1" u="sng" dirty="0">
                <a:latin typeface="Arial" panose="020B0604020202020204" pitchFamily="34" charset="0"/>
                <a:cs typeface="Arial" panose="020B0604020202020204" pitchFamily="34" charset="0"/>
              </a:rPr>
              <a:t>Savior</a:t>
            </a:r>
            <a:r>
              <a:rPr lang="en-US" sz="3200" dirty="0">
                <a:latin typeface="Arial" panose="020B0604020202020204" pitchFamily="34" charset="0"/>
                <a:cs typeface="Arial" panose="020B0604020202020204" pitchFamily="34" charset="0"/>
              </a:rPr>
              <a:t> (Romans 1:3-4).  He came to die and set us free from the penalty of sin and death. He truly is the Lamb of God who takes away the sins of the world. (John 1:29, 36) </a:t>
            </a:r>
          </a:p>
          <a:p>
            <a:pPr marL="0" indent="0">
              <a:buNone/>
            </a:pPr>
            <a:endParaRPr lang="en-US" dirty="0"/>
          </a:p>
        </p:txBody>
      </p:sp>
      <p:pic>
        <p:nvPicPr>
          <p:cNvPr id="10" name="Picture 9" descr="Christ, Our Passover” | United Church of God">
            <a:extLst>
              <a:ext uri="{FF2B5EF4-FFF2-40B4-BE49-F238E27FC236}">
                <a16:creationId xmlns:a16="http://schemas.microsoft.com/office/drawing/2014/main" id="{BD6E50E4-ADC5-D34F-87A9-06EE562AAAB6}"/>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6568751" y="2336402"/>
            <a:ext cx="4974792" cy="3103346"/>
          </a:xfrm>
          <a:prstGeom prst="rect">
            <a:avLst/>
          </a:prstGeom>
          <a:noFill/>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165229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28</TotalTime>
  <Words>577</Words>
  <Application>Microsoft Macintosh PowerPoint</Application>
  <PresentationFormat>Widescreen</PresentationFormat>
  <Paragraphs>43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Century Gothic</vt:lpstr>
      <vt:lpstr>Wingdings 3</vt:lpstr>
      <vt:lpstr>Ion</vt:lpstr>
      <vt:lpstr>  Doctrine of Jesus Christ (Part 2)   Christ’s Humanity </vt:lpstr>
      <vt:lpstr>PowerPoint Presentation</vt:lpstr>
      <vt:lpstr>Question: What one person in your life is most like you?  A parent?  A sibling?  A child?  A friend?  In what ways are they like you?  Do you talk about how similar you are?   </vt:lpstr>
      <vt:lpstr>Was Jesus truly human? </vt:lpstr>
      <vt:lpstr>Question:  Was there ever a time in your life when you felt like you were misunderstood or didn’t belong to the group of people around you?  What were the circumstances?  How did you feel?   </vt:lpstr>
      <vt:lpstr>The Virgin Birth: </vt:lpstr>
      <vt:lpstr>Why is it important that Jesus is human? </vt:lpstr>
      <vt:lpstr>Question: How does the humanity of Jesus comfort us in times of sorrow, in times of temptation, or times of anger?   </vt:lpstr>
      <vt:lpstr>The Ministries of the God-Man (Jesus) </vt:lpstr>
      <vt:lpstr>The Ministries of the God-Man (Jesus) </vt:lpstr>
      <vt:lpstr>The Ministries of the God-Man (Jesus) </vt:lpstr>
      <vt:lpstr>Group Study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Doctrine of Jesus Christ – Humanity (Part 2)   </dc:title>
  <dc:creator>Microsoft Office User</dc:creator>
  <cp:lastModifiedBy>Craig Peters</cp:lastModifiedBy>
  <cp:revision>5</cp:revision>
  <dcterms:created xsi:type="dcterms:W3CDTF">2020-04-08T12:16:45Z</dcterms:created>
  <dcterms:modified xsi:type="dcterms:W3CDTF">2020-04-17T15:00:30Z</dcterms:modified>
</cp:coreProperties>
</file>